
<file path=[Content_Types].xml><?xml version="1.0" encoding="utf-8"?>
<Types xmlns="http://schemas.openxmlformats.org/package/2006/content-types">
  <Default Extension="bin" ContentType="application/vnd.openxmlformats-officedocument.oleObject"/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2">
  <p:sldMasterIdLst>
    <p:sldMasterId id="2147483648" r:id="rId1"/>
  </p:sldMasterIdLst>
  <p:notesMasterIdLst>
    <p:notesMasterId r:id="rId40"/>
  </p:notesMasterIdLst>
  <p:sldIdLst>
    <p:sldId id="1643" r:id="rId2"/>
    <p:sldId id="1670" r:id="rId3"/>
    <p:sldId id="1644" r:id="rId4"/>
    <p:sldId id="1481" r:id="rId5"/>
    <p:sldId id="684" r:id="rId6"/>
    <p:sldId id="1470" r:id="rId7"/>
    <p:sldId id="1069" r:id="rId8"/>
    <p:sldId id="1562" r:id="rId9"/>
    <p:sldId id="1668" r:id="rId10"/>
    <p:sldId id="1489" r:id="rId11"/>
    <p:sldId id="1609" r:id="rId12"/>
    <p:sldId id="1485" r:id="rId13"/>
    <p:sldId id="1185" r:id="rId14"/>
    <p:sldId id="1630" r:id="rId15"/>
    <p:sldId id="1631" r:id="rId16"/>
    <p:sldId id="1550" r:id="rId17"/>
    <p:sldId id="1600" r:id="rId18"/>
    <p:sldId id="1632" r:id="rId19"/>
    <p:sldId id="1635" r:id="rId20"/>
    <p:sldId id="1636" r:id="rId21"/>
    <p:sldId id="1567" r:id="rId22"/>
    <p:sldId id="1556" r:id="rId23"/>
    <p:sldId id="1641" r:id="rId24"/>
    <p:sldId id="1623" r:id="rId25"/>
    <p:sldId id="1277" r:id="rId26"/>
    <p:sldId id="1669" r:id="rId27"/>
    <p:sldId id="1602" r:id="rId28"/>
    <p:sldId id="1583" r:id="rId29"/>
    <p:sldId id="1560" r:id="rId30"/>
    <p:sldId id="1633" r:id="rId31"/>
    <p:sldId id="1576" r:id="rId32"/>
    <p:sldId id="1638" r:id="rId33"/>
    <p:sldId id="1626" r:id="rId34"/>
    <p:sldId id="1639" r:id="rId35"/>
    <p:sldId id="1640" r:id="rId36"/>
    <p:sldId id="1580" r:id="rId37"/>
    <p:sldId id="1585" r:id="rId38"/>
    <p:sldId id="1104" r:id="rId39"/>
  </p:sldIdLst>
  <p:sldSz cx="9144000" cy="6858000" type="screen4x3"/>
  <p:notesSz cx="6858000" cy="9144000"/>
  <p:embeddedFontLst>
    <p:embeddedFont>
      <p:font typeface="Arial Black" panose="020B0A04020102020204" pitchFamily="34" charset="0"/>
      <p:bold r:id="rId41"/>
    </p:embeddedFont>
    <p:embeddedFont>
      <p:font typeface="Arial Unicode MS" panose="020B0604020202020204" pitchFamily="50" charset="-128"/>
      <p:regular r:id="rId42"/>
    </p:embeddedFont>
    <p:embeddedFont>
      <p:font typeface="Cambria Math" panose="02040503050406030204" pitchFamily="18" charset="0"/>
      <p:regular r:id="rId43"/>
    </p:embeddedFont>
    <p:embeddedFont>
      <p:font typeface="Helvetica" panose="020B0604020202020204" pitchFamily="34" charset="0"/>
      <p:regular r:id="rId44"/>
      <p:bold r:id="rId45"/>
      <p:italic r:id="rId46"/>
      <p:boldItalic r:id="rId47"/>
    </p:embeddedFont>
    <p:embeddedFont>
      <p:font typeface="HGP創英角ﾎﾟｯﾌﾟ体" panose="040B0A00000000000000" pitchFamily="50" charset="-128"/>
      <p:regular r:id="rId48"/>
    </p:embeddedFont>
    <p:embeddedFont>
      <p:font typeface="HGS創英角ﾎﾟｯﾌﾟ体" panose="040B0A00000000000000" pitchFamily="50" charset="-128"/>
      <p:regular r:id="rId49"/>
    </p:embeddedFont>
    <p:embeddedFont>
      <p:font typeface="游ゴシック" panose="020B0400000000000000" pitchFamily="50" charset="-128"/>
      <p:regular r:id="rId50"/>
      <p:bold r:id="rId51"/>
    </p:embeddedFont>
  </p:embeddedFont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shitaka Tanimura" initials="YT" lastIdx="3" clrIdx="0">
    <p:extLst>
      <p:ext uri="{19B8F6BF-5375-455C-9EA6-DF929625EA0E}">
        <p15:presenceInfo xmlns:p15="http://schemas.microsoft.com/office/powerpoint/2012/main" userId="79b6f1e3099c201e" providerId="Windows Live"/>
      </p:ext>
    </p:extLst>
  </p:cmAuthor>
  <p:cmAuthor id="2" name="谷村吉隆" initials="谷村吉隆" lastIdx="1" clrIdx="1">
    <p:extLst>
      <p:ext uri="{19B8F6BF-5375-455C-9EA6-DF929625EA0E}">
        <p15:presenceInfo xmlns:p15="http://schemas.microsoft.com/office/powerpoint/2012/main" userId="S::tanimura@kuchem.kyoto-u.ac.jp::ad1fc922-322d-48f7-a7ba-7a9327e0c1b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1F9E6"/>
    <a:srgbClr val="43E5DD"/>
    <a:srgbClr val="0C0597"/>
    <a:srgbClr val="FF66CC"/>
    <a:srgbClr val="0066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710" autoAdjust="0"/>
    <p:restoredTop sz="95353" autoAdjust="0"/>
  </p:normalViewPr>
  <p:slideViewPr>
    <p:cSldViewPr>
      <p:cViewPr varScale="1">
        <p:scale>
          <a:sx n="97" d="100"/>
          <a:sy n="97" d="100"/>
        </p:scale>
        <p:origin x="492" y="53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44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5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A9FB1AF9-0BE0-43D8-8856-18DE6200791A}" type="datetimeFigureOut">
              <a:rPr lang="ja-JP" altLang="en-US" smtClean="0"/>
              <a:pPr/>
              <a:t>2025/3/28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Arial Unicode MS" panose="020B0604020202020204" pitchFamily="50" charset="-128"/>
              </a:defRPr>
            </a:lvl1pPr>
          </a:lstStyle>
          <a:p>
            <a:fld id="{84504121-8DE3-4220-B17D-DA61AB014CBA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64812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Arial Unicode MS" panose="020B0604020202020204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2677016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25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413817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14FD27-639B-73A1-508E-B757E136A2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8751AF27-1637-9C23-64A7-E6C7AB48FE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B05A21E-2D1E-EA92-8528-A3027E784E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8B9268E-1744-F2BE-2245-F790A0E146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29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774143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B48B3F-8907-4727-9A65-D797EFE6B43F}" type="slidenum">
              <a:rPr kumimoji="1" lang="ja-JP" altLang="en-US" smtClean="0"/>
              <a:t>37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6237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D74BA0-0C09-469C-98C3-9094ED015AD4}" type="slidenum">
              <a:rPr lang="ja-JP" altLang="en-US" smtClean="0"/>
              <a:pPr>
                <a:defRPr/>
              </a:pPr>
              <a:t>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039890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12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101358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185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1186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861187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09CF3-61DF-4D2E-95F7-592A32827FBC}" type="slidenum">
              <a:rPr lang="ja-JP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10046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16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598271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17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44887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19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93681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22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731353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504121-8DE3-4220-B17D-DA61AB014CBA}" type="slidenum">
              <a:rPr lang="ja-JP" altLang="en-US" smtClean="0"/>
              <a:pPr/>
              <a:t>24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83280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sz="half" idx="1"/>
          </p:nvPr>
        </p:nvSpPr>
        <p:spPr>
          <a:xfrm>
            <a:off x="457200" y="260350"/>
            <a:ext cx="4038600" cy="58658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260350"/>
            <a:ext cx="4038600" cy="2855913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648200" y="3268663"/>
            <a:ext cx="4038600" cy="2857500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タイトルと 4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F742F-4DBA-4072-8309-BB101674F04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13983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3FCE0-289F-4813-91B7-6E8EB7521759}" type="datetimeFigureOut">
              <a:rPr kumimoji="1" lang="ja-JP" altLang="en-US" smtClean="0"/>
              <a:pPr/>
              <a:t>2025/3/28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24A83-448A-4278-857B-31F9E8FB8DD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EAE3FCE0-289F-4813-91B7-6E8EB7521759}" type="datetimeFigureOut">
              <a:rPr lang="ja-JP" altLang="en-US" smtClean="0"/>
              <a:pPr/>
              <a:t>2025/3/28</a:t>
            </a:fld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Arial Unicode MS" panose="020B0604020202020204" pitchFamily="50" charset="-128"/>
              </a:defRPr>
            </a:lvl1pPr>
          </a:lstStyle>
          <a:p>
            <a:fld id="{2D624A83-448A-4278-857B-31F9E8FB8DDC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Arial Unicode MS" panose="020B0604020202020204" pitchFamily="50" charset="-128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Arial Unicode MS" panose="020B0604020202020204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wmf"/><Relationship Id="rId3" Type="http://schemas.openxmlformats.org/officeDocument/2006/relationships/image" Target="../media/image4.png"/><Relationship Id="rId7" Type="http://schemas.openxmlformats.org/officeDocument/2006/relationships/oleObject" Target="../embeddings/oleObject55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13" Type="http://schemas.openxmlformats.org/officeDocument/2006/relationships/oleObject" Target="../embeddings/oleObject59.bin"/><Relationship Id="rId18" Type="http://schemas.openxmlformats.org/officeDocument/2006/relationships/image" Target="../media/image94.wmf"/><Relationship Id="rId3" Type="http://schemas.openxmlformats.org/officeDocument/2006/relationships/image" Target="../media/image86.png"/><Relationship Id="rId7" Type="http://schemas.openxmlformats.org/officeDocument/2006/relationships/image" Target="../media/image88.wmf"/><Relationship Id="rId12" Type="http://schemas.openxmlformats.org/officeDocument/2006/relationships/image" Target="../media/image91.wmf"/><Relationship Id="rId17" Type="http://schemas.openxmlformats.org/officeDocument/2006/relationships/oleObject" Target="../embeddings/oleObject61.bin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93.wmf"/><Relationship Id="rId20" Type="http://schemas.openxmlformats.org/officeDocument/2006/relationships/image" Target="../media/image95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57.bin"/><Relationship Id="rId11" Type="http://schemas.openxmlformats.org/officeDocument/2006/relationships/oleObject" Target="../embeddings/oleObject58.bin"/><Relationship Id="rId5" Type="http://schemas.openxmlformats.org/officeDocument/2006/relationships/image" Target="../media/image87.wmf"/><Relationship Id="rId15" Type="http://schemas.openxmlformats.org/officeDocument/2006/relationships/oleObject" Target="../embeddings/oleObject60.bin"/><Relationship Id="rId10" Type="http://schemas.openxmlformats.org/officeDocument/2006/relationships/image" Target="../media/image90.png"/><Relationship Id="rId19" Type="http://schemas.openxmlformats.org/officeDocument/2006/relationships/oleObject" Target="../embeddings/oleObject62.bin"/><Relationship Id="rId4" Type="http://schemas.openxmlformats.org/officeDocument/2006/relationships/oleObject" Target="../embeddings/oleObject56.bin"/><Relationship Id="rId9" Type="http://schemas.openxmlformats.org/officeDocument/2006/relationships/hyperlink" Target="https://doi.org/10.1063/5.0033664" TargetMode="External"/><Relationship Id="rId14" Type="http://schemas.openxmlformats.org/officeDocument/2006/relationships/image" Target="../media/image92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13" Type="http://schemas.openxmlformats.org/officeDocument/2006/relationships/oleObject" Target="../embeddings/oleObject65.bin"/><Relationship Id="rId3" Type="http://schemas.openxmlformats.org/officeDocument/2006/relationships/oleObject" Target="../embeddings/oleObject63.bin"/><Relationship Id="rId7" Type="http://schemas.openxmlformats.org/officeDocument/2006/relationships/image" Target="../media/image4.png"/><Relationship Id="rId12" Type="http://schemas.openxmlformats.org/officeDocument/2006/relationships/image" Target="../media/image88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7.wmf"/><Relationship Id="rId11" Type="http://schemas.openxmlformats.org/officeDocument/2006/relationships/oleObject" Target="../embeddings/oleObject57.bin"/><Relationship Id="rId5" Type="http://schemas.openxmlformats.org/officeDocument/2006/relationships/oleObject" Target="../embeddings/oleObject64.bin"/><Relationship Id="rId10" Type="http://schemas.openxmlformats.org/officeDocument/2006/relationships/hyperlink" Target="https://doi.org/10.1063/5.0033664" TargetMode="External"/><Relationship Id="rId4" Type="http://schemas.openxmlformats.org/officeDocument/2006/relationships/image" Target="../media/image96.wmf"/><Relationship Id="rId9" Type="http://schemas.openxmlformats.org/officeDocument/2006/relationships/image" Target="../media/image84.png"/><Relationship Id="rId14" Type="http://schemas.openxmlformats.org/officeDocument/2006/relationships/image" Target="../media/image98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13" Type="http://schemas.openxmlformats.org/officeDocument/2006/relationships/oleObject" Target="../embeddings/oleObject71.bin"/><Relationship Id="rId18" Type="http://schemas.openxmlformats.org/officeDocument/2006/relationships/oleObject" Target="../embeddings/oleObject1.bin"/><Relationship Id="rId3" Type="http://schemas.openxmlformats.org/officeDocument/2006/relationships/image" Target="../media/image99.wmf"/><Relationship Id="rId21" Type="http://schemas.openxmlformats.org/officeDocument/2006/relationships/image" Target="../media/image108.wmf"/><Relationship Id="rId7" Type="http://schemas.openxmlformats.org/officeDocument/2006/relationships/image" Target="../media/image101.wmf"/><Relationship Id="rId12" Type="http://schemas.openxmlformats.org/officeDocument/2006/relationships/image" Target="../media/image104.wmf"/><Relationship Id="rId17" Type="http://schemas.openxmlformats.org/officeDocument/2006/relationships/image" Target="../media/image107.svg"/><Relationship Id="rId2" Type="http://schemas.openxmlformats.org/officeDocument/2006/relationships/oleObject" Target="../embeddings/oleObject66.bin"/><Relationship Id="rId16" Type="http://schemas.openxmlformats.org/officeDocument/2006/relationships/image" Target="../media/image106.png"/><Relationship Id="rId20" Type="http://schemas.openxmlformats.org/officeDocument/2006/relationships/oleObject" Target="../embeddings/oleObject72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68.bin"/><Relationship Id="rId11" Type="http://schemas.openxmlformats.org/officeDocument/2006/relationships/oleObject" Target="../embeddings/oleObject70.bin"/><Relationship Id="rId5" Type="http://schemas.openxmlformats.org/officeDocument/2006/relationships/image" Target="../media/image100.wmf"/><Relationship Id="rId15" Type="http://schemas.openxmlformats.org/officeDocument/2006/relationships/image" Target="../media/image6.gif"/><Relationship Id="rId23" Type="http://schemas.openxmlformats.org/officeDocument/2006/relationships/image" Target="../media/image109.wmf"/><Relationship Id="rId10" Type="http://schemas.openxmlformats.org/officeDocument/2006/relationships/image" Target="../media/image103.wmf"/><Relationship Id="rId19" Type="http://schemas.openxmlformats.org/officeDocument/2006/relationships/image" Target="../media/image7.wmf"/><Relationship Id="rId4" Type="http://schemas.openxmlformats.org/officeDocument/2006/relationships/oleObject" Target="../embeddings/oleObject67.bin"/><Relationship Id="rId9" Type="http://schemas.openxmlformats.org/officeDocument/2006/relationships/oleObject" Target="../embeddings/oleObject69.bin"/><Relationship Id="rId14" Type="http://schemas.openxmlformats.org/officeDocument/2006/relationships/image" Target="../media/image105.wmf"/><Relationship Id="rId22" Type="http://schemas.openxmlformats.org/officeDocument/2006/relationships/oleObject" Target="../embeddings/oleObject73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13" Type="http://schemas.openxmlformats.org/officeDocument/2006/relationships/image" Target="../media/image115.wmf"/><Relationship Id="rId3" Type="http://schemas.openxmlformats.org/officeDocument/2006/relationships/image" Target="../media/image110.wmf"/><Relationship Id="rId7" Type="http://schemas.openxmlformats.org/officeDocument/2006/relationships/image" Target="../media/image112.wmf"/><Relationship Id="rId12" Type="http://schemas.openxmlformats.org/officeDocument/2006/relationships/oleObject" Target="../embeddings/oleObject79.bin"/><Relationship Id="rId2" Type="http://schemas.openxmlformats.org/officeDocument/2006/relationships/oleObject" Target="../embeddings/oleObject74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76.bin"/><Relationship Id="rId11" Type="http://schemas.openxmlformats.org/officeDocument/2006/relationships/image" Target="../media/image114.wmf"/><Relationship Id="rId5" Type="http://schemas.openxmlformats.org/officeDocument/2006/relationships/image" Target="../media/image111.wmf"/><Relationship Id="rId15" Type="http://schemas.openxmlformats.org/officeDocument/2006/relationships/image" Target="../media/image116.wmf"/><Relationship Id="rId10" Type="http://schemas.openxmlformats.org/officeDocument/2006/relationships/oleObject" Target="../embeddings/oleObject78.bin"/><Relationship Id="rId4" Type="http://schemas.openxmlformats.org/officeDocument/2006/relationships/oleObject" Target="../embeddings/oleObject75.bin"/><Relationship Id="rId9" Type="http://schemas.openxmlformats.org/officeDocument/2006/relationships/image" Target="../media/image113.wmf"/><Relationship Id="rId14" Type="http://schemas.openxmlformats.org/officeDocument/2006/relationships/oleObject" Target="../embeddings/oleObject80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wmf"/><Relationship Id="rId13" Type="http://schemas.openxmlformats.org/officeDocument/2006/relationships/oleObject" Target="../embeddings/oleObject86.bin"/><Relationship Id="rId18" Type="http://schemas.openxmlformats.org/officeDocument/2006/relationships/image" Target="../media/image124.wmf"/><Relationship Id="rId3" Type="http://schemas.openxmlformats.org/officeDocument/2006/relationships/oleObject" Target="../embeddings/oleObject81.bin"/><Relationship Id="rId21" Type="http://schemas.openxmlformats.org/officeDocument/2006/relationships/oleObject" Target="../embeddings/oleObject90.bin"/><Relationship Id="rId7" Type="http://schemas.openxmlformats.org/officeDocument/2006/relationships/oleObject" Target="../embeddings/oleObject83.bin"/><Relationship Id="rId12" Type="http://schemas.openxmlformats.org/officeDocument/2006/relationships/image" Target="../media/image121.wmf"/><Relationship Id="rId17" Type="http://schemas.openxmlformats.org/officeDocument/2006/relationships/oleObject" Target="../embeddings/oleObject88.bin"/><Relationship Id="rId25" Type="http://schemas.openxmlformats.org/officeDocument/2006/relationships/image" Target="../media/image128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23.wmf"/><Relationship Id="rId20" Type="http://schemas.openxmlformats.org/officeDocument/2006/relationships/image" Target="../media/image125.wmf"/><Relationship Id="rId29" Type="http://schemas.openxmlformats.org/officeDocument/2006/relationships/oleObject" Target="../embeddings/oleObject92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wmf"/><Relationship Id="rId11" Type="http://schemas.openxmlformats.org/officeDocument/2006/relationships/oleObject" Target="../embeddings/oleObject85.bin"/><Relationship Id="rId24" Type="http://schemas.openxmlformats.org/officeDocument/2006/relationships/image" Target="../media/image127.wmf"/><Relationship Id="rId5" Type="http://schemas.openxmlformats.org/officeDocument/2006/relationships/oleObject" Target="../embeddings/oleObject82.bin"/><Relationship Id="rId15" Type="http://schemas.openxmlformats.org/officeDocument/2006/relationships/oleObject" Target="../embeddings/oleObject87.bin"/><Relationship Id="rId23" Type="http://schemas.openxmlformats.org/officeDocument/2006/relationships/oleObject" Target="../embeddings/oleObject91.bin"/><Relationship Id="rId28" Type="http://schemas.openxmlformats.org/officeDocument/2006/relationships/image" Target="../media/image1080.png"/><Relationship Id="rId10" Type="http://schemas.openxmlformats.org/officeDocument/2006/relationships/image" Target="../media/image120.wmf"/><Relationship Id="rId19" Type="http://schemas.openxmlformats.org/officeDocument/2006/relationships/oleObject" Target="../embeddings/oleObject89.bin"/><Relationship Id="rId4" Type="http://schemas.openxmlformats.org/officeDocument/2006/relationships/image" Target="../media/image117.wmf"/><Relationship Id="rId9" Type="http://schemas.openxmlformats.org/officeDocument/2006/relationships/oleObject" Target="../embeddings/oleObject84.bin"/><Relationship Id="rId14" Type="http://schemas.openxmlformats.org/officeDocument/2006/relationships/image" Target="../media/image122.wmf"/><Relationship Id="rId22" Type="http://schemas.openxmlformats.org/officeDocument/2006/relationships/image" Target="../media/image126.wmf"/><Relationship Id="rId27" Type="http://schemas.openxmlformats.org/officeDocument/2006/relationships/image" Target="../media/image242.png"/><Relationship Id="rId30" Type="http://schemas.openxmlformats.org/officeDocument/2006/relationships/image" Target="../media/image129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wmf"/><Relationship Id="rId13" Type="http://schemas.openxmlformats.org/officeDocument/2006/relationships/oleObject" Target="../embeddings/oleObject98.bin"/><Relationship Id="rId18" Type="http://schemas.openxmlformats.org/officeDocument/2006/relationships/image" Target="../media/image136.wmf"/><Relationship Id="rId3" Type="http://schemas.openxmlformats.org/officeDocument/2006/relationships/oleObject" Target="../embeddings/oleObject93.bin"/><Relationship Id="rId21" Type="http://schemas.openxmlformats.org/officeDocument/2006/relationships/image" Target="../media/image137.wmf"/><Relationship Id="rId7" Type="http://schemas.openxmlformats.org/officeDocument/2006/relationships/oleObject" Target="../embeddings/oleObject95.bin"/><Relationship Id="rId12" Type="http://schemas.openxmlformats.org/officeDocument/2006/relationships/image" Target="../media/image133.wmf"/><Relationship Id="rId17" Type="http://schemas.openxmlformats.org/officeDocument/2006/relationships/oleObject" Target="../embeddings/oleObject100.bin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35.wmf"/><Relationship Id="rId20" Type="http://schemas.openxmlformats.org/officeDocument/2006/relationships/oleObject" Target="../embeddings/oleObject10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wmf"/><Relationship Id="rId11" Type="http://schemas.openxmlformats.org/officeDocument/2006/relationships/oleObject" Target="../embeddings/oleObject97.bin"/><Relationship Id="rId5" Type="http://schemas.openxmlformats.org/officeDocument/2006/relationships/oleObject" Target="../embeddings/oleObject94.bin"/><Relationship Id="rId15" Type="http://schemas.openxmlformats.org/officeDocument/2006/relationships/oleObject" Target="../embeddings/oleObject99.bin"/><Relationship Id="rId10" Type="http://schemas.openxmlformats.org/officeDocument/2006/relationships/image" Target="../media/image124.wmf"/><Relationship Id="rId19" Type="http://schemas.openxmlformats.org/officeDocument/2006/relationships/image" Target="../media/image128.png"/><Relationship Id="rId4" Type="http://schemas.openxmlformats.org/officeDocument/2006/relationships/image" Target="../media/image130.wmf"/><Relationship Id="rId9" Type="http://schemas.openxmlformats.org/officeDocument/2006/relationships/oleObject" Target="../embeddings/oleObject96.bin"/><Relationship Id="rId14" Type="http://schemas.openxmlformats.org/officeDocument/2006/relationships/image" Target="../media/image134.wmf"/><Relationship Id="rId22" Type="http://schemas.openxmlformats.org/officeDocument/2006/relationships/image" Target="../media/image84.png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07.bin"/><Relationship Id="rId18" Type="http://schemas.openxmlformats.org/officeDocument/2006/relationships/image" Target="../media/image145.wmf"/><Relationship Id="rId26" Type="http://schemas.openxmlformats.org/officeDocument/2006/relationships/oleObject" Target="../embeddings/oleObject1.bin"/><Relationship Id="rId3" Type="http://schemas.openxmlformats.org/officeDocument/2006/relationships/image" Target="../media/image138.wmf"/><Relationship Id="rId21" Type="http://schemas.openxmlformats.org/officeDocument/2006/relationships/oleObject" Target="../embeddings/oleObject111.bin"/><Relationship Id="rId34" Type="http://schemas.openxmlformats.org/officeDocument/2006/relationships/image" Target="../media/image150.wmf"/><Relationship Id="rId7" Type="http://schemas.openxmlformats.org/officeDocument/2006/relationships/image" Target="../media/image140.wmf"/><Relationship Id="rId12" Type="http://schemas.openxmlformats.org/officeDocument/2006/relationships/image" Target="../media/image142.wmf"/><Relationship Id="rId17" Type="http://schemas.openxmlformats.org/officeDocument/2006/relationships/oleObject" Target="../embeddings/oleObject109.bin"/><Relationship Id="rId25" Type="http://schemas.openxmlformats.org/officeDocument/2006/relationships/image" Target="../media/image102.png"/><Relationship Id="rId33" Type="http://schemas.openxmlformats.org/officeDocument/2006/relationships/oleObject" Target="../embeddings/oleObject114.bin"/><Relationship Id="rId2" Type="http://schemas.openxmlformats.org/officeDocument/2006/relationships/oleObject" Target="../embeddings/oleObject102.bin"/><Relationship Id="rId16" Type="http://schemas.openxmlformats.org/officeDocument/2006/relationships/image" Target="../media/image144.wmf"/><Relationship Id="rId20" Type="http://schemas.openxmlformats.org/officeDocument/2006/relationships/image" Target="../media/image146.wmf"/><Relationship Id="rId29" Type="http://schemas.openxmlformats.org/officeDocument/2006/relationships/image" Target="../media/image106.png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04.bin"/><Relationship Id="rId11" Type="http://schemas.openxmlformats.org/officeDocument/2006/relationships/oleObject" Target="../embeddings/oleObject106.bin"/><Relationship Id="rId24" Type="http://schemas.openxmlformats.org/officeDocument/2006/relationships/image" Target="../media/image148.wmf"/><Relationship Id="rId32" Type="http://schemas.openxmlformats.org/officeDocument/2006/relationships/image" Target="../media/image149.wmf"/><Relationship Id="rId5" Type="http://schemas.openxmlformats.org/officeDocument/2006/relationships/image" Target="../media/image139.wmf"/><Relationship Id="rId15" Type="http://schemas.openxmlformats.org/officeDocument/2006/relationships/oleObject" Target="../embeddings/oleObject108.bin"/><Relationship Id="rId23" Type="http://schemas.openxmlformats.org/officeDocument/2006/relationships/oleObject" Target="../embeddings/oleObject112.bin"/><Relationship Id="rId28" Type="http://schemas.openxmlformats.org/officeDocument/2006/relationships/image" Target="../media/image6.gif"/><Relationship Id="rId10" Type="http://schemas.openxmlformats.org/officeDocument/2006/relationships/image" Target="../media/image56.png"/><Relationship Id="rId19" Type="http://schemas.openxmlformats.org/officeDocument/2006/relationships/oleObject" Target="../embeddings/oleObject110.bin"/><Relationship Id="rId31" Type="http://schemas.openxmlformats.org/officeDocument/2006/relationships/oleObject" Target="../embeddings/oleObject113.bin"/><Relationship Id="rId4" Type="http://schemas.openxmlformats.org/officeDocument/2006/relationships/oleObject" Target="../embeddings/oleObject103.bin"/><Relationship Id="rId9" Type="http://schemas.openxmlformats.org/officeDocument/2006/relationships/image" Target="../media/image141.wmf"/><Relationship Id="rId14" Type="http://schemas.openxmlformats.org/officeDocument/2006/relationships/image" Target="../media/image143.wmf"/><Relationship Id="rId22" Type="http://schemas.openxmlformats.org/officeDocument/2006/relationships/image" Target="../media/image147.wmf"/><Relationship Id="rId27" Type="http://schemas.openxmlformats.org/officeDocument/2006/relationships/image" Target="../media/image7.wmf"/><Relationship Id="rId30" Type="http://schemas.openxmlformats.org/officeDocument/2006/relationships/image" Target="../media/image107.svg"/><Relationship Id="rId8" Type="http://schemas.openxmlformats.org/officeDocument/2006/relationships/oleObject" Target="../embeddings/oleObject105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wmf"/><Relationship Id="rId13" Type="http://schemas.openxmlformats.org/officeDocument/2006/relationships/image" Target="../media/image155.wmf"/><Relationship Id="rId18" Type="http://schemas.openxmlformats.org/officeDocument/2006/relationships/oleObject" Target="../embeddings/oleObject121.bin"/><Relationship Id="rId3" Type="http://schemas.openxmlformats.org/officeDocument/2006/relationships/oleObject" Target="../embeddings/oleObject115.bin"/><Relationship Id="rId21" Type="http://schemas.openxmlformats.org/officeDocument/2006/relationships/image" Target="../media/image137.wmf"/><Relationship Id="rId7" Type="http://schemas.openxmlformats.org/officeDocument/2006/relationships/oleObject" Target="../embeddings/oleObject117.bin"/><Relationship Id="rId12" Type="http://schemas.openxmlformats.org/officeDocument/2006/relationships/oleObject" Target="../embeddings/oleObject119.bin"/><Relationship Id="rId17" Type="http://schemas.openxmlformats.org/officeDocument/2006/relationships/image" Target="../media/image156.wmf"/><Relationship Id="rId2" Type="http://schemas.openxmlformats.org/officeDocument/2006/relationships/notesSlide" Target="../notesSlides/notesSlide7.xml"/><Relationship Id="rId16" Type="http://schemas.openxmlformats.org/officeDocument/2006/relationships/oleObject" Target="../embeddings/oleObject120.bin"/><Relationship Id="rId20" Type="http://schemas.openxmlformats.org/officeDocument/2006/relationships/oleObject" Target="../embeddings/oleObject10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wmf"/><Relationship Id="rId11" Type="http://schemas.openxmlformats.org/officeDocument/2006/relationships/image" Target="../media/image154.wmf"/><Relationship Id="rId5" Type="http://schemas.openxmlformats.org/officeDocument/2006/relationships/oleObject" Target="../embeddings/oleObject116.bin"/><Relationship Id="rId15" Type="http://schemas.openxmlformats.org/officeDocument/2006/relationships/image" Target="../media/image84.png"/><Relationship Id="rId23" Type="http://schemas.openxmlformats.org/officeDocument/2006/relationships/hyperlink" Target="https://doi.org/10.1063/5.0205771" TargetMode="External"/><Relationship Id="rId10" Type="http://schemas.openxmlformats.org/officeDocument/2006/relationships/oleObject" Target="../embeddings/oleObject118.bin"/><Relationship Id="rId19" Type="http://schemas.openxmlformats.org/officeDocument/2006/relationships/image" Target="../media/image157.wmf"/><Relationship Id="rId4" Type="http://schemas.openxmlformats.org/officeDocument/2006/relationships/image" Target="../media/image151.wmf"/><Relationship Id="rId9" Type="http://schemas.openxmlformats.org/officeDocument/2006/relationships/image" Target="../media/image128.png"/><Relationship Id="rId14" Type="http://schemas.openxmlformats.org/officeDocument/2006/relationships/image" Target="../media/image9.jpeg"/><Relationship Id="rId22" Type="http://schemas.openxmlformats.org/officeDocument/2006/relationships/hyperlink" Target="https://aip.scitation.org/doi/10.1063/5.003366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5.bin"/><Relationship Id="rId13" Type="http://schemas.openxmlformats.org/officeDocument/2006/relationships/oleObject" Target="../embeddings/oleObject127.bin"/><Relationship Id="rId3" Type="http://schemas.openxmlformats.org/officeDocument/2006/relationships/image" Target="../media/image158.wmf"/><Relationship Id="rId7" Type="http://schemas.openxmlformats.org/officeDocument/2006/relationships/image" Target="../media/image160.wmf"/><Relationship Id="rId12" Type="http://schemas.openxmlformats.org/officeDocument/2006/relationships/image" Target="../media/image128.png"/><Relationship Id="rId17" Type="http://schemas.openxmlformats.org/officeDocument/2006/relationships/hyperlink" Target="https://doi.org/10.1063/5.0205771" TargetMode="External"/><Relationship Id="rId2" Type="http://schemas.openxmlformats.org/officeDocument/2006/relationships/oleObject" Target="../embeddings/oleObject122.bin"/><Relationship Id="rId16" Type="http://schemas.openxmlformats.org/officeDocument/2006/relationships/image" Target="../media/image164.wmf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124.bin"/><Relationship Id="rId11" Type="http://schemas.openxmlformats.org/officeDocument/2006/relationships/image" Target="../media/image162.wmf"/><Relationship Id="rId5" Type="http://schemas.openxmlformats.org/officeDocument/2006/relationships/image" Target="../media/image159.wmf"/><Relationship Id="rId15" Type="http://schemas.openxmlformats.org/officeDocument/2006/relationships/oleObject" Target="../embeddings/oleObject128.bin"/><Relationship Id="rId10" Type="http://schemas.openxmlformats.org/officeDocument/2006/relationships/oleObject" Target="../embeddings/oleObject126.bin"/><Relationship Id="rId4" Type="http://schemas.openxmlformats.org/officeDocument/2006/relationships/oleObject" Target="../embeddings/oleObject123.bin"/><Relationship Id="rId9" Type="http://schemas.openxmlformats.org/officeDocument/2006/relationships/image" Target="../media/image161.wmf"/><Relationship Id="rId14" Type="http://schemas.openxmlformats.org/officeDocument/2006/relationships/image" Target="../media/image163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165.wmf"/><Relationship Id="rId7" Type="http://schemas.openxmlformats.org/officeDocument/2006/relationships/image" Target="../media/image128.png"/><Relationship Id="rId2" Type="http://schemas.openxmlformats.org/officeDocument/2006/relationships/oleObject" Target="../embeddings/oleObject129.bin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1063/5.0205771" TargetMode="External"/><Relationship Id="rId5" Type="http://schemas.openxmlformats.org/officeDocument/2006/relationships/image" Target="../media/image166.wmf"/><Relationship Id="rId4" Type="http://schemas.openxmlformats.org/officeDocument/2006/relationships/oleObject" Target="../embeddings/oleObject130.bin"/><Relationship Id="rId9" Type="http://schemas.openxmlformats.org/officeDocument/2006/relationships/image" Target="../media/image16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3.bin"/><Relationship Id="rId13" Type="http://schemas.openxmlformats.org/officeDocument/2006/relationships/image" Target="../media/image171.wmf"/><Relationship Id="rId3" Type="http://schemas.openxmlformats.org/officeDocument/2006/relationships/oleObject" Target="../embeddings/oleObject131.bin"/><Relationship Id="rId7" Type="http://schemas.openxmlformats.org/officeDocument/2006/relationships/image" Target="../media/image169.wmf"/><Relationship Id="rId12" Type="http://schemas.openxmlformats.org/officeDocument/2006/relationships/oleObject" Target="../embeddings/oleObject134.bin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32.bin"/><Relationship Id="rId11" Type="http://schemas.openxmlformats.org/officeDocument/2006/relationships/image" Target="../media/image130.wmf"/><Relationship Id="rId5" Type="http://schemas.openxmlformats.org/officeDocument/2006/relationships/hyperlink" Target="https://doi.org/10.1063/5.0205771" TargetMode="External"/><Relationship Id="rId10" Type="http://schemas.openxmlformats.org/officeDocument/2006/relationships/oleObject" Target="../embeddings/oleObject93.bin"/><Relationship Id="rId4" Type="http://schemas.openxmlformats.org/officeDocument/2006/relationships/image" Target="../media/image168.wmf"/><Relationship Id="rId9" Type="http://schemas.openxmlformats.org/officeDocument/2006/relationships/image" Target="../media/image170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svg"/><Relationship Id="rId13" Type="http://schemas.openxmlformats.org/officeDocument/2006/relationships/image" Target="../media/image177.png"/><Relationship Id="rId3" Type="http://schemas.openxmlformats.org/officeDocument/2006/relationships/image" Target="../media/image6.gif"/><Relationship Id="rId7" Type="http://schemas.openxmlformats.org/officeDocument/2006/relationships/image" Target="../media/image106.png"/><Relationship Id="rId12" Type="http://schemas.openxmlformats.org/officeDocument/2006/relationships/image" Target="../media/image176.png"/><Relationship Id="rId17" Type="http://schemas.openxmlformats.org/officeDocument/2006/relationships/image" Target="../media/image181.png"/><Relationship Id="rId2" Type="http://schemas.openxmlformats.org/officeDocument/2006/relationships/image" Target="../media/image172.png"/><Relationship Id="rId16" Type="http://schemas.openxmlformats.org/officeDocument/2006/relationships/image" Target="../media/image1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11" Type="http://schemas.openxmlformats.org/officeDocument/2006/relationships/image" Target="../media/image175.png"/><Relationship Id="rId5" Type="http://schemas.openxmlformats.org/officeDocument/2006/relationships/oleObject" Target="../embeddings/oleObject1.bin"/><Relationship Id="rId15" Type="http://schemas.openxmlformats.org/officeDocument/2006/relationships/image" Target="../media/image179.jpeg"/><Relationship Id="rId10" Type="http://schemas.openxmlformats.org/officeDocument/2006/relationships/image" Target="../media/image174.wmf"/><Relationship Id="rId4" Type="http://schemas.openxmlformats.org/officeDocument/2006/relationships/image" Target="../media/image173.png"/><Relationship Id="rId9" Type="http://schemas.openxmlformats.org/officeDocument/2006/relationships/oleObject" Target="../embeddings/oleObject135.bin"/><Relationship Id="rId14" Type="http://schemas.openxmlformats.org/officeDocument/2006/relationships/image" Target="../media/image178.png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8.wmf"/><Relationship Id="rId18" Type="http://schemas.openxmlformats.org/officeDocument/2006/relationships/oleObject" Target="../embeddings/oleObject142.bin"/><Relationship Id="rId26" Type="http://schemas.openxmlformats.org/officeDocument/2006/relationships/image" Target="../media/image195.wmf"/><Relationship Id="rId3" Type="http://schemas.openxmlformats.org/officeDocument/2006/relationships/image" Target="../media/image182.png"/><Relationship Id="rId21" Type="http://schemas.openxmlformats.org/officeDocument/2006/relationships/image" Target="../media/image192.wmf"/><Relationship Id="rId34" Type="http://schemas.openxmlformats.org/officeDocument/2006/relationships/image" Target="../media/image198.wmf"/><Relationship Id="rId7" Type="http://schemas.openxmlformats.org/officeDocument/2006/relationships/oleObject" Target="../embeddings/oleObject137.bin"/><Relationship Id="rId12" Type="http://schemas.openxmlformats.org/officeDocument/2006/relationships/oleObject" Target="../embeddings/oleObject139.bin"/><Relationship Id="rId17" Type="http://schemas.openxmlformats.org/officeDocument/2006/relationships/image" Target="../media/image190.wmf"/><Relationship Id="rId25" Type="http://schemas.openxmlformats.org/officeDocument/2006/relationships/oleObject" Target="../embeddings/oleObject145.bin"/><Relationship Id="rId33" Type="http://schemas.openxmlformats.org/officeDocument/2006/relationships/oleObject" Target="../embeddings/oleObject147.bin"/><Relationship Id="rId2" Type="http://schemas.openxmlformats.org/officeDocument/2006/relationships/notesSlide" Target="../notesSlides/notesSlide9.xml"/><Relationship Id="rId16" Type="http://schemas.openxmlformats.org/officeDocument/2006/relationships/oleObject" Target="../embeddings/oleObject141.bin"/><Relationship Id="rId20" Type="http://schemas.openxmlformats.org/officeDocument/2006/relationships/oleObject" Target="../embeddings/oleObject143.bin"/><Relationship Id="rId29" Type="http://schemas.openxmlformats.org/officeDocument/2006/relationships/image" Target="../media/image19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4.png"/><Relationship Id="rId11" Type="http://schemas.openxmlformats.org/officeDocument/2006/relationships/image" Target="../media/image187.wmf"/><Relationship Id="rId24" Type="http://schemas.openxmlformats.org/officeDocument/2006/relationships/image" Target="../media/image194.wmf"/><Relationship Id="rId32" Type="http://schemas.openxmlformats.org/officeDocument/2006/relationships/image" Target="../media/image77.wmf"/><Relationship Id="rId5" Type="http://schemas.openxmlformats.org/officeDocument/2006/relationships/image" Target="../media/image183.wmf"/><Relationship Id="rId15" Type="http://schemas.openxmlformats.org/officeDocument/2006/relationships/image" Target="../media/image189.wmf"/><Relationship Id="rId23" Type="http://schemas.openxmlformats.org/officeDocument/2006/relationships/oleObject" Target="../embeddings/oleObject144.bin"/><Relationship Id="rId28" Type="http://schemas.openxmlformats.org/officeDocument/2006/relationships/image" Target="../media/image196.wmf"/><Relationship Id="rId10" Type="http://schemas.openxmlformats.org/officeDocument/2006/relationships/oleObject" Target="../embeddings/oleObject138.bin"/><Relationship Id="rId19" Type="http://schemas.openxmlformats.org/officeDocument/2006/relationships/image" Target="../media/image191.wmf"/><Relationship Id="rId31" Type="http://schemas.openxmlformats.org/officeDocument/2006/relationships/oleObject" Target="../embeddings/oleObject54.bin"/><Relationship Id="rId4" Type="http://schemas.openxmlformats.org/officeDocument/2006/relationships/oleObject" Target="../embeddings/oleObject136.bin"/><Relationship Id="rId9" Type="http://schemas.openxmlformats.org/officeDocument/2006/relationships/image" Target="../media/image186.png"/><Relationship Id="rId14" Type="http://schemas.openxmlformats.org/officeDocument/2006/relationships/oleObject" Target="../embeddings/oleObject140.bin"/><Relationship Id="rId22" Type="http://schemas.openxmlformats.org/officeDocument/2006/relationships/image" Target="../media/image193.png"/><Relationship Id="rId27" Type="http://schemas.openxmlformats.org/officeDocument/2006/relationships/oleObject" Target="../embeddings/oleObject146.bin"/><Relationship Id="rId30" Type="http://schemas.openxmlformats.org/officeDocument/2006/relationships/image" Target="../media/image15.png"/><Relationship Id="rId35" Type="http://schemas.openxmlformats.org/officeDocument/2006/relationships/hyperlink" Target="https://doi.org/10.1063/5.0225607" TargetMode="External"/><Relationship Id="rId8" Type="http://schemas.openxmlformats.org/officeDocument/2006/relationships/image" Target="../media/image185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wmf"/><Relationship Id="rId13" Type="http://schemas.openxmlformats.org/officeDocument/2006/relationships/image" Target="../media/image204.png"/><Relationship Id="rId3" Type="http://schemas.openxmlformats.org/officeDocument/2006/relationships/oleObject" Target="../embeddings/oleObject148.bin"/><Relationship Id="rId7" Type="http://schemas.openxmlformats.org/officeDocument/2006/relationships/oleObject" Target="../embeddings/oleObject150.bin"/><Relationship Id="rId12" Type="http://schemas.openxmlformats.org/officeDocument/2006/relationships/image" Target="../media/image203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0.wmf"/><Relationship Id="rId11" Type="http://schemas.openxmlformats.org/officeDocument/2006/relationships/oleObject" Target="../embeddings/oleObject152.bin"/><Relationship Id="rId5" Type="http://schemas.openxmlformats.org/officeDocument/2006/relationships/oleObject" Target="../embeddings/oleObject149.bin"/><Relationship Id="rId10" Type="http://schemas.openxmlformats.org/officeDocument/2006/relationships/image" Target="../media/image202.wmf"/><Relationship Id="rId4" Type="http://schemas.openxmlformats.org/officeDocument/2006/relationships/image" Target="../media/image199.wmf"/><Relationship Id="rId9" Type="http://schemas.openxmlformats.org/officeDocument/2006/relationships/oleObject" Target="../embeddings/oleObject151.bin"/><Relationship Id="rId14" Type="http://schemas.openxmlformats.org/officeDocument/2006/relationships/image" Target="../media/image205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5.bin"/><Relationship Id="rId3" Type="http://schemas.openxmlformats.org/officeDocument/2006/relationships/image" Target="../media/image206.wmf"/><Relationship Id="rId7" Type="http://schemas.openxmlformats.org/officeDocument/2006/relationships/image" Target="../media/image207.wmf"/><Relationship Id="rId12" Type="http://schemas.openxmlformats.org/officeDocument/2006/relationships/image" Target="../media/image209.png"/><Relationship Id="rId2" Type="http://schemas.openxmlformats.org/officeDocument/2006/relationships/oleObject" Target="../embeddings/oleObject153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54.bin"/><Relationship Id="rId11" Type="http://schemas.openxmlformats.org/officeDocument/2006/relationships/image" Target="../media/image186.png"/><Relationship Id="rId5" Type="http://schemas.openxmlformats.org/officeDocument/2006/relationships/image" Target="../media/image202.wmf"/><Relationship Id="rId10" Type="http://schemas.openxmlformats.org/officeDocument/2006/relationships/image" Target="../media/image182.png"/><Relationship Id="rId4" Type="http://schemas.openxmlformats.org/officeDocument/2006/relationships/oleObject" Target="../embeddings/oleObject151.bin"/><Relationship Id="rId9" Type="http://schemas.openxmlformats.org/officeDocument/2006/relationships/image" Target="../media/image208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3.wmf"/><Relationship Id="rId3" Type="http://schemas.openxmlformats.org/officeDocument/2006/relationships/image" Target="../media/image210.wmf"/><Relationship Id="rId7" Type="http://schemas.openxmlformats.org/officeDocument/2006/relationships/oleObject" Target="../embeddings/oleObject158.bin"/><Relationship Id="rId2" Type="http://schemas.openxmlformats.org/officeDocument/2006/relationships/oleObject" Target="../embeddings/oleObject156.bin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2.jpeg"/><Relationship Id="rId5" Type="http://schemas.openxmlformats.org/officeDocument/2006/relationships/image" Target="../media/image211.wmf"/><Relationship Id="rId4" Type="http://schemas.openxmlformats.org/officeDocument/2006/relationships/oleObject" Target="../embeddings/oleObject157.bin"/><Relationship Id="rId9" Type="http://schemas.openxmlformats.org/officeDocument/2006/relationships/hyperlink" Target="https://doi.org/10.1063/5.0220685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doi.org/10.1063/5.0225607" TargetMode="External"/><Relationship Id="rId5" Type="http://schemas.openxmlformats.org/officeDocument/2006/relationships/image" Target="../media/image216.wmf"/><Relationship Id="rId4" Type="http://schemas.openxmlformats.org/officeDocument/2006/relationships/oleObject" Target="../embeddings/oleObject159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9.wmf"/><Relationship Id="rId3" Type="http://schemas.openxmlformats.org/officeDocument/2006/relationships/oleObject" Target="../embeddings/oleObject160.bin"/><Relationship Id="rId7" Type="http://schemas.openxmlformats.org/officeDocument/2006/relationships/oleObject" Target="../embeddings/oleObject162.bin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8.wmf"/><Relationship Id="rId11" Type="http://schemas.openxmlformats.org/officeDocument/2006/relationships/hyperlink" Target="https://doi.org/10.1063/5.0220685" TargetMode="External"/><Relationship Id="rId5" Type="http://schemas.openxmlformats.org/officeDocument/2006/relationships/oleObject" Target="../embeddings/oleObject161.bin"/><Relationship Id="rId10" Type="http://schemas.openxmlformats.org/officeDocument/2006/relationships/image" Target="../media/image220.wmf"/><Relationship Id="rId4" Type="http://schemas.openxmlformats.org/officeDocument/2006/relationships/image" Target="../media/image217.wmf"/><Relationship Id="rId9" Type="http://schemas.openxmlformats.org/officeDocument/2006/relationships/oleObject" Target="../embeddings/oleObject163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13" Type="http://schemas.openxmlformats.org/officeDocument/2006/relationships/oleObject" Target="../embeddings/oleObject4.bin"/><Relationship Id="rId18" Type="http://schemas.openxmlformats.org/officeDocument/2006/relationships/image" Target="../media/image14.wmf"/><Relationship Id="rId3" Type="http://schemas.openxmlformats.org/officeDocument/2006/relationships/image" Target="../media/image5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1.wmf"/><Relationship Id="rId17" Type="http://schemas.openxmlformats.org/officeDocument/2006/relationships/oleObject" Target="../embeddings/oleObject6.bin"/><Relationship Id="rId2" Type="http://schemas.openxmlformats.org/officeDocument/2006/relationships/image" Target="../media/image4.png"/><Relationship Id="rId16" Type="http://schemas.openxmlformats.org/officeDocument/2006/relationships/image" Target="../media/image13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3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5.bin"/><Relationship Id="rId10" Type="http://schemas.openxmlformats.org/officeDocument/2006/relationships/image" Target="../media/image10.png"/><Relationship Id="rId4" Type="http://schemas.openxmlformats.org/officeDocument/2006/relationships/image" Target="../media/image6.gif"/><Relationship Id="rId9" Type="http://schemas.openxmlformats.org/officeDocument/2006/relationships/image" Target="../media/image9.jpeg"/><Relationship Id="rId14" Type="http://schemas.openxmlformats.org/officeDocument/2006/relationships/image" Target="../media/image12.wmf"/></Relationships>
</file>

<file path=ppt/slides/_rels/slide30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68.bin"/><Relationship Id="rId18" Type="http://schemas.openxmlformats.org/officeDocument/2006/relationships/oleObject" Target="../embeddings/oleObject170.bin"/><Relationship Id="rId26" Type="http://schemas.openxmlformats.org/officeDocument/2006/relationships/oleObject" Target="../embeddings/oleObject174.bin"/><Relationship Id="rId39" Type="http://schemas.openxmlformats.org/officeDocument/2006/relationships/image" Target="../media/image240.wmf"/><Relationship Id="rId21" Type="http://schemas.openxmlformats.org/officeDocument/2006/relationships/image" Target="../media/image231.wmf"/><Relationship Id="rId34" Type="http://schemas.openxmlformats.org/officeDocument/2006/relationships/oleObject" Target="../embeddings/oleObject178.bin"/><Relationship Id="rId7" Type="http://schemas.openxmlformats.org/officeDocument/2006/relationships/image" Target="../media/image224.wmf"/><Relationship Id="rId12" Type="http://schemas.openxmlformats.org/officeDocument/2006/relationships/image" Target="../media/image227.wmf"/><Relationship Id="rId17" Type="http://schemas.openxmlformats.org/officeDocument/2006/relationships/hyperlink" Target="https://doi.org/10.1063/5.0220685" TargetMode="External"/><Relationship Id="rId25" Type="http://schemas.openxmlformats.org/officeDocument/2006/relationships/image" Target="../media/image233.wmf"/><Relationship Id="rId33" Type="http://schemas.openxmlformats.org/officeDocument/2006/relationships/image" Target="../media/image237.wmf"/><Relationship Id="rId38" Type="http://schemas.openxmlformats.org/officeDocument/2006/relationships/oleObject" Target="../embeddings/oleObject180.bin"/><Relationship Id="rId2" Type="http://schemas.openxmlformats.org/officeDocument/2006/relationships/image" Target="../media/image221.png"/><Relationship Id="rId16" Type="http://schemas.openxmlformats.org/officeDocument/2006/relationships/image" Target="../media/image229.wmf"/><Relationship Id="rId20" Type="http://schemas.openxmlformats.org/officeDocument/2006/relationships/oleObject" Target="../embeddings/oleObject171.bin"/><Relationship Id="rId29" Type="http://schemas.openxmlformats.org/officeDocument/2006/relationships/image" Target="../media/image235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65.bin"/><Relationship Id="rId11" Type="http://schemas.openxmlformats.org/officeDocument/2006/relationships/oleObject" Target="../embeddings/oleObject167.bin"/><Relationship Id="rId24" Type="http://schemas.openxmlformats.org/officeDocument/2006/relationships/oleObject" Target="../embeddings/oleObject173.bin"/><Relationship Id="rId32" Type="http://schemas.openxmlformats.org/officeDocument/2006/relationships/oleObject" Target="../embeddings/oleObject177.bin"/><Relationship Id="rId37" Type="http://schemas.openxmlformats.org/officeDocument/2006/relationships/image" Target="../media/image239.wmf"/><Relationship Id="rId5" Type="http://schemas.openxmlformats.org/officeDocument/2006/relationships/image" Target="../media/image223.wmf"/><Relationship Id="rId15" Type="http://schemas.openxmlformats.org/officeDocument/2006/relationships/oleObject" Target="../embeddings/oleObject169.bin"/><Relationship Id="rId23" Type="http://schemas.openxmlformats.org/officeDocument/2006/relationships/image" Target="../media/image232.wmf"/><Relationship Id="rId28" Type="http://schemas.openxmlformats.org/officeDocument/2006/relationships/oleObject" Target="../embeddings/oleObject175.bin"/><Relationship Id="rId36" Type="http://schemas.openxmlformats.org/officeDocument/2006/relationships/oleObject" Target="../embeddings/oleObject179.bin"/><Relationship Id="rId10" Type="http://schemas.openxmlformats.org/officeDocument/2006/relationships/image" Target="../media/image226.wmf"/><Relationship Id="rId19" Type="http://schemas.openxmlformats.org/officeDocument/2006/relationships/image" Target="../media/image230.wmf"/><Relationship Id="rId31" Type="http://schemas.openxmlformats.org/officeDocument/2006/relationships/image" Target="../media/image236.wmf"/><Relationship Id="rId4" Type="http://schemas.openxmlformats.org/officeDocument/2006/relationships/oleObject" Target="../embeddings/oleObject164.bin"/><Relationship Id="rId9" Type="http://schemas.openxmlformats.org/officeDocument/2006/relationships/oleObject" Target="../embeddings/oleObject166.bin"/><Relationship Id="rId14" Type="http://schemas.openxmlformats.org/officeDocument/2006/relationships/image" Target="../media/image228.wmf"/><Relationship Id="rId22" Type="http://schemas.openxmlformats.org/officeDocument/2006/relationships/oleObject" Target="../embeddings/oleObject172.bin"/><Relationship Id="rId27" Type="http://schemas.openxmlformats.org/officeDocument/2006/relationships/image" Target="../media/image234.wmf"/><Relationship Id="rId30" Type="http://schemas.openxmlformats.org/officeDocument/2006/relationships/oleObject" Target="../embeddings/oleObject176.bin"/><Relationship Id="rId35" Type="http://schemas.openxmlformats.org/officeDocument/2006/relationships/image" Target="../media/image238.wmf"/><Relationship Id="rId8" Type="http://schemas.openxmlformats.org/officeDocument/2006/relationships/image" Target="../media/image225.png"/><Relationship Id="rId3" Type="http://schemas.openxmlformats.org/officeDocument/2006/relationships/image" Target="../media/image22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4.bin"/><Relationship Id="rId3" Type="http://schemas.openxmlformats.org/officeDocument/2006/relationships/image" Target="../media/image241.wmf"/><Relationship Id="rId7" Type="http://schemas.openxmlformats.org/officeDocument/2006/relationships/image" Target="../media/image243.wmf"/><Relationship Id="rId2" Type="http://schemas.openxmlformats.org/officeDocument/2006/relationships/oleObject" Target="../embeddings/oleObject18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83.bin"/><Relationship Id="rId5" Type="http://schemas.openxmlformats.org/officeDocument/2006/relationships/image" Target="../media/image242.wmf"/><Relationship Id="rId10" Type="http://schemas.openxmlformats.org/officeDocument/2006/relationships/hyperlink" Target="https://doi.org/10.1063/5.0220685" TargetMode="External"/><Relationship Id="rId4" Type="http://schemas.openxmlformats.org/officeDocument/2006/relationships/oleObject" Target="../embeddings/oleObject182.bin"/><Relationship Id="rId9" Type="http://schemas.openxmlformats.org/officeDocument/2006/relationships/image" Target="../media/image244.w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7.wmf"/><Relationship Id="rId3" Type="http://schemas.openxmlformats.org/officeDocument/2006/relationships/image" Target="../media/image245.wmf"/><Relationship Id="rId7" Type="http://schemas.openxmlformats.org/officeDocument/2006/relationships/oleObject" Target="../embeddings/oleObject187.bin"/><Relationship Id="rId2" Type="http://schemas.openxmlformats.org/officeDocument/2006/relationships/oleObject" Target="../embeddings/oleObject185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6.gif"/><Relationship Id="rId5" Type="http://schemas.openxmlformats.org/officeDocument/2006/relationships/image" Target="../media/image25.png"/><Relationship Id="rId10" Type="http://schemas.openxmlformats.org/officeDocument/2006/relationships/image" Target="../media/image248.wmf"/><Relationship Id="rId4" Type="http://schemas.openxmlformats.org/officeDocument/2006/relationships/oleObject" Target="../embeddings/oleObject186.bin"/><Relationship Id="rId9" Type="http://schemas.openxmlformats.org/officeDocument/2006/relationships/oleObject" Target="../embeddings/oleObject188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9.wmf"/><Relationship Id="rId7" Type="http://schemas.openxmlformats.org/officeDocument/2006/relationships/image" Target="../media/image217.wmf"/><Relationship Id="rId2" Type="http://schemas.openxmlformats.org/officeDocument/2006/relationships/oleObject" Target="../embeddings/oleObject189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60.bin"/><Relationship Id="rId5" Type="http://schemas.openxmlformats.org/officeDocument/2006/relationships/image" Target="../media/image250.wmf"/><Relationship Id="rId4" Type="http://schemas.openxmlformats.org/officeDocument/2006/relationships/oleObject" Target="../embeddings/oleObject190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4.bin"/><Relationship Id="rId3" Type="http://schemas.openxmlformats.org/officeDocument/2006/relationships/image" Target="../media/image251.wmf"/><Relationship Id="rId7" Type="http://schemas.openxmlformats.org/officeDocument/2006/relationships/image" Target="../media/image253.wmf"/><Relationship Id="rId2" Type="http://schemas.openxmlformats.org/officeDocument/2006/relationships/oleObject" Target="../embeddings/oleObject19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93.bin"/><Relationship Id="rId5" Type="http://schemas.openxmlformats.org/officeDocument/2006/relationships/image" Target="../media/image252.wmf"/><Relationship Id="rId4" Type="http://schemas.openxmlformats.org/officeDocument/2006/relationships/oleObject" Target="../embeddings/oleObject192.bin"/><Relationship Id="rId9" Type="http://schemas.openxmlformats.org/officeDocument/2006/relationships/image" Target="../media/image254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5.wmf"/><Relationship Id="rId7" Type="http://schemas.openxmlformats.org/officeDocument/2006/relationships/image" Target="../media/image257.wmf"/><Relationship Id="rId2" Type="http://schemas.openxmlformats.org/officeDocument/2006/relationships/oleObject" Target="../embeddings/oleObject19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97.bin"/><Relationship Id="rId5" Type="http://schemas.openxmlformats.org/officeDocument/2006/relationships/image" Target="../media/image256.wmf"/><Relationship Id="rId4" Type="http://schemas.openxmlformats.org/officeDocument/2006/relationships/oleObject" Target="../embeddings/oleObject196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7" Type="http://schemas.openxmlformats.org/officeDocument/2006/relationships/image" Target="../media/image260.wmf"/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98.bin"/><Relationship Id="rId5" Type="http://schemas.openxmlformats.org/officeDocument/2006/relationships/image" Target="../media/image259.png"/><Relationship Id="rId4" Type="http://schemas.openxmlformats.org/officeDocument/2006/relationships/image" Target="../media/image258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s://doi.org/10.1063/5.0220685" TargetMode="External"/><Relationship Id="rId3" Type="http://schemas.openxmlformats.org/officeDocument/2006/relationships/image" Target="../media/image83.png"/><Relationship Id="rId7" Type="http://schemas.openxmlformats.org/officeDocument/2006/relationships/image" Target="../media/image261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99.bin"/><Relationship Id="rId5" Type="http://schemas.openxmlformats.org/officeDocument/2006/relationships/image" Target="../media/image81.png"/><Relationship Id="rId10" Type="http://schemas.openxmlformats.org/officeDocument/2006/relationships/hyperlink" Target="https://doi.org/10.1063/5.0225607" TargetMode="External"/><Relationship Id="rId4" Type="http://schemas.openxmlformats.org/officeDocument/2006/relationships/image" Target="../media/image84.png"/><Relationship Id="rId9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8.png"/><Relationship Id="rId13" Type="http://schemas.openxmlformats.org/officeDocument/2006/relationships/image" Target="../media/image273.png"/><Relationship Id="rId18" Type="http://schemas.openxmlformats.org/officeDocument/2006/relationships/image" Target="../media/image278.png"/><Relationship Id="rId3" Type="http://schemas.openxmlformats.org/officeDocument/2006/relationships/image" Target="../media/image263.png"/><Relationship Id="rId7" Type="http://schemas.openxmlformats.org/officeDocument/2006/relationships/image" Target="../media/image267.jpeg"/><Relationship Id="rId12" Type="http://schemas.openxmlformats.org/officeDocument/2006/relationships/image" Target="../media/image272.png"/><Relationship Id="rId17" Type="http://schemas.openxmlformats.org/officeDocument/2006/relationships/image" Target="../media/image277.jpeg"/><Relationship Id="rId2" Type="http://schemas.openxmlformats.org/officeDocument/2006/relationships/image" Target="../media/image262.jpeg"/><Relationship Id="rId16" Type="http://schemas.openxmlformats.org/officeDocument/2006/relationships/image" Target="../media/image2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6.jpeg"/><Relationship Id="rId11" Type="http://schemas.openxmlformats.org/officeDocument/2006/relationships/image" Target="../media/image271.png"/><Relationship Id="rId5" Type="http://schemas.openxmlformats.org/officeDocument/2006/relationships/image" Target="../media/image265.png"/><Relationship Id="rId15" Type="http://schemas.openxmlformats.org/officeDocument/2006/relationships/image" Target="../media/image275.png"/><Relationship Id="rId10" Type="http://schemas.openxmlformats.org/officeDocument/2006/relationships/image" Target="../media/image270.png"/><Relationship Id="rId4" Type="http://schemas.openxmlformats.org/officeDocument/2006/relationships/image" Target="../media/image264.jpeg"/><Relationship Id="rId9" Type="http://schemas.openxmlformats.org/officeDocument/2006/relationships/image" Target="../media/image269.png"/><Relationship Id="rId14" Type="http://schemas.openxmlformats.org/officeDocument/2006/relationships/image" Target="../media/image27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image" Target="../media/image20.wmf"/><Relationship Id="rId18" Type="http://schemas.openxmlformats.org/officeDocument/2006/relationships/oleObject" Target="../embeddings/oleObject12.bin"/><Relationship Id="rId3" Type="http://schemas.openxmlformats.org/officeDocument/2006/relationships/image" Target="../media/image15.png"/><Relationship Id="rId21" Type="http://schemas.openxmlformats.org/officeDocument/2006/relationships/oleObject" Target="../embeddings/oleObject13.bin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22.wmf"/><Relationship Id="rId2" Type="http://schemas.openxmlformats.org/officeDocument/2006/relationships/notesSlide" Target="../notesSlides/notesSlide1.xml"/><Relationship Id="rId16" Type="http://schemas.openxmlformats.org/officeDocument/2006/relationships/oleObject" Target="../embeddings/oleObject11.bin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wmf"/><Relationship Id="rId11" Type="http://schemas.openxmlformats.org/officeDocument/2006/relationships/image" Target="../media/image19.wmf"/><Relationship Id="rId5" Type="http://schemas.openxmlformats.org/officeDocument/2006/relationships/oleObject" Target="../embeddings/oleObject7.bin"/><Relationship Id="rId15" Type="http://schemas.openxmlformats.org/officeDocument/2006/relationships/image" Target="../media/image21.wmf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23.wmf"/><Relationship Id="rId4" Type="http://schemas.openxmlformats.org/officeDocument/2006/relationships/image" Target="../media/image16.png"/><Relationship Id="rId9" Type="http://schemas.openxmlformats.org/officeDocument/2006/relationships/image" Target="../media/image18.png"/><Relationship Id="rId14" Type="http://schemas.openxmlformats.org/officeDocument/2006/relationships/oleObject" Target="../embeddings/oleObject10.bin"/><Relationship Id="rId22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oleObject" Target="../embeddings/oleObject19.bin"/><Relationship Id="rId18" Type="http://schemas.openxmlformats.org/officeDocument/2006/relationships/image" Target="../media/image33.wmf"/><Relationship Id="rId26" Type="http://schemas.openxmlformats.org/officeDocument/2006/relationships/image" Target="../media/image51.png"/><Relationship Id="rId3" Type="http://schemas.openxmlformats.org/officeDocument/2006/relationships/image" Target="../media/image26.wmf"/><Relationship Id="rId21" Type="http://schemas.openxmlformats.org/officeDocument/2006/relationships/image" Target="../media/image34.wmf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30.wmf"/><Relationship Id="rId17" Type="http://schemas.openxmlformats.org/officeDocument/2006/relationships/oleObject" Target="../embeddings/oleObject21.bin"/><Relationship Id="rId2" Type="http://schemas.openxmlformats.org/officeDocument/2006/relationships/oleObject" Target="../embeddings/oleObject14.bin"/><Relationship Id="rId16" Type="http://schemas.openxmlformats.org/officeDocument/2006/relationships/image" Target="../media/image32.wmf"/><Relationship Id="rId20" Type="http://schemas.openxmlformats.org/officeDocument/2006/relationships/oleObject" Target="../embeddings/oleObject22.bin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5" Type="http://schemas.openxmlformats.org/officeDocument/2006/relationships/oleObject" Target="../embeddings/oleObject20.bin"/><Relationship Id="rId23" Type="http://schemas.openxmlformats.org/officeDocument/2006/relationships/image" Target="../media/image35.wmf"/><Relationship Id="rId28" Type="http://schemas.openxmlformats.org/officeDocument/2006/relationships/image" Target="../media/image340.png"/><Relationship Id="rId10" Type="http://schemas.openxmlformats.org/officeDocument/2006/relationships/image" Target="../media/image29.wmf"/><Relationship Id="rId19" Type="http://schemas.openxmlformats.org/officeDocument/2006/relationships/image" Target="../media/image18.png"/><Relationship Id="rId4" Type="http://schemas.openxmlformats.org/officeDocument/2006/relationships/image" Target="../media/image4.png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31.wmf"/><Relationship Id="rId22" Type="http://schemas.openxmlformats.org/officeDocument/2006/relationships/oleObject" Target="../embeddings/oleObject23.bin"/><Relationship Id="rId27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8.bin"/><Relationship Id="rId18" Type="http://schemas.openxmlformats.org/officeDocument/2006/relationships/image" Target="../media/image44.wmf"/><Relationship Id="rId3" Type="http://schemas.openxmlformats.org/officeDocument/2006/relationships/image" Target="../media/image36.png"/><Relationship Id="rId21" Type="http://schemas.openxmlformats.org/officeDocument/2006/relationships/hyperlink" Target="http://journals.jps.jp/doi/abs/10.1143/JPSJ.75.082001" TargetMode="External"/><Relationship Id="rId34" Type="http://schemas.openxmlformats.org/officeDocument/2006/relationships/image" Target="../media/image49.wmf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41.wmf"/><Relationship Id="rId17" Type="http://schemas.openxmlformats.org/officeDocument/2006/relationships/oleObject" Target="../embeddings/oleObject30.bin"/><Relationship Id="rId25" Type="http://schemas.openxmlformats.org/officeDocument/2006/relationships/image" Target="../media/image47.wmf"/><Relationship Id="rId33" Type="http://schemas.openxmlformats.org/officeDocument/2006/relationships/oleObject" Target="../embeddings/oleObject34.bin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3.wmf"/><Relationship Id="rId20" Type="http://schemas.openxmlformats.org/officeDocument/2006/relationships/image" Target="../media/image45.wmf"/><Relationship Id="rId29" Type="http://schemas.openxmlformats.org/officeDocument/2006/relationships/image" Target="../media/image4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wmf"/><Relationship Id="rId11" Type="http://schemas.openxmlformats.org/officeDocument/2006/relationships/oleObject" Target="../embeddings/oleObject27.bin"/><Relationship Id="rId24" Type="http://schemas.openxmlformats.org/officeDocument/2006/relationships/oleObject" Target="../embeddings/oleObject32.bin"/><Relationship Id="rId32" Type="http://schemas.openxmlformats.org/officeDocument/2006/relationships/image" Target="../media/image48.wmf"/><Relationship Id="rId37" Type="http://schemas.openxmlformats.org/officeDocument/2006/relationships/image" Target="../media/image52.png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29.bin"/><Relationship Id="rId23" Type="http://schemas.openxmlformats.org/officeDocument/2006/relationships/image" Target="../media/image46.png"/><Relationship Id="rId36" Type="http://schemas.openxmlformats.org/officeDocument/2006/relationships/image" Target="../media/image50.wmf"/><Relationship Id="rId10" Type="http://schemas.openxmlformats.org/officeDocument/2006/relationships/image" Target="../media/image40.wmf"/><Relationship Id="rId19" Type="http://schemas.openxmlformats.org/officeDocument/2006/relationships/oleObject" Target="../embeddings/oleObject31.bin"/><Relationship Id="rId31" Type="http://schemas.openxmlformats.org/officeDocument/2006/relationships/oleObject" Target="../embeddings/oleObject33.bin"/><Relationship Id="rId4" Type="http://schemas.openxmlformats.org/officeDocument/2006/relationships/image" Target="../media/image37.WMF"/><Relationship Id="rId9" Type="http://schemas.openxmlformats.org/officeDocument/2006/relationships/oleObject" Target="../embeddings/oleObject26.bin"/><Relationship Id="rId14" Type="http://schemas.openxmlformats.org/officeDocument/2006/relationships/image" Target="../media/image42.wmf"/><Relationship Id="rId22" Type="http://schemas.openxmlformats.org/officeDocument/2006/relationships/hyperlink" Target="http://aip.scitation.org/doi/full/10.1063/1.4890441" TargetMode="External"/><Relationship Id="rId30" Type="http://schemas.openxmlformats.org/officeDocument/2006/relationships/image" Target="../media/image15.png"/><Relationship Id="rId35" Type="http://schemas.openxmlformats.org/officeDocument/2006/relationships/oleObject" Target="../embeddings/oleObject35.bin"/><Relationship Id="rId8" Type="http://schemas.openxmlformats.org/officeDocument/2006/relationships/image" Target="../media/image39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57.wmf"/><Relationship Id="rId18" Type="http://schemas.openxmlformats.org/officeDocument/2006/relationships/oleObject" Target="../embeddings/oleObject42.bin"/><Relationship Id="rId3" Type="http://schemas.openxmlformats.org/officeDocument/2006/relationships/image" Target="../media/image53.wmf"/><Relationship Id="rId7" Type="http://schemas.openxmlformats.org/officeDocument/2006/relationships/image" Target="../media/image55.wmf"/><Relationship Id="rId12" Type="http://schemas.openxmlformats.org/officeDocument/2006/relationships/oleObject" Target="../embeddings/oleObject39.bin"/><Relationship Id="rId17" Type="http://schemas.openxmlformats.org/officeDocument/2006/relationships/image" Target="../media/image59.wmf"/><Relationship Id="rId2" Type="http://schemas.openxmlformats.org/officeDocument/2006/relationships/oleObject" Target="../embeddings/oleObject36.bin"/><Relationship Id="rId16" Type="http://schemas.openxmlformats.org/officeDocument/2006/relationships/oleObject" Target="../embeddings/oleObject41.bin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38.bin"/><Relationship Id="rId11" Type="http://schemas.openxmlformats.org/officeDocument/2006/relationships/hyperlink" Target="https://pubs.aip.org/aip/jcp/article/153/2/020901/76291/Numerically-exact-approach-to-open-quantum" TargetMode="External"/><Relationship Id="rId5" Type="http://schemas.openxmlformats.org/officeDocument/2006/relationships/image" Target="../media/image54.wmf"/><Relationship Id="rId15" Type="http://schemas.openxmlformats.org/officeDocument/2006/relationships/image" Target="../media/image58.wmf"/><Relationship Id="rId10" Type="http://schemas.openxmlformats.org/officeDocument/2006/relationships/hyperlink" Target="http://jpsj.ipap.jp/link?JPSJ/74/3131" TargetMode="External"/><Relationship Id="rId19" Type="http://schemas.openxmlformats.org/officeDocument/2006/relationships/image" Target="../media/image60.wmf"/><Relationship Id="rId4" Type="http://schemas.openxmlformats.org/officeDocument/2006/relationships/oleObject" Target="../embeddings/oleObject37.bin"/><Relationship Id="rId9" Type="http://schemas.openxmlformats.org/officeDocument/2006/relationships/hyperlink" Target="http://publish.aps.org/abstract/PRA/v41/p6676/" TargetMode="External"/><Relationship Id="rId14" Type="http://schemas.openxmlformats.org/officeDocument/2006/relationships/oleObject" Target="../embeddings/oleObject40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13" Type="http://schemas.openxmlformats.org/officeDocument/2006/relationships/hyperlink" Target="https://doi.org/10.1063/5.0232073" TargetMode="External"/><Relationship Id="rId18" Type="http://schemas.openxmlformats.org/officeDocument/2006/relationships/image" Target="../media/image70.wmf"/><Relationship Id="rId26" Type="http://schemas.openxmlformats.org/officeDocument/2006/relationships/oleObject" Target="../embeddings/oleObject52.bin"/><Relationship Id="rId3" Type="http://schemas.openxmlformats.org/officeDocument/2006/relationships/oleObject" Target="../embeddings/oleObject43.bin"/><Relationship Id="rId21" Type="http://schemas.openxmlformats.org/officeDocument/2006/relationships/image" Target="../media/image72.wmf"/><Relationship Id="rId7" Type="http://schemas.openxmlformats.org/officeDocument/2006/relationships/oleObject" Target="../embeddings/oleObject45.bin"/><Relationship Id="rId12" Type="http://schemas.openxmlformats.org/officeDocument/2006/relationships/image" Target="../media/image67.png"/><Relationship Id="rId17" Type="http://schemas.openxmlformats.org/officeDocument/2006/relationships/oleObject" Target="../embeddings/oleObject48.bin"/><Relationship Id="rId25" Type="http://schemas.openxmlformats.org/officeDocument/2006/relationships/image" Target="../media/image74.wmf"/><Relationship Id="rId2" Type="http://schemas.openxmlformats.org/officeDocument/2006/relationships/image" Target="../media/image61.png"/><Relationship Id="rId16" Type="http://schemas.openxmlformats.org/officeDocument/2006/relationships/image" Target="../media/image69.wmf"/><Relationship Id="rId20" Type="http://schemas.openxmlformats.org/officeDocument/2006/relationships/oleObject" Target="../embeddings/oleObject49.bin"/><Relationship Id="rId29" Type="http://schemas.openxmlformats.org/officeDocument/2006/relationships/image" Target="../media/image76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3.wmf"/><Relationship Id="rId11" Type="http://schemas.openxmlformats.org/officeDocument/2006/relationships/image" Target="../media/image66.png"/><Relationship Id="rId24" Type="http://schemas.openxmlformats.org/officeDocument/2006/relationships/oleObject" Target="../embeddings/oleObject51.bin"/><Relationship Id="rId32" Type="http://schemas.openxmlformats.org/officeDocument/2006/relationships/image" Target="../media/image77.wmf"/><Relationship Id="rId5" Type="http://schemas.openxmlformats.org/officeDocument/2006/relationships/oleObject" Target="../embeddings/oleObject44.bin"/><Relationship Id="rId15" Type="http://schemas.openxmlformats.org/officeDocument/2006/relationships/oleObject" Target="../embeddings/oleObject47.bin"/><Relationship Id="rId23" Type="http://schemas.openxmlformats.org/officeDocument/2006/relationships/image" Target="../media/image73.wmf"/><Relationship Id="rId28" Type="http://schemas.openxmlformats.org/officeDocument/2006/relationships/oleObject" Target="../embeddings/oleObject53.bin"/><Relationship Id="rId10" Type="http://schemas.openxmlformats.org/officeDocument/2006/relationships/image" Target="../media/image65.wmf"/><Relationship Id="rId19" Type="http://schemas.openxmlformats.org/officeDocument/2006/relationships/image" Target="../media/image71.jpeg"/><Relationship Id="rId31" Type="http://schemas.openxmlformats.org/officeDocument/2006/relationships/oleObject" Target="../embeddings/oleObject54.bin"/><Relationship Id="rId4" Type="http://schemas.openxmlformats.org/officeDocument/2006/relationships/image" Target="../media/image62.wmf"/><Relationship Id="rId9" Type="http://schemas.openxmlformats.org/officeDocument/2006/relationships/oleObject" Target="../embeddings/oleObject46.bin"/><Relationship Id="rId14" Type="http://schemas.openxmlformats.org/officeDocument/2006/relationships/image" Target="../media/image68.png"/><Relationship Id="rId22" Type="http://schemas.openxmlformats.org/officeDocument/2006/relationships/oleObject" Target="../embeddings/oleObject50.bin"/><Relationship Id="rId27" Type="http://schemas.openxmlformats.org/officeDocument/2006/relationships/image" Target="../media/image75.wmf"/><Relationship Id="rId30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B93CD15B-2B4D-4207-8E68-4368C9367F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35" y="188640"/>
            <a:ext cx="9064529" cy="5026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15EB6326-1693-498E-BFBD-5352EA47F0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4573093"/>
            <a:ext cx="2736304" cy="209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03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251520" y="1632126"/>
            <a:ext cx="3518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chemeClr val="tx2">
                    <a:lumMod val="75000"/>
                  </a:schemeClr>
                </a:solidFill>
              </a:rPr>
              <a:t>First principle dynamic theory</a:t>
            </a:r>
            <a:endParaRPr lang="ja-JP" altLang="en-US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191662" y="926840"/>
            <a:ext cx="85769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dirty="0">
                <a:solidFill>
                  <a:srgbClr val="0066FF"/>
                </a:solidFill>
              </a:rPr>
              <a:t>Quantum Mechanics  </a:t>
            </a:r>
            <a:r>
              <a:rPr lang="ja-JP" altLang="en-US" sz="3200" dirty="0">
                <a:solidFill>
                  <a:srgbClr val="0066FF"/>
                </a:solidFill>
              </a:rPr>
              <a:t>　　 </a:t>
            </a:r>
            <a:r>
              <a:rPr lang="en-US" altLang="ja-JP" sz="3200" dirty="0"/>
              <a:t>   </a:t>
            </a:r>
            <a:r>
              <a:rPr lang="en-US" altLang="ja-JP" sz="3200" dirty="0">
                <a:solidFill>
                  <a:srgbClr val="FF0000"/>
                </a:solidFill>
              </a:rPr>
              <a:t>Thermodynamics 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5192395" y="1621707"/>
            <a:ext cx="30796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chemeClr val="accent2">
                    <a:lumMod val="50000"/>
                  </a:schemeClr>
                </a:solidFill>
              </a:rPr>
              <a:t>Phenomenological theory</a:t>
            </a:r>
            <a:endParaRPr lang="ja-JP" altLang="en-US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395536" y="2103978"/>
            <a:ext cx="374974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dirty="0"/>
              <a:t>・</a:t>
            </a:r>
            <a:r>
              <a:rPr lang="en-US" altLang="ja-JP" dirty="0"/>
              <a:t>Microscopic expectation variables</a:t>
            </a:r>
          </a:p>
          <a:p>
            <a:r>
              <a:rPr lang="ja-JP" altLang="en-US" dirty="0"/>
              <a:t>・</a:t>
            </a:r>
            <a:r>
              <a:rPr lang="en-US" altLang="ja-JP" dirty="0"/>
              <a:t>Kinetics </a:t>
            </a:r>
          </a:p>
          <a:p>
            <a:endParaRPr lang="ja-JP" altLang="en-US" dirty="0"/>
          </a:p>
        </p:txBody>
      </p:sp>
      <p:sp>
        <p:nvSpPr>
          <p:cNvPr id="15" name="正方形/長方形 14"/>
          <p:cNvSpPr/>
          <p:nvPr/>
        </p:nvSpPr>
        <p:spPr>
          <a:xfrm>
            <a:off x="5145850" y="2091849"/>
            <a:ext cx="457140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600" dirty="0"/>
              <a:t>・</a:t>
            </a:r>
            <a:r>
              <a:rPr lang="en-US" altLang="ja-JP" sz="1600" dirty="0"/>
              <a:t>Macroscopic (intensive &amp; extensive) var.</a:t>
            </a:r>
          </a:p>
          <a:p>
            <a:r>
              <a:rPr lang="ja-JP" altLang="en-US" dirty="0"/>
              <a:t>・</a:t>
            </a:r>
            <a:r>
              <a:rPr lang="en-US" altLang="ja-JP" dirty="0"/>
              <a:t>equilibrium (or quasi-static) state</a:t>
            </a:r>
          </a:p>
        </p:txBody>
      </p:sp>
      <p:sp>
        <p:nvSpPr>
          <p:cNvPr id="17" name="正方形/長方形 16"/>
          <p:cNvSpPr/>
          <p:nvPr/>
        </p:nvSpPr>
        <p:spPr>
          <a:xfrm>
            <a:off x="251520" y="3023663"/>
            <a:ext cx="3595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Favored by </a:t>
            </a:r>
            <a:r>
              <a:rPr lang="ja-JP" altLang="en-US" b="1" dirty="0">
                <a:solidFill>
                  <a:schemeClr val="tx2">
                    <a:lumMod val="75000"/>
                  </a:schemeClr>
                </a:solidFill>
              </a:rPr>
              <a:t>Ordinary Scientist</a:t>
            </a:r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</a:rPr>
              <a:t>s</a:t>
            </a:r>
            <a:endParaRPr lang="ja-JP" altLang="en-US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4984010" y="3013477"/>
            <a:ext cx="41344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chemeClr val="accent2">
                    <a:lumMod val="75000"/>
                  </a:schemeClr>
                </a:solidFill>
              </a:rPr>
              <a:t>Favored by Otaku (geeky) scientists</a:t>
            </a:r>
            <a:endParaRPr lang="ja-JP" alt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1975461" y="4551472"/>
            <a:ext cx="38884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chemeClr val="accent1">
                    <a:lumMod val="50000"/>
                  </a:schemeClr>
                </a:solidFill>
              </a:rPr>
              <a:t>(by </a:t>
            </a:r>
            <a:r>
              <a:rPr lang="en-US" altLang="ja-JP" dirty="0">
                <a:solidFill>
                  <a:schemeClr val="accent2">
                    <a:lumMod val="75000"/>
                  </a:schemeClr>
                </a:solidFill>
              </a:rPr>
              <a:t>Ordinary &amp; Otaku scientists</a:t>
            </a:r>
            <a:r>
              <a:rPr lang="en-US" altLang="ja-JP" dirty="0">
                <a:solidFill>
                  <a:schemeClr val="accent1">
                    <a:lumMod val="50000"/>
                  </a:schemeClr>
                </a:solidFill>
              </a:rPr>
              <a:t>) </a:t>
            </a:r>
            <a:endParaRPr lang="ja-JP" altLang="en-US" dirty="0"/>
          </a:p>
        </p:txBody>
      </p:sp>
      <p:sp>
        <p:nvSpPr>
          <p:cNvPr id="24" name="正方形/長方形 23"/>
          <p:cNvSpPr/>
          <p:nvPr/>
        </p:nvSpPr>
        <p:spPr>
          <a:xfrm>
            <a:off x="134277" y="4910618"/>
            <a:ext cx="92332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/>
              <a:t>?? “Beating Carnot efficiency</a:t>
            </a:r>
            <a:r>
              <a:rPr lang="ja-JP" altLang="en-US" sz="2400" dirty="0"/>
              <a:t> </a:t>
            </a:r>
            <a:r>
              <a:rPr lang="en-US" altLang="ja-JP" sz="2400" dirty="0"/>
              <a:t>with driven… “ </a:t>
            </a:r>
            <a:r>
              <a:rPr lang="en-US" altLang="ja-JP" sz="1600" dirty="0"/>
              <a:t>(Nature comm. 2022)</a:t>
            </a:r>
            <a:endParaRPr lang="ja-JP" altLang="en-US" sz="1600" dirty="0"/>
          </a:p>
        </p:txBody>
      </p:sp>
      <p:sp>
        <p:nvSpPr>
          <p:cNvPr id="27" name="正方形/長方形 26"/>
          <p:cNvSpPr/>
          <p:nvPr/>
        </p:nvSpPr>
        <p:spPr>
          <a:xfrm>
            <a:off x="176085" y="5413746"/>
            <a:ext cx="88569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C00000"/>
                </a:solidFill>
              </a:rPr>
              <a:t>Can the 2nd law of thermodynamics be broken?</a:t>
            </a:r>
            <a:endParaRPr lang="ja-JP" altLang="en-US" sz="2000" dirty="0">
              <a:solidFill>
                <a:srgbClr val="C00000"/>
              </a:solidFill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251520" y="5810211"/>
            <a:ext cx="65527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/>
              <a:t>This could be</a:t>
            </a:r>
            <a:r>
              <a:rPr lang="ja-JP" altLang="en-US" dirty="0"/>
              <a:t> </a:t>
            </a:r>
            <a:r>
              <a:rPr lang="en-US" altLang="ja-JP" dirty="0"/>
              <a:t>happened due to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    </a:t>
            </a:r>
            <a:r>
              <a:rPr lang="en-US" altLang="ja-JP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Improper treatment of a system-bath model</a:t>
            </a:r>
          </a:p>
          <a:p>
            <a:r>
              <a:rPr lang="ja-JP" altLang="en-US" dirty="0"/>
              <a:t>    </a:t>
            </a:r>
            <a:r>
              <a:rPr lang="en-US" altLang="ja-JP" dirty="0">
                <a:solidFill>
                  <a:srgbClr val="FF0000"/>
                </a:solidFill>
              </a:rPr>
              <a:t>I</a:t>
            </a:r>
            <a:r>
              <a:rPr lang="ja-JP" altLang="en-US" dirty="0">
                <a:solidFill>
                  <a:srgbClr val="FF0000"/>
                </a:solidFill>
              </a:rPr>
              <a:t>mproper </a:t>
            </a:r>
            <a:r>
              <a:rPr lang="en-US" altLang="ja-JP" dirty="0">
                <a:solidFill>
                  <a:srgbClr val="FF0000"/>
                </a:solidFill>
              </a:rPr>
              <a:t>definition of </a:t>
            </a:r>
            <a:r>
              <a:rPr lang="ja-JP" altLang="en-US" dirty="0">
                <a:solidFill>
                  <a:srgbClr val="FF0000"/>
                </a:solidFill>
              </a:rPr>
              <a:t>thermodynamic quantit</a:t>
            </a:r>
            <a:r>
              <a:rPr lang="en-US" altLang="ja-JP" dirty="0" err="1">
                <a:solidFill>
                  <a:srgbClr val="FF0000"/>
                </a:solidFill>
              </a:rPr>
              <a:t>ies</a:t>
            </a:r>
            <a:endParaRPr lang="en-US" altLang="ja-JP" dirty="0">
              <a:solidFill>
                <a:srgbClr val="FF0000"/>
              </a:solidFill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1791746" y="4008554"/>
            <a:ext cx="53767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200" b="1" dirty="0">
                <a:solidFill>
                  <a:srgbClr val="7030A0"/>
                </a:solidFill>
              </a:rPr>
              <a:t>Quantum thermodynamics</a:t>
            </a:r>
            <a:endParaRPr lang="ja-JP" altLang="en-US" sz="3200" b="1" dirty="0">
              <a:solidFill>
                <a:srgbClr val="7030A0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411760" y="51778"/>
            <a:ext cx="60486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4400" b="1" dirty="0">
                <a:solidFill>
                  <a:srgbClr val="002060"/>
                </a:solidFill>
              </a:rPr>
              <a:t>Introduction </a:t>
            </a:r>
            <a:endParaRPr lang="ja-JP" altLang="en-US" sz="4400" dirty="0"/>
          </a:p>
        </p:txBody>
      </p:sp>
      <p:sp>
        <p:nvSpPr>
          <p:cNvPr id="8" name="正方形/長方形 7"/>
          <p:cNvSpPr/>
          <p:nvPr/>
        </p:nvSpPr>
        <p:spPr>
          <a:xfrm>
            <a:off x="5830282" y="5887155"/>
            <a:ext cx="32025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>
                <a:solidFill>
                  <a:srgbClr val="FF66CC"/>
                </a:solidFill>
              </a:rPr>
              <a:t>To verify, conduct rigorous </a:t>
            </a:r>
          </a:p>
          <a:p>
            <a:r>
              <a:rPr lang="en-US" altLang="ja-JP" b="1" dirty="0">
                <a:solidFill>
                  <a:srgbClr val="FF66CC"/>
                </a:solidFill>
              </a:rPr>
              <a:t>simulations using HEOM</a:t>
            </a:r>
            <a:endParaRPr lang="ja-JP" altLang="en-US" dirty="0">
              <a:solidFill>
                <a:srgbClr val="FF66CC"/>
              </a:solidFill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2047" y="3362458"/>
            <a:ext cx="439877" cy="735419"/>
          </a:xfrm>
          <a:prstGeom prst="rect">
            <a:avLst/>
          </a:prstGeom>
        </p:spPr>
      </p:pic>
      <p:cxnSp>
        <p:nvCxnSpPr>
          <p:cNvPr id="18" name="直線矢印コネクタ 17"/>
          <p:cNvCxnSpPr/>
          <p:nvPr/>
        </p:nvCxnSpPr>
        <p:spPr>
          <a:xfrm>
            <a:off x="2339752" y="3458073"/>
            <a:ext cx="1656184" cy="606040"/>
          </a:xfrm>
          <a:prstGeom prst="straightConnector1">
            <a:avLst/>
          </a:prstGeom>
          <a:ln w="5715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 flipH="1">
            <a:off x="4894011" y="3436309"/>
            <a:ext cx="1647358" cy="590808"/>
          </a:xfrm>
          <a:prstGeom prst="straightConnector1">
            <a:avLst/>
          </a:prstGeom>
          <a:ln w="5715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図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9522" y="3387764"/>
            <a:ext cx="472135" cy="815640"/>
          </a:xfrm>
          <a:prstGeom prst="rect">
            <a:avLst/>
          </a:prstGeom>
        </p:spPr>
      </p:pic>
      <p:sp>
        <p:nvSpPr>
          <p:cNvPr id="5" name="角丸四角形 4"/>
          <p:cNvSpPr/>
          <p:nvPr/>
        </p:nvSpPr>
        <p:spPr>
          <a:xfrm>
            <a:off x="91726" y="908340"/>
            <a:ext cx="4264249" cy="208861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角丸四角形 24"/>
          <p:cNvSpPr/>
          <p:nvPr/>
        </p:nvSpPr>
        <p:spPr>
          <a:xfrm>
            <a:off x="5069378" y="896324"/>
            <a:ext cx="3963695" cy="208861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/>
          <p:cNvSpPr/>
          <p:nvPr/>
        </p:nvSpPr>
        <p:spPr>
          <a:xfrm>
            <a:off x="4363627" y="1527422"/>
            <a:ext cx="7745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/>
              <a:t>vs.</a:t>
            </a:r>
            <a:endParaRPr lang="ja-JP" altLang="en-US" sz="3600" dirty="0"/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CF85ADFA-AABF-46CB-865C-4313BFCBC6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1053" y="3341758"/>
            <a:ext cx="672357" cy="759676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7EFAF24D-3E53-4432-AB79-4E6F264DED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693" y="3419706"/>
            <a:ext cx="717264" cy="801920"/>
          </a:xfrm>
          <a:prstGeom prst="rect">
            <a:avLst/>
          </a:prstGeom>
        </p:spPr>
      </p:pic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779C1025-7D5A-4D99-A1CE-BE0D65C37FF0}"/>
              </a:ext>
            </a:extLst>
          </p:cNvPr>
          <p:cNvSpPr txBox="1"/>
          <p:nvPr/>
        </p:nvSpPr>
        <p:spPr>
          <a:xfrm>
            <a:off x="7092280" y="4071801"/>
            <a:ext cx="13889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1" dirty="0" err="1">
                <a:solidFill>
                  <a:schemeClr val="accent2">
                    <a:lumMod val="75000"/>
                  </a:schemeClr>
                </a:solidFill>
              </a:rPr>
              <a:t>Koyanagi</a:t>
            </a:r>
            <a:endParaRPr lang="ja-JP" altLang="en-US" dirty="0"/>
          </a:p>
        </p:txBody>
      </p:sp>
      <p:pic>
        <p:nvPicPr>
          <p:cNvPr id="29" name="図 28">
            <a:extLst>
              <a:ext uri="{FF2B5EF4-FFF2-40B4-BE49-F238E27FC236}">
                <a16:creationId xmlns:a16="http://schemas.microsoft.com/office/drawing/2014/main" id="{299AED8D-7371-47F7-851B-6319AE064F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7766" y="3312179"/>
            <a:ext cx="549714" cy="64966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5D7A4AE8-3FF4-4FB0-B92D-2107C91B2B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99725" y="3356542"/>
            <a:ext cx="544717" cy="576759"/>
          </a:xfrm>
          <a:prstGeom prst="rect">
            <a:avLst/>
          </a:prstGeom>
        </p:spPr>
      </p:pic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098DA294-0B46-4542-A181-2A61838E7272}"/>
              </a:ext>
            </a:extLst>
          </p:cNvPr>
          <p:cNvSpPr txBox="1"/>
          <p:nvPr/>
        </p:nvSpPr>
        <p:spPr>
          <a:xfrm>
            <a:off x="5504801" y="4538435"/>
            <a:ext cx="30731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rgbClr val="C00000"/>
                </a:solidFill>
              </a:rPr>
              <a:t>Graft bamboo on a tree! 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307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17" grpId="0"/>
      <p:bldP spid="20" grpId="0"/>
      <p:bldP spid="23" grpId="0"/>
      <p:bldP spid="24" grpId="0"/>
      <p:bldP spid="27" grpId="0"/>
      <p:bldP spid="28" grpId="0"/>
      <p:bldP spid="2" grpId="0"/>
      <p:bldP spid="8" grpId="0"/>
      <p:bldP spid="30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1B4EB4-C452-23C3-4CA0-BA3C50A535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70792" y="258217"/>
            <a:ext cx="9214792" cy="3170783"/>
          </a:xfrm>
        </p:spPr>
        <p:txBody>
          <a:bodyPr>
            <a:normAutofit/>
          </a:bodyPr>
          <a:lstStyle/>
          <a:p>
            <a:r>
              <a:rPr lang="en-US" altLang="ja-JP" sz="4000" dirty="0">
                <a:solidFill>
                  <a:srgbClr val="0C0597"/>
                </a:solidFill>
                <a:latin typeface="Arial Black" panose="020B0A04020102020204" pitchFamily="34" charset="0"/>
              </a:rPr>
              <a:t>Classical &amp; Quantum </a:t>
            </a:r>
            <a:r>
              <a:rPr lang="en-US" altLang="ja-JP" sz="4000" dirty="0">
                <a:solidFill>
                  <a:srgbClr val="FF0000"/>
                </a:solidFill>
                <a:latin typeface="Arial Black" panose="020B0A04020102020204" pitchFamily="34" charset="0"/>
              </a:rPr>
              <a:t>“thermodynamics”</a:t>
            </a:r>
            <a:br>
              <a:rPr lang="en-US" altLang="ja-JP" sz="4400" dirty="0">
                <a:latin typeface="+mn-ea"/>
              </a:rPr>
            </a:br>
            <a:endParaRPr kumimoji="1" lang="ja-JP" altLang="en-US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CF608EB8-2B65-4743-B033-AE1B99EFD8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499" y="3861048"/>
            <a:ext cx="5665842" cy="2645551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3421747-6103-4F2A-A869-11D437C8AD62}"/>
              </a:ext>
            </a:extLst>
          </p:cNvPr>
          <p:cNvSpPr txBox="1"/>
          <p:nvPr/>
        </p:nvSpPr>
        <p:spPr>
          <a:xfrm>
            <a:off x="1137024" y="2817856"/>
            <a:ext cx="51947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066FF"/>
                </a:solidFill>
              </a:rPr>
              <a:t>Intensive </a:t>
            </a:r>
            <a:r>
              <a:rPr lang="en-US" altLang="ja-JP" sz="1800" dirty="0"/>
              <a:t>&amp; </a:t>
            </a:r>
            <a:r>
              <a:rPr lang="en-US" altLang="ja-JP" sz="1800" dirty="0">
                <a:solidFill>
                  <a:srgbClr val="FF0000"/>
                </a:solidFill>
              </a:rPr>
              <a:t>extensive </a:t>
            </a:r>
            <a:r>
              <a:rPr lang="en-US" altLang="ja-JP" sz="1800" dirty="0"/>
              <a:t>variables (state variables) </a:t>
            </a:r>
            <a:endParaRPr lang="en-US" dirty="0"/>
          </a:p>
        </p:txBody>
      </p:sp>
      <p:pic>
        <p:nvPicPr>
          <p:cNvPr id="7" name="Picture 664">
            <a:extLst>
              <a:ext uri="{FF2B5EF4-FFF2-40B4-BE49-F238E27FC236}">
                <a16:creationId xmlns:a16="http://schemas.microsoft.com/office/drawing/2014/main" id="{41DECC21-401A-4B59-98DA-164FC9B40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610" y="2161743"/>
            <a:ext cx="2278160" cy="1790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 descr="C:\Users\tanimura.THEOCHEM\Desktop\dipole.gif">
            <a:extLst>
              <a:ext uri="{FF2B5EF4-FFF2-40B4-BE49-F238E27FC236}">
                <a16:creationId xmlns:a16="http://schemas.microsoft.com/office/drawing/2014/main" id="{2183EFA3-89EB-48C7-9C47-D5F49F2DAA3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155">
            <a:off x="7053758" y="2910008"/>
            <a:ext cx="932054" cy="352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オブジェクト 8">
            <a:extLst>
              <a:ext uri="{FF2B5EF4-FFF2-40B4-BE49-F238E27FC236}">
                <a16:creationId xmlns:a16="http://schemas.microsoft.com/office/drawing/2014/main" id="{E8EB0BF8-C0F5-445B-8D08-795A1B0692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6143362"/>
              </p:ext>
            </p:extLst>
          </p:nvPr>
        </p:nvGraphicFramePr>
        <p:xfrm>
          <a:off x="7308304" y="1760353"/>
          <a:ext cx="838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38080" imgH="495000" progId="Equation.DSMT4">
                  <p:embed/>
                </p:oleObj>
              </mc:Choice>
              <mc:Fallback>
                <p:oleObj name="Equation" r:id="rId5" imgW="838080" imgH="495000" progId="Equation.DSMT4">
                  <p:embed/>
                  <p:pic>
                    <p:nvPicPr>
                      <p:cNvPr id="9" name="オブジェクト 8">
                        <a:extLst>
                          <a:ext uri="{FF2B5EF4-FFF2-40B4-BE49-F238E27FC236}">
                            <a16:creationId xmlns:a16="http://schemas.microsoft.com/office/drawing/2014/main" id="{E8EB0BF8-C0F5-445B-8D08-795A1B06927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08304" y="1760353"/>
                        <a:ext cx="8382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7">
            <a:extLst>
              <a:ext uri="{FF2B5EF4-FFF2-40B4-BE49-F238E27FC236}">
                <a16:creationId xmlns:a16="http://schemas.microsoft.com/office/drawing/2014/main" id="{5F44E63B-D00C-4C4B-9849-737FCDE88B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7022932"/>
              </p:ext>
            </p:extLst>
          </p:nvPr>
        </p:nvGraphicFramePr>
        <p:xfrm>
          <a:off x="6965328" y="3497633"/>
          <a:ext cx="1668463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63560" imgH="431640" progId="Equation.DSMT4">
                  <p:embed/>
                </p:oleObj>
              </mc:Choice>
              <mc:Fallback>
                <p:oleObj name="Equation" r:id="rId7" imgW="1663560" imgH="431640" progId="Equation.DSMT4">
                  <p:embed/>
                  <p:pic>
                    <p:nvPicPr>
                      <p:cNvPr id="10" name="Object 7">
                        <a:extLst>
                          <a:ext uri="{FF2B5EF4-FFF2-40B4-BE49-F238E27FC236}">
                            <a16:creationId xmlns:a16="http://schemas.microsoft.com/office/drawing/2014/main" id="{5F44E63B-D00C-4C4B-9849-737FCDE88B1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5328" y="3497633"/>
                        <a:ext cx="1668463" cy="4349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F46D582-50D6-42E6-8C88-F2DF43AB3DBA}"/>
              </a:ext>
            </a:extLst>
          </p:cNvPr>
          <p:cNvSpPr txBox="1"/>
          <p:nvPr/>
        </p:nvSpPr>
        <p:spPr>
          <a:xfrm>
            <a:off x="7020272" y="3955587"/>
            <a:ext cx="480368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chemeClr val="accent6">
                    <a:lumMod val="50000"/>
                  </a:schemeClr>
                </a:solidFill>
              </a:rPr>
              <a:t>Polarization</a:t>
            </a:r>
          </a:p>
          <a:p>
            <a:r>
              <a:rPr lang="en-US" altLang="ja-JP" sz="1600" dirty="0">
                <a:solidFill>
                  <a:srgbClr val="FF0000"/>
                </a:solidFill>
              </a:rPr>
              <a:t>Extensive variable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449BDE3-03DB-4091-8030-6EB5733DE1FF}"/>
              </a:ext>
            </a:extLst>
          </p:cNvPr>
          <p:cNvSpPr txBox="1"/>
          <p:nvPr/>
        </p:nvSpPr>
        <p:spPr>
          <a:xfrm>
            <a:off x="8063880" y="1634070"/>
            <a:ext cx="2160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C0597"/>
                </a:solidFill>
              </a:rPr>
              <a:t>Intensive </a:t>
            </a:r>
          </a:p>
          <a:p>
            <a:r>
              <a:rPr lang="en-US" altLang="ja-JP" sz="1800" dirty="0">
                <a:solidFill>
                  <a:srgbClr val="0C0597"/>
                </a:solidFill>
              </a:rPr>
              <a:t>variable</a:t>
            </a:r>
            <a:endParaRPr lang="en-US" sz="1800" dirty="0">
              <a:solidFill>
                <a:srgbClr val="0C059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1415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13" y="3391341"/>
            <a:ext cx="4211960" cy="2817271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2268760" y="94396"/>
            <a:ext cx="8229600" cy="1143000"/>
          </a:xfrm>
        </p:spPr>
        <p:txBody>
          <a:bodyPr>
            <a:noAutofit/>
          </a:bodyPr>
          <a:lstStyle/>
          <a:p>
            <a:r>
              <a:rPr kumimoji="1" lang="en-US" altLang="ja-JP" sz="3600" b="1" dirty="0">
                <a:solidFill>
                  <a:srgbClr val="0070C0"/>
                </a:solidFill>
              </a:rPr>
              <a:t>Thermodynamic</a:t>
            </a:r>
            <a:br>
              <a:rPr kumimoji="1" lang="en-US" altLang="ja-JP" sz="3600" b="1" dirty="0">
                <a:solidFill>
                  <a:srgbClr val="0070C0"/>
                </a:solidFill>
              </a:rPr>
            </a:br>
            <a:r>
              <a:rPr kumimoji="1" lang="en-US" altLang="ja-JP" sz="3600" b="1" dirty="0">
                <a:solidFill>
                  <a:srgbClr val="0070C0"/>
                </a:solidFill>
              </a:rPr>
              <a:t>    variables </a:t>
            </a:r>
            <a:r>
              <a:rPr kumimoji="1" lang="en-US" altLang="ja-JP" sz="2400" dirty="0"/>
              <a:t>(</a:t>
            </a:r>
            <a:r>
              <a:rPr kumimoji="1" lang="en-US" altLang="ja-JP" sz="2400" dirty="0">
                <a:solidFill>
                  <a:srgbClr val="FF0000"/>
                </a:solidFill>
              </a:rPr>
              <a:t>Our finding</a:t>
            </a:r>
            <a:r>
              <a:rPr kumimoji="1" lang="en-US" altLang="ja-JP" sz="2400" dirty="0"/>
              <a:t>)</a:t>
            </a:r>
            <a:endParaRPr kumimoji="1" lang="ja-JP" altLang="en-US" sz="2400" dirty="0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952362" y="1819555"/>
          <a:ext cx="46990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698720" imgH="876240" progId="Equation.DSMT4">
                  <p:embed/>
                </p:oleObj>
              </mc:Choice>
              <mc:Fallback>
                <p:oleObj name="Equation" r:id="rId4" imgW="4698720" imgH="87624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2362" y="1819555"/>
                        <a:ext cx="46990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4099439" y="3980963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</a:rPr>
              <a:t>“Quasi-static” </a:t>
            </a:r>
            <a:r>
              <a:rPr lang="en-US" altLang="ja-JP" dirty="0">
                <a:solidFill>
                  <a:srgbClr val="00B0F0"/>
                </a:solidFill>
              </a:rPr>
              <a:t>(Gibbs) </a:t>
            </a:r>
            <a:r>
              <a:rPr lang="en-US" altLang="ja-JP" sz="2800" dirty="0">
                <a:solidFill>
                  <a:srgbClr val="FF0000"/>
                </a:solidFill>
              </a:rPr>
              <a:t>free energy</a:t>
            </a:r>
          </a:p>
        </p:txBody>
      </p:sp>
      <p:graphicFrame>
        <p:nvGraphicFramePr>
          <p:cNvPr id="18" name="オブジェクト 17"/>
          <p:cNvGraphicFramePr>
            <a:graphicFrameLocks noChangeAspect="1"/>
          </p:cNvGraphicFramePr>
          <p:nvPr/>
        </p:nvGraphicFramePr>
        <p:xfrm>
          <a:off x="4608513" y="4638675"/>
          <a:ext cx="43688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368600" imgH="812520" progId="Equation.DSMT4">
                  <p:embed/>
                </p:oleObj>
              </mc:Choice>
              <mc:Fallback>
                <p:oleObj name="Equation" r:id="rId6" imgW="4368600" imgH="812520" progId="Equation.DSMT4">
                  <p:embed/>
                  <p:pic>
                    <p:nvPicPr>
                      <p:cNvPr id="18" name="オブジェクト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8513" y="4638675"/>
                        <a:ext cx="43688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180833" y="1291388"/>
            <a:ext cx="84831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/>
              <a:t>Non-equilibrium work</a:t>
            </a:r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971" y="258483"/>
            <a:ext cx="1594211" cy="1340045"/>
          </a:xfrm>
          <a:prstGeom prst="rect">
            <a:avLst/>
          </a:prstGeom>
        </p:spPr>
      </p:pic>
      <p:sp>
        <p:nvSpPr>
          <p:cNvPr id="16" name="正方形/長方形 15"/>
          <p:cNvSpPr/>
          <p:nvPr/>
        </p:nvSpPr>
        <p:spPr>
          <a:xfrm>
            <a:off x="6588224" y="176220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/>
              <a:t>Sakamoto &amp; Tanimura </a:t>
            </a:r>
          </a:p>
          <a:p>
            <a:r>
              <a:rPr lang="en-US" altLang="ja-JP" dirty="0">
                <a:hlinkClick r:id="rId9"/>
              </a:rPr>
              <a:t>JCP</a:t>
            </a:r>
            <a:r>
              <a:rPr lang="de-DE" altLang="ja-JP" b="1" dirty="0">
                <a:hlinkClick r:id="rId9"/>
              </a:rPr>
              <a:t>153</a:t>
            </a:r>
            <a:r>
              <a:rPr lang="de-DE" altLang="ja-JP" dirty="0">
                <a:hlinkClick r:id="rId9"/>
              </a:rPr>
              <a:t>,234107(2020).</a:t>
            </a:r>
            <a:endParaRPr lang="de-DE" altLang="ja-JP" dirty="0"/>
          </a:p>
        </p:txBody>
      </p:sp>
      <p:pic>
        <p:nvPicPr>
          <p:cNvPr id="10" name="図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702" y="3625118"/>
            <a:ext cx="936104" cy="56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下矢印 3"/>
          <p:cNvSpPr>
            <a:spLocks noChangeArrowheads="1"/>
          </p:cNvSpPr>
          <p:nvPr/>
        </p:nvSpPr>
        <p:spPr bwMode="auto">
          <a:xfrm>
            <a:off x="2603692" y="3852057"/>
            <a:ext cx="99922" cy="107507"/>
          </a:xfrm>
          <a:prstGeom prst="downArrow">
            <a:avLst>
              <a:gd name="adj1" fmla="val 50000"/>
              <a:gd name="adj2" fmla="val 5025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2" name="下矢印 16"/>
          <p:cNvSpPr>
            <a:spLocks noChangeArrowheads="1"/>
          </p:cNvSpPr>
          <p:nvPr/>
        </p:nvSpPr>
        <p:spPr bwMode="auto">
          <a:xfrm rot="10800000">
            <a:off x="2713884" y="3833017"/>
            <a:ext cx="100459" cy="107506"/>
          </a:xfrm>
          <a:prstGeom prst="downArrow">
            <a:avLst>
              <a:gd name="adj1" fmla="val 50000"/>
              <a:gd name="adj2" fmla="val 4998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3" name="下矢印 17"/>
          <p:cNvSpPr>
            <a:spLocks noChangeArrowheads="1"/>
          </p:cNvSpPr>
          <p:nvPr/>
        </p:nvSpPr>
        <p:spPr bwMode="auto">
          <a:xfrm>
            <a:off x="3271960" y="4111010"/>
            <a:ext cx="100459" cy="107506"/>
          </a:xfrm>
          <a:prstGeom prst="downArrow">
            <a:avLst>
              <a:gd name="adj1" fmla="val 50000"/>
              <a:gd name="adj2" fmla="val 49989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4" name="下矢印 18"/>
          <p:cNvSpPr>
            <a:spLocks noChangeArrowheads="1"/>
          </p:cNvSpPr>
          <p:nvPr/>
        </p:nvSpPr>
        <p:spPr bwMode="auto">
          <a:xfrm rot="10800000">
            <a:off x="3236773" y="3625118"/>
            <a:ext cx="100459" cy="107507"/>
          </a:xfrm>
          <a:prstGeom prst="downArrow">
            <a:avLst>
              <a:gd name="adj1" fmla="val 50000"/>
              <a:gd name="adj2" fmla="val 49989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7" name="上矢印 16"/>
          <p:cNvSpPr>
            <a:spLocks noChangeArrowheads="1"/>
          </p:cNvSpPr>
          <p:nvPr/>
        </p:nvSpPr>
        <p:spPr bwMode="auto">
          <a:xfrm>
            <a:off x="3133924" y="3796648"/>
            <a:ext cx="85417" cy="180243"/>
          </a:xfrm>
          <a:prstGeom prst="upArrow">
            <a:avLst>
              <a:gd name="adj1" fmla="val 50000"/>
              <a:gd name="adj2" fmla="val 49871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en-US"/>
          </a:p>
        </p:txBody>
      </p:sp>
      <p:sp>
        <p:nvSpPr>
          <p:cNvPr id="19" name="正方形/長方形 5"/>
          <p:cNvSpPr>
            <a:spLocks noChangeArrowheads="1"/>
          </p:cNvSpPr>
          <p:nvPr/>
        </p:nvSpPr>
        <p:spPr bwMode="auto">
          <a:xfrm>
            <a:off x="3127766" y="3646436"/>
            <a:ext cx="8451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dirty="0"/>
              <a:t>　</a:t>
            </a:r>
            <a:r>
              <a:rPr lang="en-US" altLang="ja-JP" sz="1100" dirty="0" err="1"/>
              <a:t>ield</a:t>
            </a:r>
            <a:r>
              <a:rPr lang="en-US" altLang="ja-JP" sz="1100" dirty="0"/>
              <a:t> </a:t>
            </a:r>
            <a:r>
              <a:rPr lang="en-US" altLang="ja-JP" sz="1100" dirty="0">
                <a:solidFill>
                  <a:srgbClr val="FF66CC"/>
                </a:solidFill>
              </a:rPr>
              <a:t>B(τ)</a:t>
            </a:r>
            <a:endParaRPr lang="ja-JP" altLang="en-US" sz="1100" dirty="0">
              <a:solidFill>
                <a:srgbClr val="FF66CC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690639" y="4733864"/>
            <a:ext cx="2437127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ja-JP" altLang="en-US" sz="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r>
              <a:rPr lang="ja-JP" altLang="en-US" sz="8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14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free energy from</a:t>
            </a:r>
            <a:endParaRPr lang="ja-JP" altLang="en-US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オブジェクト 19"/>
          <p:cNvGraphicFramePr>
            <a:graphicFrameLocks noChangeAspect="1"/>
          </p:cNvGraphicFramePr>
          <p:nvPr/>
        </p:nvGraphicFramePr>
        <p:xfrm>
          <a:off x="251090" y="3015633"/>
          <a:ext cx="593725" cy="30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622080" imgH="317160" progId="Equation.DSMT4">
                  <p:embed/>
                </p:oleObj>
              </mc:Choice>
              <mc:Fallback>
                <p:oleObj name="Equation" r:id="rId11" imgW="622080" imgH="317160" progId="Equation.DSMT4">
                  <p:embed/>
                  <p:pic>
                    <p:nvPicPr>
                      <p:cNvPr id="20" name="オブジェクト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090" y="3015633"/>
                        <a:ext cx="593725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オブジェクト 21"/>
          <p:cNvGraphicFramePr>
            <a:graphicFrameLocks noChangeAspect="1"/>
          </p:cNvGraphicFramePr>
          <p:nvPr/>
        </p:nvGraphicFramePr>
        <p:xfrm>
          <a:off x="4491038" y="3475038"/>
          <a:ext cx="27559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55800" imgH="495000" progId="Equation.DSMT4">
                  <p:embed/>
                </p:oleObj>
              </mc:Choice>
              <mc:Fallback>
                <p:oleObj name="Equation" r:id="rId13" imgW="2755800" imgH="495000" progId="Equation.DSMT4">
                  <p:embed/>
                  <p:pic>
                    <p:nvPicPr>
                      <p:cNvPr id="22" name="オブジェクト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1038" y="3475038"/>
                        <a:ext cx="27559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4280562" y="2923392"/>
            <a:ext cx="14334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For slow </a:t>
            </a:r>
            <a:endParaRPr lang="ja-JP" altLang="en-US" sz="2400" dirty="0"/>
          </a:p>
        </p:txBody>
      </p:sp>
      <p:graphicFrame>
        <p:nvGraphicFramePr>
          <p:cNvPr id="23" name="オブジェクト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2419111"/>
              </p:ext>
            </p:extLst>
          </p:nvPr>
        </p:nvGraphicFramePr>
        <p:xfrm>
          <a:off x="5722938" y="2973388"/>
          <a:ext cx="190500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52280" imgH="279360" progId="Equation.DSMT4">
                  <p:embed/>
                </p:oleObj>
              </mc:Choice>
              <mc:Fallback>
                <p:oleObj name="Equation" r:id="rId15" imgW="152280" imgH="279360" progId="Equation.DSMT4">
                  <p:embed/>
                  <p:pic>
                    <p:nvPicPr>
                      <p:cNvPr id="23" name="オブジェクト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2938" y="2973388"/>
                        <a:ext cx="190500" cy="349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正方形/長方形 7"/>
          <p:cNvSpPr/>
          <p:nvPr/>
        </p:nvSpPr>
        <p:spPr>
          <a:xfrm>
            <a:off x="4345496" y="6291971"/>
            <a:ext cx="454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/>
              <a:t>Δ</a:t>
            </a:r>
            <a:r>
              <a:rPr lang="en-US" altLang="ja-JP" sz="2400" i="1" dirty="0"/>
              <a:t>G</a:t>
            </a:r>
            <a:r>
              <a:rPr lang="en-US" altLang="ja-JP" sz="2400" dirty="0"/>
              <a:t>(</a:t>
            </a:r>
            <a:r>
              <a:rPr lang="en-US" altLang="ja-JP" sz="2400" i="1" dirty="0"/>
              <a:t>t</a:t>
            </a:r>
            <a:r>
              <a:rPr lang="en-US" altLang="ja-JP" sz="2400" dirty="0"/>
              <a:t>) is now kinetic observable!</a:t>
            </a:r>
            <a:endParaRPr lang="ja-JP" altLang="en-US" sz="2400" dirty="0"/>
          </a:p>
        </p:txBody>
      </p:sp>
      <p:sp>
        <p:nvSpPr>
          <p:cNvPr id="28" name="正方形/長方形 27"/>
          <p:cNvSpPr/>
          <p:nvPr/>
        </p:nvSpPr>
        <p:spPr>
          <a:xfrm>
            <a:off x="928074" y="2981779"/>
            <a:ext cx="2749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from HEOM calculations</a:t>
            </a:r>
            <a:endParaRPr lang="ja-JP" altLang="en-US" dirty="0"/>
          </a:p>
        </p:txBody>
      </p:sp>
      <p:sp>
        <p:nvSpPr>
          <p:cNvPr id="29" name="正方形/長方形 28"/>
          <p:cNvSpPr/>
          <p:nvPr/>
        </p:nvSpPr>
        <p:spPr>
          <a:xfrm>
            <a:off x="4512230" y="4579038"/>
            <a:ext cx="4528407" cy="93832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/>
          <p:cNvSpPr/>
          <p:nvPr/>
        </p:nvSpPr>
        <p:spPr>
          <a:xfrm>
            <a:off x="4836629" y="5732290"/>
            <a:ext cx="39549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0B050"/>
                </a:solidFill>
              </a:rPr>
              <a:t>Simpler than using Jarzynski formula</a:t>
            </a:r>
            <a:endParaRPr lang="ja-JP" altLang="en-US" dirty="0">
              <a:solidFill>
                <a:srgbClr val="00B050"/>
              </a:solidFill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4260311" y="885828"/>
            <a:ext cx="27494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(minimum work principle)</a:t>
            </a:r>
            <a:endParaRPr lang="ja-JP" altLang="en-US" dirty="0"/>
          </a:p>
        </p:txBody>
      </p:sp>
      <p:graphicFrame>
        <p:nvGraphicFramePr>
          <p:cNvPr id="27" name="オブジェクト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201366"/>
              </p:ext>
            </p:extLst>
          </p:nvPr>
        </p:nvGraphicFramePr>
        <p:xfrm>
          <a:off x="4559801" y="557979"/>
          <a:ext cx="2349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349360" imgH="380880" progId="Equation.DSMT4">
                  <p:embed/>
                </p:oleObj>
              </mc:Choice>
              <mc:Fallback>
                <p:oleObj name="Equation" r:id="rId17" imgW="2349360" imgH="380880" progId="Equation.DSMT4">
                  <p:embed/>
                  <p:pic>
                    <p:nvPicPr>
                      <p:cNvPr id="27" name="オブジェクト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9801" y="557979"/>
                        <a:ext cx="23495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C65B0BD1-6754-4EC8-8474-F282D3A7BBE4}"/>
              </a:ext>
            </a:extLst>
          </p:cNvPr>
          <p:cNvSpPr/>
          <p:nvPr/>
        </p:nvSpPr>
        <p:spPr>
          <a:xfrm>
            <a:off x="4260311" y="162565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Kelvin-Planck statement: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25" name="四角形: 角を丸くする 24">
            <a:extLst>
              <a:ext uri="{FF2B5EF4-FFF2-40B4-BE49-F238E27FC236}">
                <a16:creationId xmlns:a16="http://schemas.microsoft.com/office/drawing/2014/main" id="{581D5158-317E-4D4E-98DC-475F30EEF19C}"/>
              </a:ext>
            </a:extLst>
          </p:cNvPr>
          <p:cNvSpPr/>
          <p:nvPr/>
        </p:nvSpPr>
        <p:spPr>
          <a:xfrm>
            <a:off x="4221817" y="193115"/>
            <a:ext cx="2792819" cy="112200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7652991F-B8A7-4A33-AC4A-E851A062EF27}"/>
              </a:ext>
            </a:extLst>
          </p:cNvPr>
          <p:cNvSpPr txBox="1"/>
          <p:nvPr/>
        </p:nvSpPr>
        <p:spPr>
          <a:xfrm>
            <a:off x="2145749" y="4740368"/>
            <a:ext cx="107359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imHEOM</a:t>
            </a:r>
            <a:endParaRPr lang="en-US" altLang="ja-JP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5C9D6A07-ACD9-4D4C-BD6D-D1DC452E2E54}"/>
              </a:ext>
            </a:extLst>
          </p:cNvPr>
          <p:cNvSpPr txBox="1"/>
          <p:nvPr/>
        </p:nvSpPr>
        <p:spPr>
          <a:xfrm>
            <a:off x="2180615" y="5004225"/>
            <a:ext cx="158053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ja-JP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YT JCP  2014</a:t>
            </a:r>
            <a:r>
              <a:rPr lang="en-US" altLang="ja-JP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ja-JP" altLang="en-U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2" name="オブジェクト 31">
            <a:extLst>
              <a:ext uri="{FF2B5EF4-FFF2-40B4-BE49-F238E27FC236}">
                <a16:creationId xmlns:a16="http://schemas.microsoft.com/office/drawing/2014/main" id="{EFEBCF34-6A31-428B-A207-81D77F2A030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94285" y="3513123"/>
          <a:ext cx="27559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755800" imgH="495000" progId="Equation.DSMT4">
                  <p:embed/>
                </p:oleObj>
              </mc:Choice>
              <mc:Fallback>
                <p:oleObj name="Equation" r:id="rId19" imgW="2755800" imgH="495000" progId="Equation.DSMT4">
                  <p:embed/>
                  <p:pic>
                    <p:nvPicPr>
                      <p:cNvPr id="32" name="オブジェクト 31">
                        <a:extLst>
                          <a:ext uri="{FF2B5EF4-FFF2-40B4-BE49-F238E27FC236}">
                            <a16:creationId xmlns:a16="http://schemas.microsoft.com/office/drawing/2014/main" id="{EFEBCF34-6A31-428B-A207-81D77F2A030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4285" y="3513123"/>
                        <a:ext cx="2755900" cy="495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470124B4-32AA-4268-AA5A-EC5FA1C8F0B1}"/>
              </a:ext>
            </a:extLst>
          </p:cNvPr>
          <p:cNvSpPr txBox="1"/>
          <p:nvPr/>
        </p:nvSpPr>
        <p:spPr>
          <a:xfrm>
            <a:off x="7415695" y="3547960"/>
            <a:ext cx="16696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Our statement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834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29" grpId="0" animBg="1"/>
      <p:bldP spid="9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-88392" y="-131970"/>
            <a:ext cx="9517737" cy="11430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ja-JP" sz="32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Spectroscopic measurement for free energy</a:t>
            </a:r>
            <a:endParaRPr lang="ja-JP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 Unicode MS" pitchFamily="50" charset="-128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1763688" y="1779944"/>
            <a:ext cx="760491" cy="131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正方形/長方形 7"/>
          <p:cNvSpPr/>
          <p:nvPr/>
        </p:nvSpPr>
        <p:spPr>
          <a:xfrm>
            <a:off x="319484" y="751613"/>
            <a:ext cx="1556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Non-eq work:</a:t>
            </a:r>
            <a:endParaRPr lang="ja-JP" altLang="en-US" dirty="0"/>
          </a:p>
        </p:txBody>
      </p:sp>
      <p:graphicFrame>
        <p:nvGraphicFramePr>
          <p:cNvPr id="27" name="オブジェクト 26"/>
          <p:cNvGraphicFramePr>
            <a:graphicFrameLocks noChangeAspect="1"/>
          </p:cNvGraphicFramePr>
          <p:nvPr/>
        </p:nvGraphicFramePr>
        <p:xfrm>
          <a:off x="970312" y="4323907"/>
          <a:ext cx="1778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777680" imgH="457200" progId="Equation.DSMT4">
                  <p:embed/>
                </p:oleObj>
              </mc:Choice>
              <mc:Fallback>
                <p:oleObj name="Equation" r:id="rId3" imgW="1777680" imgH="457200" progId="Equation.DSMT4">
                  <p:embed/>
                  <p:pic>
                    <p:nvPicPr>
                      <p:cNvPr id="27" name="オブジェクト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0312" y="4323907"/>
                        <a:ext cx="17780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オブジェクト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4657474"/>
              </p:ext>
            </p:extLst>
          </p:nvPr>
        </p:nvGraphicFramePr>
        <p:xfrm>
          <a:off x="4211638" y="4211638"/>
          <a:ext cx="3937000" cy="138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936960" imgH="1384200" progId="Equation.DSMT4">
                  <p:embed/>
                </p:oleObj>
              </mc:Choice>
              <mc:Fallback>
                <p:oleObj name="Equation" r:id="rId5" imgW="3936960" imgH="1384200" progId="Equation.DSMT4">
                  <p:embed/>
                  <p:pic>
                    <p:nvPicPr>
                      <p:cNvPr id="28" name="オブジェクト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4211638"/>
                        <a:ext cx="3937000" cy="1384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V 字形矢印 28"/>
          <p:cNvSpPr/>
          <p:nvPr/>
        </p:nvSpPr>
        <p:spPr>
          <a:xfrm>
            <a:off x="3427984" y="4447931"/>
            <a:ext cx="504056" cy="180955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/>
          <p:cNvSpPr/>
          <p:nvPr/>
        </p:nvSpPr>
        <p:spPr>
          <a:xfrm>
            <a:off x="547664" y="3882476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66CC"/>
                </a:solidFill>
              </a:rPr>
              <a:t>Laser excitation</a:t>
            </a:r>
            <a:endParaRPr lang="ja-JP" altLang="en-US" dirty="0">
              <a:solidFill>
                <a:srgbClr val="FF66CC"/>
              </a:solidFill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526595" y="6167589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C0597"/>
                </a:solidFill>
              </a:rPr>
              <a:t>Free energy = optical observable (ultra-slow dynamics)</a:t>
            </a:r>
            <a:endParaRPr lang="ja-JP" altLang="en-US" sz="2400" dirty="0">
              <a:solidFill>
                <a:srgbClr val="0C0597"/>
              </a:solidFill>
            </a:endParaRPr>
          </a:p>
        </p:txBody>
      </p:sp>
      <p:pic>
        <p:nvPicPr>
          <p:cNvPr id="33" name="Picture 66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471" y="2861316"/>
            <a:ext cx="1419490" cy="1115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2144">
            <a:off x="5933238" y="3421791"/>
            <a:ext cx="594412" cy="244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9E6F461-CA6D-439A-B324-E2D6C26A365F}"/>
              </a:ext>
            </a:extLst>
          </p:cNvPr>
          <p:cNvSpPr txBox="1"/>
          <p:nvPr/>
        </p:nvSpPr>
        <p:spPr>
          <a:xfrm>
            <a:off x="318197" y="3153929"/>
            <a:ext cx="48755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Spectroscopy for free energy</a:t>
            </a:r>
            <a:endParaRPr lang="ja-JP" altLang="en-US" sz="2400" dirty="0"/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C6488902-53EB-4346-AC7E-3AFC29D0CE1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16416" y="1266850"/>
            <a:ext cx="727121" cy="769893"/>
          </a:xfrm>
          <a:prstGeom prst="rect">
            <a:avLst/>
          </a:prstGeom>
        </p:spPr>
      </p:pic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A65CDB55-6F14-4D4B-B320-A59CFBB7FDAE}"/>
              </a:ext>
            </a:extLst>
          </p:cNvPr>
          <p:cNvSpPr/>
          <p:nvPr/>
        </p:nvSpPr>
        <p:spPr>
          <a:xfrm>
            <a:off x="5926856" y="135941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sz="1600" dirty="0"/>
              <a:t>Sakamoto &amp; Tanimura </a:t>
            </a:r>
          </a:p>
          <a:p>
            <a:r>
              <a:rPr lang="en-US" altLang="ja-JP" sz="1600" dirty="0">
                <a:hlinkClick r:id="rId10"/>
              </a:rPr>
              <a:t>JCP</a:t>
            </a:r>
            <a:r>
              <a:rPr lang="de-DE" altLang="ja-JP" sz="1600" b="1" dirty="0">
                <a:hlinkClick r:id="rId10"/>
              </a:rPr>
              <a:t>153</a:t>
            </a:r>
            <a:r>
              <a:rPr lang="de-DE" altLang="ja-JP" sz="1600" dirty="0">
                <a:hlinkClick r:id="rId10"/>
              </a:rPr>
              <a:t>,234107(2020).</a:t>
            </a:r>
            <a:endParaRPr lang="de-DE" altLang="ja-JP" sz="1600" dirty="0"/>
          </a:p>
        </p:txBody>
      </p:sp>
      <p:graphicFrame>
        <p:nvGraphicFramePr>
          <p:cNvPr id="38" name="オブジェクト 37">
            <a:extLst>
              <a:ext uri="{FF2B5EF4-FFF2-40B4-BE49-F238E27FC236}">
                <a16:creationId xmlns:a16="http://schemas.microsoft.com/office/drawing/2014/main" id="{8499700D-EC13-4CE8-A13C-C84B9848D7B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09209" y="1315266"/>
          <a:ext cx="43688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4368600" imgH="812520" progId="Equation.DSMT4">
                  <p:embed/>
                </p:oleObj>
              </mc:Choice>
              <mc:Fallback>
                <p:oleObj name="Equation" r:id="rId11" imgW="4368600" imgH="812520" progId="Equation.DSMT4">
                  <p:embed/>
                  <p:pic>
                    <p:nvPicPr>
                      <p:cNvPr id="38" name="オブジェクト 37">
                        <a:extLst>
                          <a:ext uri="{FF2B5EF4-FFF2-40B4-BE49-F238E27FC236}">
                            <a16:creationId xmlns:a16="http://schemas.microsoft.com/office/drawing/2014/main" id="{8499700D-EC13-4CE8-A13C-C84B9848D7B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209" y="1315266"/>
                        <a:ext cx="43688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AC215FDA-066E-4164-B90B-5C98830A9B49}"/>
              </a:ext>
            </a:extLst>
          </p:cNvPr>
          <p:cNvSpPr txBox="1"/>
          <p:nvPr/>
        </p:nvSpPr>
        <p:spPr>
          <a:xfrm>
            <a:off x="827584" y="2317120"/>
            <a:ext cx="56886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C0597"/>
                </a:solidFill>
              </a:rPr>
              <a:t>Can be applied both quantum and classical systems</a:t>
            </a:r>
            <a:endParaRPr lang="ja-JP" altLang="en-US" dirty="0"/>
          </a:p>
        </p:txBody>
      </p:sp>
      <p:graphicFrame>
        <p:nvGraphicFramePr>
          <p:cNvPr id="17" name="オブジェクト 16">
            <a:extLst>
              <a:ext uri="{FF2B5EF4-FFF2-40B4-BE49-F238E27FC236}">
                <a16:creationId xmlns:a16="http://schemas.microsoft.com/office/drawing/2014/main" id="{80792539-BD66-44B9-B79B-62A090B38F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4025846"/>
              </p:ext>
            </p:extLst>
          </p:nvPr>
        </p:nvGraphicFramePr>
        <p:xfrm>
          <a:off x="6489576" y="5656628"/>
          <a:ext cx="22987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298600" imgH="545760" progId="Equation.DSMT4">
                  <p:embed/>
                </p:oleObj>
              </mc:Choice>
              <mc:Fallback>
                <p:oleObj name="Equation" r:id="rId13" imgW="2298600" imgH="545760" progId="Equation.DSMT4">
                  <p:embed/>
                  <p:pic>
                    <p:nvPicPr>
                      <p:cNvPr id="17" name="オブジェクト 16">
                        <a:extLst>
                          <a:ext uri="{FF2B5EF4-FFF2-40B4-BE49-F238E27FC236}">
                            <a16:creationId xmlns:a16="http://schemas.microsoft.com/office/drawing/2014/main" id="{80792539-BD66-44B9-B79B-62A090B38FE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9576" y="5656628"/>
                        <a:ext cx="22987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64265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0" y="101744"/>
            <a:ext cx="8964488" cy="865187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ja-JP" sz="3600" dirty="0">
                <a:ea typeface="Arial Unicode MS" panose="020B0604020202020204" pitchFamily="50" charset="-128"/>
              </a:rPr>
              <a:t>Isothermal process (     </a:t>
            </a:r>
            <a:r>
              <a:rPr lang="en-US" altLang="ja-JP" sz="1800" dirty="0">
                <a:ea typeface="Arial Unicode MS" panose="020B0604020202020204" pitchFamily="50" charset="-128"/>
              </a:rPr>
              <a:t>changes but                       </a:t>
            </a:r>
            <a:r>
              <a:rPr lang="en-US" altLang="ja-JP" sz="3600" dirty="0">
                <a:ea typeface="Arial Unicode MS" panose="020B0604020202020204" pitchFamily="50" charset="-128"/>
              </a:rPr>
              <a:t>)</a:t>
            </a:r>
            <a:endParaRPr lang="ja-JP" altLang="en-US" sz="36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4818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11560" y="1147619"/>
          <a:ext cx="7675562" cy="1055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305560" imgH="1143000" progId="Equation.DSMT4">
                  <p:embed/>
                </p:oleObj>
              </mc:Choice>
              <mc:Fallback>
                <p:oleObj name="Equation" r:id="rId2" imgW="8305560" imgH="1143000" progId="Equation.DSMT4">
                  <p:embed/>
                  <p:pic>
                    <p:nvPicPr>
                      <p:cNvPr id="348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1147619"/>
                        <a:ext cx="7675562" cy="1055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角丸四角形 5">
            <a:extLst>
              <a:ext uri="{FF2B5EF4-FFF2-40B4-BE49-F238E27FC236}">
                <a16:creationId xmlns:a16="http://schemas.microsoft.com/office/drawing/2014/main" id="{02C19C18-8F6B-7D29-5ADB-4B45158FDAC1}"/>
              </a:ext>
            </a:extLst>
          </p:cNvPr>
          <p:cNvSpPr/>
          <p:nvPr/>
        </p:nvSpPr>
        <p:spPr>
          <a:xfrm>
            <a:off x="447311" y="3694206"/>
            <a:ext cx="2587462" cy="2233135"/>
          </a:xfrm>
          <a:prstGeom prst="round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角丸四角形 34">
            <a:extLst>
              <a:ext uri="{FF2B5EF4-FFF2-40B4-BE49-F238E27FC236}">
                <a16:creationId xmlns:a16="http://schemas.microsoft.com/office/drawing/2014/main" id="{2ED03DC1-4245-06BD-AB32-4A632F8B16ED}"/>
              </a:ext>
            </a:extLst>
          </p:cNvPr>
          <p:cNvSpPr/>
          <p:nvPr/>
        </p:nvSpPr>
        <p:spPr>
          <a:xfrm>
            <a:off x="5453833" y="4058827"/>
            <a:ext cx="2700003" cy="1614360"/>
          </a:xfrm>
          <a:prstGeom prst="roundRect">
            <a:avLst/>
          </a:prstGeom>
          <a:noFill/>
          <a:ln w="76200"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3E31388-563A-1041-F168-11720AB0BD88}"/>
              </a:ext>
            </a:extLst>
          </p:cNvPr>
          <p:cNvSpPr/>
          <p:nvPr/>
        </p:nvSpPr>
        <p:spPr>
          <a:xfrm>
            <a:off x="5702527" y="4645349"/>
            <a:ext cx="13821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FF66CC"/>
                </a:solidFill>
              </a:rPr>
              <a:t>Heat Bath</a:t>
            </a:r>
            <a:endParaRPr lang="ja-JP" altLang="en-US" sz="2000" b="1" dirty="0">
              <a:solidFill>
                <a:srgbClr val="FF66CC"/>
              </a:solidFill>
            </a:endParaRPr>
          </a:p>
        </p:txBody>
      </p:sp>
      <p:graphicFrame>
        <p:nvGraphicFramePr>
          <p:cNvPr id="20" name="オブジェクト 19">
            <a:extLst>
              <a:ext uri="{FF2B5EF4-FFF2-40B4-BE49-F238E27FC236}">
                <a16:creationId xmlns:a16="http://schemas.microsoft.com/office/drawing/2014/main" id="{94F1A79C-9579-9C77-2844-8063334352C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61632" y="4645349"/>
          <a:ext cx="3429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42720" imgH="393480" progId="Equation.DSMT4">
                  <p:embed/>
                </p:oleObj>
              </mc:Choice>
              <mc:Fallback>
                <p:oleObj name="Equation" r:id="rId4" imgW="342720" imgH="393480" progId="Equation.DSMT4">
                  <p:embed/>
                  <p:pic>
                    <p:nvPicPr>
                      <p:cNvPr id="20" name="オブジェクト 19">
                        <a:extLst>
                          <a:ext uri="{FF2B5EF4-FFF2-40B4-BE49-F238E27FC236}">
                            <a16:creationId xmlns:a16="http://schemas.microsoft.com/office/drawing/2014/main" id="{94F1A79C-9579-9C77-2844-8063334352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1632" y="4645349"/>
                        <a:ext cx="3429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オブジェクト 28">
            <a:extLst>
              <a:ext uri="{FF2B5EF4-FFF2-40B4-BE49-F238E27FC236}">
                <a16:creationId xmlns:a16="http://schemas.microsoft.com/office/drawing/2014/main" id="{EEB7068C-CC08-A847-48DD-5B8C98AA5F4F}"/>
              </a:ext>
            </a:extLst>
          </p:cNvPr>
          <p:cNvGraphicFramePr>
            <a:graphicFrameLocks noGrp="1" noChangeAspect="1"/>
          </p:cNvGraphicFramePr>
          <p:nvPr/>
        </p:nvGraphicFramePr>
        <p:xfrm>
          <a:off x="3521075" y="3968750"/>
          <a:ext cx="1655763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49160" imgH="342720" progId="Equation.DSMT4">
                  <p:embed/>
                </p:oleObj>
              </mc:Choice>
              <mc:Fallback>
                <p:oleObj name="Equation" r:id="rId6" imgW="749160" imgH="342720" progId="Equation.DSMT4">
                  <p:embed/>
                  <p:pic>
                    <p:nvPicPr>
                      <p:cNvPr id="29" name="オブジェクト 28">
                        <a:extLst>
                          <a:ext uri="{FF2B5EF4-FFF2-40B4-BE49-F238E27FC236}">
                            <a16:creationId xmlns:a16="http://schemas.microsoft.com/office/drawing/2014/main" id="{EEB7068C-CC08-A847-48DD-5B8C98AA5F4F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21075" y="3968750"/>
                        <a:ext cx="1655763" cy="758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矢印: 左右 30">
            <a:extLst>
              <a:ext uri="{FF2B5EF4-FFF2-40B4-BE49-F238E27FC236}">
                <a16:creationId xmlns:a16="http://schemas.microsoft.com/office/drawing/2014/main" id="{2AD0CEBD-FE21-2426-88FD-E23F321143CE}"/>
              </a:ext>
            </a:extLst>
          </p:cNvPr>
          <p:cNvSpPr/>
          <p:nvPr/>
        </p:nvSpPr>
        <p:spPr>
          <a:xfrm>
            <a:off x="3159120" y="4697993"/>
            <a:ext cx="2156216" cy="437481"/>
          </a:xfrm>
          <a:prstGeom prst="leftRightArrow">
            <a:avLst/>
          </a:prstGeom>
          <a:solidFill>
            <a:srgbClr val="FF66CC">
              <a:alpha val="31000"/>
            </a:srgbClr>
          </a:solidFill>
          <a:ln>
            <a:solidFill>
              <a:srgbClr val="FF66CC">
                <a:alpha val="14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2" name="図 41">
            <a:extLst>
              <a:ext uri="{FF2B5EF4-FFF2-40B4-BE49-F238E27FC236}">
                <a16:creationId xmlns:a16="http://schemas.microsoft.com/office/drawing/2014/main" id="{878BC61A-18A0-9C53-E385-1CA2DA9CA5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3974" y="4348162"/>
            <a:ext cx="1569987" cy="1469775"/>
          </a:xfrm>
          <a:prstGeom prst="rect">
            <a:avLst/>
          </a:prstGeom>
        </p:spPr>
      </p:pic>
      <p:graphicFrame>
        <p:nvGraphicFramePr>
          <p:cNvPr id="3" name="オブジェクト 2">
            <a:extLst>
              <a:ext uri="{FF2B5EF4-FFF2-40B4-BE49-F238E27FC236}">
                <a16:creationId xmlns:a16="http://schemas.microsoft.com/office/drawing/2014/main" id="{33E8BA36-F1FA-EC50-B928-CDDB9A22A64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82236" y="324787"/>
          <a:ext cx="13716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71600" imgH="419040" progId="Equation.DSMT4">
                  <p:embed/>
                </p:oleObj>
              </mc:Choice>
              <mc:Fallback>
                <p:oleObj name="Equation" r:id="rId9" imgW="1371600" imgH="419040" progId="Equation.DSMT4">
                  <p:embed/>
                  <p:pic>
                    <p:nvPicPr>
                      <p:cNvPr id="3" name="オブジェクト 2">
                        <a:extLst>
                          <a:ext uri="{FF2B5EF4-FFF2-40B4-BE49-F238E27FC236}">
                            <a16:creationId xmlns:a16="http://schemas.microsoft.com/office/drawing/2014/main" id="{33E8BA36-F1FA-EC50-B928-CDDB9A22A64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2236" y="324787"/>
                        <a:ext cx="13716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正方形/長方形 5">
            <a:extLst>
              <a:ext uri="{FF2B5EF4-FFF2-40B4-BE49-F238E27FC236}">
                <a16:creationId xmlns:a16="http://schemas.microsoft.com/office/drawing/2014/main" id="{73FF6CF5-7A53-F3F8-4410-53FC93DA1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7297" y="1891555"/>
            <a:ext cx="15723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1600" dirty="0">
                <a:solidFill>
                  <a:srgbClr val="0066FF"/>
                </a:solidFill>
              </a:rPr>
              <a:t>External Field</a:t>
            </a:r>
            <a:endParaRPr lang="ja-JP" altLang="en-US" sz="1600" dirty="0">
              <a:solidFill>
                <a:srgbClr val="0066FF"/>
              </a:solidFill>
            </a:endParaRPr>
          </a:p>
        </p:txBody>
      </p:sp>
      <p:graphicFrame>
        <p:nvGraphicFramePr>
          <p:cNvPr id="9" name="オブジェクト 8">
            <a:extLst>
              <a:ext uri="{FF2B5EF4-FFF2-40B4-BE49-F238E27FC236}">
                <a16:creationId xmlns:a16="http://schemas.microsoft.com/office/drawing/2014/main" id="{8DB2D26A-2B1B-B19F-F0E5-7733F813FAD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63597" y="362887"/>
          <a:ext cx="558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58720" imgH="342720" progId="Equation.DSMT4">
                  <p:embed/>
                </p:oleObj>
              </mc:Choice>
              <mc:Fallback>
                <p:oleObj name="Equation" r:id="rId11" imgW="558720" imgH="342720" progId="Equation.DSMT4">
                  <p:embed/>
                  <p:pic>
                    <p:nvPicPr>
                      <p:cNvPr id="9" name="オブジェクト 8">
                        <a:extLst>
                          <a:ext uri="{FF2B5EF4-FFF2-40B4-BE49-F238E27FC236}">
                            <a16:creationId xmlns:a16="http://schemas.microsoft.com/office/drawing/2014/main" id="{8DB2D26A-2B1B-B19F-F0E5-7733F813FA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3597" y="362887"/>
                        <a:ext cx="558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A8941C4D-A3F8-4139-A696-25B2AC49F14D}"/>
              </a:ext>
            </a:extLst>
          </p:cNvPr>
          <p:cNvSpPr/>
          <p:nvPr/>
        </p:nvSpPr>
        <p:spPr>
          <a:xfrm>
            <a:off x="3479833" y="2620209"/>
            <a:ext cx="4176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</a:rPr>
              <a:t>“Quasi-static process”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6AE32381-0858-4A34-99C0-B4DCD3B879D7}"/>
              </a:ext>
            </a:extLst>
          </p:cNvPr>
          <p:cNvSpPr txBox="1"/>
          <p:nvPr/>
        </p:nvSpPr>
        <p:spPr>
          <a:xfrm>
            <a:off x="3435797" y="3294096"/>
            <a:ext cx="61346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</a:rPr>
              <a:t>Change            very slowly</a:t>
            </a:r>
            <a:endParaRPr lang="ja-JP" altLang="en-US" sz="2000" dirty="0">
              <a:solidFill>
                <a:srgbClr val="0066FF"/>
              </a:solidFill>
            </a:endParaRPr>
          </a:p>
        </p:txBody>
      </p:sp>
      <p:graphicFrame>
        <p:nvGraphicFramePr>
          <p:cNvPr id="26" name="オブジェクト 25">
            <a:extLst>
              <a:ext uri="{FF2B5EF4-FFF2-40B4-BE49-F238E27FC236}">
                <a16:creationId xmlns:a16="http://schemas.microsoft.com/office/drawing/2014/main" id="{C4A47DED-61C4-41AE-9127-454B542A8B5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86366" y="3274783"/>
          <a:ext cx="6604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60240" imgH="406080" progId="Equation.DSMT4">
                  <p:embed/>
                </p:oleObj>
              </mc:Choice>
              <mc:Fallback>
                <p:oleObj name="Equation" r:id="rId13" imgW="660240" imgH="406080" progId="Equation.DSMT4">
                  <p:embed/>
                  <p:pic>
                    <p:nvPicPr>
                      <p:cNvPr id="26" name="オブジェクト 25">
                        <a:extLst>
                          <a:ext uri="{FF2B5EF4-FFF2-40B4-BE49-F238E27FC236}">
                            <a16:creationId xmlns:a16="http://schemas.microsoft.com/office/drawing/2014/main" id="{C4A47DED-61C4-41AE-9127-454B542A8B5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6366" y="3274783"/>
                        <a:ext cx="6604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矢印: 右 33">
            <a:extLst>
              <a:ext uri="{FF2B5EF4-FFF2-40B4-BE49-F238E27FC236}">
                <a16:creationId xmlns:a16="http://schemas.microsoft.com/office/drawing/2014/main" id="{E3C085E2-65B6-42C1-8B2E-D0634B3DB794}"/>
              </a:ext>
            </a:extLst>
          </p:cNvPr>
          <p:cNvSpPr/>
          <p:nvPr/>
        </p:nvSpPr>
        <p:spPr>
          <a:xfrm rot="1858257">
            <a:off x="1001441" y="4814983"/>
            <a:ext cx="1085583" cy="593865"/>
          </a:xfrm>
          <a:prstGeom prst="rightArrow">
            <a:avLst/>
          </a:prstGeom>
          <a:solidFill>
            <a:srgbClr val="00B050">
              <a:alpha val="19000"/>
            </a:srgbClr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35" name="Picture 12" descr="C:\Users\tanimura.THEOCHEM\Desktop\dipole.gif">
            <a:extLst>
              <a:ext uri="{FF2B5EF4-FFF2-40B4-BE49-F238E27FC236}">
                <a16:creationId xmlns:a16="http://schemas.microsoft.com/office/drawing/2014/main" id="{98BF58BC-A2B6-45CA-A83D-6DCE90FDE04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155">
            <a:off x="1101076" y="4911235"/>
            <a:ext cx="660982" cy="250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グラフィックス 10">
            <a:extLst>
              <a:ext uri="{FF2B5EF4-FFF2-40B4-BE49-F238E27FC236}">
                <a16:creationId xmlns:a16="http://schemas.microsoft.com/office/drawing/2014/main" id="{871914FC-47CF-4B18-ADE2-E7632F4FDEC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 rot="21026675">
            <a:off x="1535687" y="3454890"/>
            <a:ext cx="1134636" cy="1275487"/>
          </a:xfrm>
          <a:prstGeom prst="rect">
            <a:avLst/>
          </a:prstGeom>
        </p:spPr>
      </p:pic>
      <p:sp>
        <p:nvSpPr>
          <p:cNvPr id="36" name="正方形/長方形 5">
            <a:extLst>
              <a:ext uri="{FF2B5EF4-FFF2-40B4-BE49-F238E27FC236}">
                <a16:creationId xmlns:a16="http://schemas.microsoft.com/office/drawing/2014/main" id="{FAAA6C53-22DB-4987-80CB-BC5557961D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083" y="2909405"/>
            <a:ext cx="17229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2000" b="0" dirty="0">
                <a:solidFill>
                  <a:srgbClr val="0066FF"/>
                </a:solidFill>
              </a:rPr>
              <a:t>(Intensive var.)</a:t>
            </a:r>
            <a:endParaRPr lang="ja-JP" altLang="en-US" sz="2000" b="0" dirty="0">
              <a:solidFill>
                <a:srgbClr val="0066FF"/>
              </a:solidFill>
            </a:endParaRPr>
          </a:p>
        </p:txBody>
      </p:sp>
      <p:graphicFrame>
        <p:nvGraphicFramePr>
          <p:cNvPr id="37" name="オブジェクト 36">
            <a:extLst>
              <a:ext uri="{FF2B5EF4-FFF2-40B4-BE49-F238E27FC236}">
                <a16:creationId xmlns:a16="http://schemas.microsoft.com/office/drawing/2014/main" id="{CF027D76-AEE9-4AB2-900A-C7A3E01A02A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74740" y="2880926"/>
          <a:ext cx="838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38080" imgH="495000" progId="Equation.DSMT4">
                  <p:embed/>
                </p:oleObj>
              </mc:Choice>
              <mc:Fallback>
                <p:oleObj name="Equation" r:id="rId18" imgW="838080" imgH="495000" progId="Equation.DSMT4">
                  <p:embed/>
                  <p:pic>
                    <p:nvPicPr>
                      <p:cNvPr id="37" name="オブジェクト 36">
                        <a:extLst>
                          <a:ext uri="{FF2B5EF4-FFF2-40B4-BE49-F238E27FC236}">
                            <a16:creationId xmlns:a16="http://schemas.microsoft.com/office/drawing/2014/main" id="{CF027D76-AEE9-4AB2-900A-C7A3E01A02A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4740" y="2880926"/>
                        <a:ext cx="8382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7">
            <a:extLst>
              <a:ext uri="{FF2B5EF4-FFF2-40B4-BE49-F238E27FC236}">
                <a16:creationId xmlns:a16="http://schemas.microsoft.com/office/drawing/2014/main" id="{191FB67B-33F1-4891-A3F6-A5A59BE3980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77875" y="5314950"/>
          <a:ext cx="766763" cy="43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761760" imgH="431640" progId="Equation.DSMT4">
                  <p:embed/>
                </p:oleObj>
              </mc:Choice>
              <mc:Fallback>
                <p:oleObj name="Equation" r:id="rId20" imgW="761760" imgH="431640" progId="Equation.DSMT4">
                  <p:embed/>
                  <p:pic>
                    <p:nvPicPr>
                      <p:cNvPr id="27" name="Object 7">
                        <a:extLst>
                          <a:ext uri="{FF2B5EF4-FFF2-40B4-BE49-F238E27FC236}">
                            <a16:creationId xmlns:a16="http://schemas.microsoft.com/office/drawing/2014/main" id="{191FB67B-33F1-4891-A3F6-A5A59BE3980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875" y="5314950"/>
                        <a:ext cx="766763" cy="433388"/>
                      </a:xfrm>
                      <a:prstGeom prst="rect">
                        <a:avLst/>
                      </a:prstGeom>
                      <a:solidFill>
                        <a:schemeClr val="bg1">
                          <a:alpha val="53000"/>
                        </a:schemeClr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オブジェクト 29">
            <a:extLst>
              <a:ext uri="{FF2B5EF4-FFF2-40B4-BE49-F238E27FC236}">
                <a16:creationId xmlns:a16="http://schemas.microsoft.com/office/drawing/2014/main" id="{AEBF024C-42B8-424F-85D4-0B97A73B227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3018" y="6112713"/>
          <a:ext cx="2565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565360" imgH="431640" progId="Equation.DSMT4">
                  <p:embed/>
                </p:oleObj>
              </mc:Choice>
              <mc:Fallback>
                <p:oleObj name="Equation" r:id="rId22" imgW="2565360" imgH="431640" progId="Equation.DSMT4">
                  <p:embed/>
                  <p:pic>
                    <p:nvPicPr>
                      <p:cNvPr id="30" name="オブジェクト 29">
                        <a:extLst>
                          <a:ext uri="{FF2B5EF4-FFF2-40B4-BE49-F238E27FC236}">
                            <a16:creationId xmlns:a16="http://schemas.microsoft.com/office/drawing/2014/main" id="{AEBF024C-42B8-424F-85D4-0B97A73B227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018" y="6112713"/>
                        <a:ext cx="2565400" cy="431800"/>
                      </a:xfrm>
                      <a:prstGeom prst="rect">
                        <a:avLst/>
                      </a:prstGeom>
                      <a:noFill/>
                      <a:ln w="15875" cmpd="thickThin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7FC29D5-C872-4F88-A525-97781E2317B0}"/>
              </a:ext>
            </a:extLst>
          </p:cNvPr>
          <p:cNvSpPr txBox="1"/>
          <p:nvPr/>
        </p:nvSpPr>
        <p:spPr>
          <a:xfrm>
            <a:off x="2987824" y="6143947"/>
            <a:ext cx="22766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(</a:t>
            </a:r>
            <a:r>
              <a:rPr lang="en-US" altLang="ja-JP" sz="1800" dirty="0">
                <a:solidFill>
                  <a:srgbClr val="FF0000"/>
                </a:solidFill>
              </a:rPr>
              <a:t>Extensive </a:t>
            </a:r>
            <a:r>
              <a:rPr lang="en-US" altLang="ja-JP" sz="1800" dirty="0"/>
              <a:t>variable)</a:t>
            </a:r>
            <a:endParaRPr lang="en-US" dirty="0"/>
          </a:p>
        </p:txBody>
      </p:sp>
      <p:sp>
        <p:nvSpPr>
          <p:cNvPr id="28" name="角丸四角形 34">
            <a:extLst>
              <a:ext uri="{FF2B5EF4-FFF2-40B4-BE49-F238E27FC236}">
                <a16:creationId xmlns:a16="http://schemas.microsoft.com/office/drawing/2014/main" id="{4A1D80D3-9C42-4205-AE58-156C7DE5463C}"/>
              </a:ext>
            </a:extLst>
          </p:cNvPr>
          <p:cNvSpPr/>
          <p:nvPr/>
        </p:nvSpPr>
        <p:spPr>
          <a:xfrm>
            <a:off x="4360957" y="996636"/>
            <a:ext cx="4066915" cy="1258952"/>
          </a:xfrm>
          <a:prstGeom prst="roundRect">
            <a:avLst/>
          </a:prstGeom>
          <a:noFill/>
          <a:ln w="76200"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3602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43B32FB-2B4B-40A6-8B66-B2199AD48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3967" y="68625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0C0597"/>
                </a:solidFill>
              </a:rPr>
              <a:t>Internal energy </a:t>
            </a:r>
            <a:r>
              <a:rPr lang="en-US" dirty="0"/>
              <a:t>and </a:t>
            </a:r>
            <a:r>
              <a:rPr lang="en-US" dirty="0">
                <a:solidFill>
                  <a:srgbClr val="00B050"/>
                </a:solidFill>
              </a:rPr>
              <a:t>enthalpy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5984592-2D1E-4C52-A58E-8EE5CF63EA76}"/>
              </a:ext>
            </a:extLst>
          </p:cNvPr>
          <p:cNvSpPr txBox="1"/>
          <p:nvPr/>
        </p:nvSpPr>
        <p:spPr>
          <a:xfrm>
            <a:off x="584182" y="1996643"/>
            <a:ext cx="326773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C0597"/>
                </a:solidFill>
              </a:rPr>
              <a:t>Internal energy</a:t>
            </a:r>
          </a:p>
        </p:txBody>
      </p:sp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5B78896C-D472-4E5F-8B15-2208EE1C0F4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83768" y="2458344"/>
          <a:ext cx="43561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356000" imgH="1002960" progId="Equation.DSMT4">
                  <p:embed/>
                </p:oleObj>
              </mc:Choice>
              <mc:Fallback>
                <p:oleObj name="Equation" r:id="rId2" imgW="4356000" imgH="1002960" progId="Equation.DSMT4">
                  <p:embed/>
                  <p:pic>
                    <p:nvPicPr>
                      <p:cNvPr id="12" name="オブジェクト 11">
                        <a:extLst>
                          <a:ext uri="{FF2B5EF4-FFF2-40B4-BE49-F238E27FC236}">
                            <a16:creationId xmlns:a16="http://schemas.microsoft.com/office/drawing/2014/main" id="{5B78896C-D472-4E5F-8B15-2208EE1C0F4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2458344"/>
                        <a:ext cx="43561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オブジェクト 14">
            <a:extLst>
              <a:ext uri="{FF2B5EF4-FFF2-40B4-BE49-F238E27FC236}">
                <a16:creationId xmlns:a16="http://schemas.microsoft.com/office/drawing/2014/main" id="{C6DDAACF-FAF4-4A12-A6B5-678A402760A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15687" y="5895303"/>
          <a:ext cx="47371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736880" imgH="533160" progId="Equation.DSMT4">
                  <p:embed/>
                </p:oleObj>
              </mc:Choice>
              <mc:Fallback>
                <p:oleObj name="Equation" r:id="rId4" imgW="4736880" imgH="533160" progId="Equation.DSMT4">
                  <p:embed/>
                  <p:pic>
                    <p:nvPicPr>
                      <p:cNvPr id="15" name="オブジェクト 14">
                        <a:extLst>
                          <a:ext uri="{FF2B5EF4-FFF2-40B4-BE49-F238E27FC236}">
                            <a16:creationId xmlns:a16="http://schemas.microsoft.com/office/drawing/2014/main" id="{C6DDAACF-FAF4-4A12-A6B5-678A402760A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5687" y="5895303"/>
                        <a:ext cx="47371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EFB4F404-78C4-4FD9-AF54-BA7E312E7260}"/>
              </a:ext>
            </a:extLst>
          </p:cNvPr>
          <p:cNvSpPr txBox="1"/>
          <p:nvPr/>
        </p:nvSpPr>
        <p:spPr>
          <a:xfrm>
            <a:off x="580173" y="5225948"/>
            <a:ext cx="79208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/>
              <a:t>Time-dependent Legendre transformation</a:t>
            </a:r>
          </a:p>
        </p:txBody>
      </p:sp>
      <p:graphicFrame>
        <p:nvGraphicFramePr>
          <p:cNvPr id="18" name="オブジェクト 17">
            <a:extLst>
              <a:ext uri="{FF2B5EF4-FFF2-40B4-BE49-F238E27FC236}">
                <a16:creationId xmlns:a16="http://schemas.microsoft.com/office/drawing/2014/main" id="{65DE7335-A0F2-4E67-9417-A9E8240FAA4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68463" y="4089400"/>
          <a:ext cx="3441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441600" imgH="393480" progId="Equation.DSMT4">
                  <p:embed/>
                </p:oleObj>
              </mc:Choice>
              <mc:Fallback>
                <p:oleObj name="Equation" r:id="rId6" imgW="3441600" imgH="393480" progId="Equation.DSMT4">
                  <p:embed/>
                  <p:pic>
                    <p:nvPicPr>
                      <p:cNvPr id="18" name="オブジェクト 17">
                        <a:extLst>
                          <a:ext uri="{FF2B5EF4-FFF2-40B4-BE49-F238E27FC236}">
                            <a16:creationId xmlns:a16="http://schemas.microsoft.com/office/drawing/2014/main" id="{65DE7335-A0F2-4E67-9417-A9E8240FAA4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8463" y="4089400"/>
                        <a:ext cx="3441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>
            <a:extLst>
              <a:ext uri="{FF2B5EF4-FFF2-40B4-BE49-F238E27FC236}">
                <a16:creationId xmlns:a16="http://schemas.microsoft.com/office/drawing/2014/main" id="{A3A6C8D1-6042-4437-9F75-021AF87E7E8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08697" y="4047121"/>
          <a:ext cx="4775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775040" imgH="469800" progId="Equation.DSMT4">
                  <p:embed/>
                </p:oleObj>
              </mc:Choice>
              <mc:Fallback>
                <p:oleObj name="Equation" r:id="rId8" imgW="4775040" imgH="469800" progId="Equation.DSMT4">
                  <p:embed/>
                  <p:pic>
                    <p:nvPicPr>
                      <p:cNvPr id="14" name="オブジェクト 13">
                        <a:extLst>
                          <a:ext uri="{FF2B5EF4-FFF2-40B4-BE49-F238E27FC236}">
                            <a16:creationId xmlns:a16="http://schemas.microsoft.com/office/drawing/2014/main" id="{A3A6C8D1-6042-4437-9F75-021AF87E7E8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8697" y="4047121"/>
                        <a:ext cx="4775200" cy="4699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>
            <a:extLst>
              <a:ext uri="{FF2B5EF4-FFF2-40B4-BE49-F238E27FC236}">
                <a16:creationId xmlns:a16="http://schemas.microsoft.com/office/drawing/2014/main" id="{696FACE4-30CD-4B78-B546-241DEAE4DCF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39900" y="3759958"/>
          <a:ext cx="56642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5663880" imgH="977760" progId="Equation.DSMT4">
                  <p:embed/>
                </p:oleObj>
              </mc:Choice>
              <mc:Fallback>
                <p:oleObj name="Equation" r:id="rId10" imgW="5663880" imgH="977760" progId="Equation.DSMT4">
                  <p:embed/>
                  <p:pic>
                    <p:nvPicPr>
                      <p:cNvPr id="6" name="オブジェクト 5">
                        <a:extLst>
                          <a:ext uri="{FF2B5EF4-FFF2-40B4-BE49-F238E27FC236}">
                            <a16:creationId xmlns:a16="http://schemas.microsoft.com/office/drawing/2014/main" id="{696FACE4-30CD-4B78-B546-241DEAE4DCF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9900" y="3759958"/>
                        <a:ext cx="5664200" cy="9779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8428945E-934B-422C-BFB6-9CA7AC1B96FA}"/>
              </a:ext>
            </a:extLst>
          </p:cNvPr>
          <p:cNvSpPr txBox="1"/>
          <p:nvPr/>
        </p:nvSpPr>
        <p:spPr>
          <a:xfrm>
            <a:off x="3779912" y="6509431"/>
            <a:ext cx="55352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1800" b="1" dirty="0">
                <a:solidFill>
                  <a:srgbClr val="0070C0"/>
                </a:solidFill>
              </a:rPr>
              <a:t>Intensive &amp; </a:t>
            </a:r>
            <a:r>
              <a:rPr kumimoji="1" lang="en-US" altLang="ja-JP" sz="1800" b="1" dirty="0">
                <a:solidFill>
                  <a:srgbClr val="C00000"/>
                </a:solidFill>
              </a:rPr>
              <a:t>extensive</a:t>
            </a:r>
            <a:r>
              <a:rPr kumimoji="1" lang="en-US" altLang="ja-JP" sz="1800" b="1" dirty="0">
                <a:solidFill>
                  <a:srgbClr val="0070C0"/>
                </a:solidFill>
              </a:rPr>
              <a:t> </a:t>
            </a:r>
            <a:r>
              <a:rPr kumimoji="1" lang="en-US" altLang="ja-JP" sz="1800" b="1" dirty="0"/>
              <a:t>variables (state variables)</a:t>
            </a:r>
            <a:endParaRPr lang="en-US" dirty="0"/>
          </a:p>
        </p:txBody>
      </p:sp>
      <p:graphicFrame>
        <p:nvGraphicFramePr>
          <p:cNvPr id="13" name="Object 7">
            <a:extLst>
              <a:ext uri="{FF2B5EF4-FFF2-40B4-BE49-F238E27FC236}">
                <a16:creationId xmlns:a16="http://schemas.microsoft.com/office/drawing/2014/main" id="{F01BA0B9-FD3B-43E8-AC68-80C8374AED6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16885" y="4739506"/>
          <a:ext cx="3059113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047760" imgH="469800" progId="Equation.DSMT4">
                  <p:embed/>
                </p:oleObj>
              </mc:Choice>
              <mc:Fallback>
                <p:oleObj name="Equation" r:id="rId12" imgW="3047760" imgH="469800" progId="Equation.DSMT4">
                  <p:embed/>
                  <p:pic>
                    <p:nvPicPr>
                      <p:cNvPr id="13" name="Object 7">
                        <a:extLst>
                          <a:ext uri="{FF2B5EF4-FFF2-40B4-BE49-F238E27FC236}">
                            <a16:creationId xmlns:a16="http://schemas.microsoft.com/office/drawing/2014/main" id="{F01BA0B9-FD3B-43E8-AC68-80C8374AED6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6885" y="4739506"/>
                        <a:ext cx="3059113" cy="4746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E41BEFF-2D2B-462B-8B46-887F0787DE9F}"/>
              </a:ext>
            </a:extLst>
          </p:cNvPr>
          <p:cNvSpPr txBox="1"/>
          <p:nvPr/>
        </p:nvSpPr>
        <p:spPr>
          <a:xfrm>
            <a:off x="569873" y="3253317"/>
            <a:ext cx="427585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</a:rPr>
              <a:t>Enthalpy </a:t>
            </a:r>
            <a:r>
              <a:rPr lang="en-US" sz="2400" dirty="0"/>
              <a:t>(total energy)</a:t>
            </a:r>
          </a:p>
        </p:txBody>
      </p:sp>
      <p:graphicFrame>
        <p:nvGraphicFramePr>
          <p:cNvPr id="21" name="Object 4">
            <a:extLst>
              <a:ext uri="{FF2B5EF4-FFF2-40B4-BE49-F238E27FC236}">
                <a16:creationId xmlns:a16="http://schemas.microsoft.com/office/drawing/2014/main" id="{18885657-64CB-40BF-B3F5-826ED467C64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47664" y="1133379"/>
          <a:ext cx="6318250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349680" imgH="888840" progId="Equation.DSMT4">
                  <p:embed/>
                </p:oleObj>
              </mc:Choice>
              <mc:Fallback>
                <p:oleObj name="Equation" r:id="rId14" imgW="6349680" imgH="888840" progId="Equation.DSMT4">
                  <p:embed/>
                  <p:pic>
                    <p:nvPicPr>
                      <p:cNvPr id="21" name="Object 4">
                        <a:extLst>
                          <a:ext uri="{FF2B5EF4-FFF2-40B4-BE49-F238E27FC236}">
                            <a16:creationId xmlns:a16="http://schemas.microsoft.com/office/drawing/2014/main" id="{18885657-64CB-40BF-B3F5-826ED467C6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1133379"/>
                        <a:ext cx="6318250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8220FCF8-8C88-4A43-B1A0-0C9F5503AEAC}"/>
              </a:ext>
            </a:extLst>
          </p:cNvPr>
          <p:cNvSpPr txBox="1"/>
          <p:nvPr/>
        </p:nvSpPr>
        <p:spPr>
          <a:xfrm>
            <a:off x="3707904" y="4766083"/>
            <a:ext cx="23042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1" dirty="0">
                <a:solidFill>
                  <a:schemeClr val="accent2">
                    <a:lumMod val="75000"/>
                  </a:schemeClr>
                </a:solidFill>
              </a:rPr>
              <a:t>E</a:t>
            </a:r>
            <a:r>
              <a:rPr kumimoji="1" lang="en-US" altLang="ja-JP" sz="1800" b="1" dirty="0">
                <a:solidFill>
                  <a:schemeClr val="accent2">
                    <a:lumMod val="75000"/>
                  </a:schemeClr>
                </a:solidFill>
              </a:rPr>
              <a:t>xtensive</a:t>
            </a:r>
            <a:r>
              <a:rPr kumimoji="1" lang="en-US" altLang="ja-JP" sz="1800" b="1" dirty="0">
                <a:solidFill>
                  <a:srgbClr val="0070C0"/>
                </a:solidFill>
              </a:rPr>
              <a:t> </a:t>
            </a:r>
            <a:r>
              <a:rPr kumimoji="1" lang="en-US" altLang="ja-JP" sz="1800" b="1" dirty="0"/>
              <a:t>variable:</a:t>
            </a:r>
            <a:endParaRPr lang="en-US" dirty="0"/>
          </a:p>
        </p:txBody>
      </p:sp>
      <p:sp>
        <p:nvSpPr>
          <p:cNvPr id="19" name="角丸四角形 34">
            <a:extLst>
              <a:ext uri="{FF2B5EF4-FFF2-40B4-BE49-F238E27FC236}">
                <a16:creationId xmlns:a16="http://schemas.microsoft.com/office/drawing/2014/main" id="{9253AE1B-2A25-4BB8-9CE3-9DB8EB998BE3}"/>
              </a:ext>
            </a:extLst>
          </p:cNvPr>
          <p:cNvSpPr/>
          <p:nvPr/>
        </p:nvSpPr>
        <p:spPr>
          <a:xfrm>
            <a:off x="2717130" y="4055123"/>
            <a:ext cx="904457" cy="505172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角丸四角形 34">
            <a:extLst>
              <a:ext uri="{FF2B5EF4-FFF2-40B4-BE49-F238E27FC236}">
                <a16:creationId xmlns:a16="http://schemas.microsoft.com/office/drawing/2014/main" id="{D6EA8BD8-292B-4486-8186-B9F4D337280A}"/>
              </a:ext>
            </a:extLst>
          </p:cNvPr>
          <p:cNvSpPr/>
          <p:nvPr/>
        </p:nvSpPr>
        <p:spPr>
          <a:xfrm>
            <a:off x="4119771" y="2506887"/>
            <a:ext cx="1748373" cy="883109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角丸四角形 34">
            <a:extLst>
              <a:ext uri="{FF2B5EF4-FFF2-40B4-BE49-F238E27FC236}">
                <a16:creationId xmlns:a16="http://schemas.microsoft.com/office/drawing/2014/main" id="{311B5ACA-3359-40AF-8BD9-1A2FF20B04BD}"/>
              </a:ext>
            </a:extLst>
          </p:cNvPr>
          <p:cNvSpPr/>
          <p:nvPr/>
        </p:nvSpPr>
        <p:spPr>
          <a:xfrm>
            <a:off x="3346872" y="3874381"/>
            <a:ext cx="1585168" cy="863477"/>
          </a:xfrm>
          <a:prstGeom prst="round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829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20" grpId="0"/>
      <p:bldP spid="10" grpId="0"/>
      <p:bldP spid="24" grpId="0"/>
      <p:bldP spid="19" grpId="0" animBg="1"/>
      <p:bldP spid="22" grpId="0" animBg="1"/>
      <p:bldP spid="23" grpId="0" animBg="1"/>
      <p:bldP spid="2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540568" y="-23499"/>
            <a:ext cx="6801680" cy="1143000"/>
          </a:xfrm>
        </p:spPr>
        <p:txBody>
          <a:bodyPr>
            <a:noAutofit/>
          </a:bodyPr>
          <a:lstStyle/>
          <a:p>
            <a:r>
              <a:rPr kumimoji="1" lang="en-US" altLang="ja-JP" sz="3200" b="1" dirty="0">
                <a:solidFill>
                  <a:srgbClr val="0070C0"/>
                </a:solidFill>
              </a:rPr>
              <a:t> Intensive &amp; </a:t>
            </a:r>
            <a:r>
              <a:rPr kumimoji="1" lang="en-US" altLang="ja-JP" sz="3200" b="1" dirty="0">
                <a:solidFill>
                  <a:srgbClr val="FF0000"/>
                </a:solidFill>
              </a:rPr>
              <a:t>extensive</a:t>
            </a:r>
            <a:r>
              <a:rPr kumimoji="1" lang="en-US" altLang="ja-JP" sz="3200" b="1" dirty="0">
                <a:solidFill>
                  <a:srgbClr val="0070C0"/>
                </a:solidFill>
              </a:rPr>
              <a:t> </a:t>
            </a:r>
            <a:r>
              <a:rPr kumimoji="1" lang="en-US" altLang="ja-JP" sz="3200" b="1" dirty="0"/>
              <a:t>work</a:t>
            </a:r>
            <a:endParaRPr kumimoji="1" lang="ja-JP" altLang="en-US" sz="3200" dirty="0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1036638" y="3783013"/>
          <a:ext cx="41275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127400" imgH="888840" progId="Equation.DSMT4">
                  <p:embed/>
                </p:oleObj>
              </mc:Choice>
              <mc:Fallback>
                <p:oleObj name="Equation" r:id="rId3" imgW="4127400" imgH="88884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6638" y="3783013"/>
                        <a:ext cx="4127500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正方形/長方形 20"/>
          <p:cNvSpPr/>
          <p:nvPr/>
        </p:nvSpPr>
        <p:spPr>
          <a:xfrm>
            <a:off x="179512" y="926629"/>
            <a:ext cx="84831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/>
              <a:t>We consider </a:t>
            </a:r>
            <a:r>
              <a:rPr lang="en-US" altLang="ja-JP" sz="2400" dirty="0">
                <a:solidFill>
                  <a:srgbClr val="0066FF"/>
                </a:solidFill>
              </a:rPr>
              <a:t>intensive</a:t>
            </a:r>
            <a:r>
              <a:rPr lang="en-US" altLang="ja-JP" sz="2400" dirty="0"/>
              <a:t> </a:t>
            </a:r>
            <a:r>
              <a:rPr lang="en-US" altLang="ja-JP" sz="2400" dirty="0">
                <a:solidFill>
                  <a:schemeClr val="accent6">
                    <a:lumMod val="50000"/>
                  </a:schemeClr>
                </a:solidFill>
              </a:rPr>
              <a:t>work</a:t>
            </a:r>
            <a:r>
              <a:rPr lang="en-US" altLang="ja-JP" sz="2400" dirty="0"/>
              <a:t> defined as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107504" y="4824648"/>
            <a:ext cx="87254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These work satisfy time-dependent Legendre transformation </a:t>
            </a:r>
            <a:endParaRPr lang="ja-JP" altLang="en-US" sz="2400" dirty="0"/>
          </a:p>
        </p:txBody>
      </p:sp>
      <p:graphicFrame>
        <p:nvGraphicFramePr>
          <p:cNvPr id="38" name="オブジェクト 37">
            <a:extLst>
              <a:ext uri="{FF2B5EF4-FFF2-40B4-BE49-F238E27FC236}">
                <a16:creationId xmlns:a16="http://schemas.microsoft.com/office/drawing/2014/main" id="{9A381EBF-237A-0468-7A2F-7E1C140728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91680" y="1472952"/>
          <a:ext cx="39751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974760" imgH="1002960" progId="Equation.DSMT4">
                  <p:embed/>
                </p:oleObj>
              </mc:Choice>
              <mc:Fallback>
                <p:oleObj name="Equation" r:id="rId5" imgW="3974760" imgH="1002960" progId="Equation.DSMT4">
                  <p:embed/>
                  <p:pic>
                    <p:nvPicPr>
                      <p:cNvPr id="38" name="オブジェクト 37">
                        <a:extLst>
                          <a:ext uri="{FF2B5EF4-FFF2-40B4-BE49-F238E27FC236}">
                            <a16:creationId xmlns:a16="http://schemas.microsoft.com/office/drawing/2014/main" id="{9A381EBF-237A-0468-7A2F-7E1C140728A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680" y="1472952"/>
                        <a:ext cx="39751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オブジェクト 39">
            <a:extLst>
              <a:ext uri="{FF2B5EF4-FFF2-40B4-BE49-F238E27FC236}">
                <a16:creationId xmlns:a16="http://schemas.microsoft.com/office/drawing/2014/main" id="{A333E05A-3DD2-354D-5AC0-D7DE0431B32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91680" y="1480020"/>
          <a:ext cx="47879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4787640" imgH="1002960" progId="Equation.DSMT4">
                  <p:embed/>
                </p:oleObj>
              </mc:Choice>
              <mc:Fallback>
                <p:oleObj name="Equation" r:id="rId7" imgW="4787640" imgH="1002960" progId="Equation.DSMT4">
                  <p:embed/>
                  <p:pic>
                    <p:nvPicPr>
                      <p:cNvPr id="40" name="オブジェクト 39">
                        <a:extLst>
                          <a:ext uri="{FF2B5EF4-FFF2-40B4-BE49-F238E27FC236}">
                            <a16:creationId xmlns:a16="http://schemas.microsoft.com/office/drawing/2014/main" id="{A333E05A-3DD2-354D-5AC0-D7DE0431B32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1680" y="1480020"/>
                        <a:ext cx="47879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オブジェクト 40">
            <a:extLst>
              <a:ext uri="{FF2B5EF4-FFF2-40B4-BE49-F238E27FC236}">
                <a16:creationId xmlns:a16="http://schemas.microsoft.com/office/drawing/2014/main" id="{BB27AE78-35D9-EFF1-7603-CCE28E0D96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9594229"/>
              </p:ext>
            </p:extLst>
          </p:nvPr>
        </p:nvGraphicFramePr>
        <p:xfrm>
          <a:off x="1744228" y="1472069"/>
          <a:ext cx="5295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295600" imgH="901440" progId="Equation.DSMT4">
                  <p:embed/>
                </p:oleObj>
              </mc:Choice>
              <mc:Fallback>
                <p:oleObj name="Equation" r:id="rId9" imgW="5295600" imgH="901440" progId="Equation.DSMT4">
                  <p:embed/>
                  <p:pic>
                    <p:nvPicPr>
                      <p:cNvPr id="41" name="オブジェクト 40">
                        <a:extLst>
                          <a:ext uri="{FF2B5EF4-FFF2-40B4-BE49-F238E27FC236}">
                            <a16:creationId xmlns:a16="http://schemas.microsoft.com/office/drawing/2014/main" id="{BB27AE78-35D9-EFF1-7603-CCE28E0D96F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4228" y="1472069"/>
                        <a:ext cx="5295900" cy="901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5E270A80-384D-21DF-3F4A-5173001C6DD9}"/>
              </a:ext>
            </a:extLst>
          </p:cNvPr>
          <p:cNvSpPr/>
          <p:nvPr/>
        </p:nvSpPr>
        <p:spPr>
          <a:xfrm>
            <a:off x="160760" y="2604343"/>
            <a:ext cx="10246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where</a:t>
            </a:r>
            <a:endParaRPr lang="ja-JP" altLang="en-US" sz="2400" dirty="0"/>
          </a:p>
        </p:txBody>
      </p:sp>
      <p:graphicFrame>
        <p:nvGraphicFramePr>
          <p:cNvPr id="46" name="オブジェクト 45">
            <a:extLst>
              <a:ext uri="{FF2B5EF4-FFF2-40B4-BE49-F238E27FC236}">
                <a16:creationId xmlns:a16="http://schemas.microsoft.com/office/drawing/2014/main" id="{2F01DF0A-A27D-90C0-6218-1358D9DB42A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87475" y="2644775"/>
          <a:ext cx="2832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831760" imgH="431640" progId="Equation.DSMT4">
                  <p:embed/>
                </p:oleObj>
              </mc:Choice>
              <mc:Fallback>
                <p:oleObj name="Equation" r:id="rId11" imgW="2831760" imgH="431640" progId="Equation.DSMT4">
                  <p:embed/>
                  <p:pic>
                    <p:nvPicPr>
                      <p:cNvPr id="46" name="オブジェクト 45">
                        <a:extLst>
                          <a:ext uri="{FF2B5EF4-FFF2-40B4-BE49-F238E27FC236}">
                            <a16:creationId xmlns:a16="http://schemas.microsoft.com/office/drawing/2014/main" id="{2F01DF0A-A27D-90C0-6218-1358D9DB42A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7475" y="2644775"/>
                        <a:ext cx="2832100" cy="431800"/>
                      </a:xfrm>
                      <a:prstGeom prst="rect">
                        <a:avLst/>
                      </a:prstGeom>
                      <a:noFill/>
                      <a:ln w="15875" cmpd="thickThin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">
            <a:extLst>
              <a:ext uri="{FF2B5EF4-FFF2-40B4-BE49-F238E27FC236}">
                <a16:creationId xmlns:a16="http://schemas.microsoft.com/office/drawing/2014/main" id="{4418DFB9-BA42-1F66-ECF2-0AFF659C48C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59550" y="1020763"/>
          <a:ext cx="2100263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108160" imgH="380880" progId="Equation.DSMT4">
                  <p:embed/>
                </p:oleObj>
              </mc:Choice>
              <mc:Fallback>
                <p:oleObj name="Equation" r:id="rId13" imgW="2108160" imgH="380880" progId="Equation.DSMT4">
                  <p:embed/>
                  <p:pic>
                    <p:nvPicPr>
                      <p:cNvPr id="48" name="Object 4">
                        <a:extLst>
                          <a:ext uri="{FF2B5EF4-FFF2-40B4-BE49-F238E27FC236}">
                            <a16:creationId xmlns:a16="http://schemas.microsoft.com/office/drawing/2014/main" id="{4418DFB9-BA42-1F66-ECF2-0AFF659C48C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9550" y="1020763"/>
                        <a:ext cx="2100263" cy="381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15C8FC8-CA42-91BD-BEDB-5A271BE0B86A}"/>
              </a:ext>
            </a:extLst>
          </p:cNvPr>
          <p:cNvSpPr txBox="1"/>
          <p:nvPr/>
        </p:nvSpPr>
        <p:spPr>
          <a:xfrm>
            <a:off x="105224" y="3262209"/>
            <a:ext cx="90364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/>
              <a:t>We also introduce </a:t>
            </a:r>
            <a:r>
              <a:rPr lang="en-US" altLang="ja-JP" sz="2400">
                <a:solidFill>
                  <a:srgbClr val="FF0000"/>
                </a:solidFill>
              </a:rPr>
              <a:t>extensive</a:t>
            </a:r>
            <a:r>
              <a:rPr lang="en-US" altLang="ja-JP" sz="2400"/>
              <a:t> </a:t>
            </a:r>
            <a:r>
              <a:rPr lang="en-US" altLang="ja-JP" sz="2400">
                <a:solidFill>
                  <a:schemeClr val="accent6">
                    <a:lumMod val="50000"/>
                  </a:schemeClr>
                </a:solidFill>
              </a:rPr>
              <a:t>work</a:t>
            </a:r>
            <a:r>
              <a:rPr lang="en-US" altLang="ja-JP" sz="2400"/>
              <a:t> defined as</a:t>
            </a:r>
            <a:r>
              <a:rPr lang="en-US" altLang="ja-JP" sz="1800"/>
              <a:t> </a:t>
            </a:r>
            <a:endParaRPr lang="ja-JP" altLang="en-US" dirty="0"/>
          </a:p>
        </p:txBody>
      </p:sp>
      <p:graphicFrame>
        <p:nvGraphicFramePr>
          <p:cNvPr id="8" name="オブジェクト 7">
            <a:extLst>
              <a:ext uri="{FF2B5EF4-FFF2-40B4-BE49-F238E27FC236}">
                <a16:creationId xmlns:a16="http://schemas.microsoft.com/office/drawing/2014/main" id="{5E57231F-DC0A-F7B5-A218-05DC0CFA7D8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79500" y="5410200"/>
          <a:ext cx="50165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016240" imgH="787320" progId="Equation.DSMT4">
                  <p:embed/>
                </p:oleObj>
              </mc:Choice>
              <mc:Fallback>
                <p:oleObj name="Equation" r:id="rId15" imgW="5016240" imgH="787320" progId="Equation.DSMT4">
                  <p:embed/>
                  <p:pic>
                    <p:nvPicPr>
                      <p:cNvPr id="8" name="オブジェクト 7">
                        <a:extLst>
                          <a:ext uri="{FF2B5EF4-FFF2-40B4-BE49-F238E27FC236}">
                            <a16:creationId xmlns:a16="http://schemas.microsoft.com/office/drawing/2014/main" id="{5E57231F-DC0A-F7B5-A218-05DC0CFA7D8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0" y="5410200"/>
                        <a:ext cx="50165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D9740CD-EA2D-05CF-086A-26179020B400}"/>
              </a:ext>
            </a:extLst>
          </p:cNvPr>
          <p:cNvSpPr txBox="1"/>
          <p:nvPr/>
        </p:nvSpPr>
        <p:spPr>
          <a:xfrm>
            <a:off x="131222" y="6380625"/>
            <a:ext cx="73159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</a:rPr>
              <a:t>For any non-equilibrium process described as            and  </a:t>
            </a:r>
            <a:endParaRPr lang="ja-JP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11" name="オブジェクト 10">
            <a:extLst>
              <a:ext uri="{FF2B5EF4-FFF2-40B4-BE49-F238E27FC236}">
                <a16:creationId xmlns:a16="http://schemas.microsoft.com/office/drawing/2014/main" id="{625315DA-154D-86E4-6440-0067CF16505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26013" y="6378575"/>
          <a:ext cx="6096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609480" imgH="368280" progId="Equation.DSMT4">
                  <p:embed/>
                </p:oleObj>
              </mc:Choice>
              <mc:Fallback>
                <p:oleObj name="Equation" r:id="rId17" imgW="609480" imgH="368280" progId="Equation.DSMT4">
                  <p:embed/>
                  <p:pic>
                    <p:nvPicPr>
                      <p:cNvPr id="11" name="オブジェクト 10">
                        <a:extLst>
                          <a:ext uri="{FF2B5EF4-FFF2-40B4-BE49-F238E27FC236}">
                            <a16:creationId xmlns:a16="http://schemas.microsoft.com/office/drawing/2014/main" id="{625315DA-154D-86E4-6440-0067CF16505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6013" y="6378575"/>
                        <a:ext cx="6096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>
            <a:extLst>
              <a:ext uri="{FF2B5EF4-FFF2-40B4-BE49-F238E27FC236}">
                <a16:creationId xmlns:a16="http://schemas.microsoft.com/office/drawing/2014/main" id="{79AF15EF-3A14-4B76-2583-D51F553ACC2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43613" y="6391275"/>
          <a:ext cx="711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711000" imgH="393480" progId="Equation.DSMT4">
                  <p:embed/>
                </p:oleObj>
              </mc:Choice>
              <mc:Fallback>
                <p:oleObj name="Equation" r:id="rId19" imgW="711000" imgH="393480" progId="Equation.DSMT4">
                  <p:embed/>
                  <p:pic>
                    <p:nvPicPr>
                      <p:cNvPr id="14" name="オブジェクト 13">
                        <a:extLst>
                          <a:ext uri="{FF2B5EF4-FFF2-40B4-BE49-F238E27FC236}">
                            <a16:creationId xmlns:a16="http://schemas.microsoft.com/office/drawing/2014/main" id="{79AF15EF-3A14-4B76-2583-D51F553ACC2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3613" y="6391275"/>
                        <a:ext cx="711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>
            <a:extLst>
              <a:ext uri="{FF2B5EF4-FFF2-40B4-BE49-F238E27FC236}">
                <a16:creationId xmlns:a16="http://schemas.microsoft.com/office/drawing/2014/main" id="{5373B169-D21E-4CE4-B4B5-95FE8D598E3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36638" y="3814763"/>
          <a:ext cx="43307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330440" imgH="825480" progId="Equation.DSMT4">
                  <p:embed/>
                </p:oleObj>
              </mc:Choice>
              <mc:Fallback>
                <p:oleObj name="Equation" r:id="rId21" imgW="4330440" imgH="825480" progId="Equation.DSMT4">
                  <p:embed/>
                  <p:pic>
                    <p:nvPicPr>
                      <p:cNvPr id="17" name="オブジェクト 16">
                        <a:extLst>
                          <a:ext uri="{FF2B5EF4-FFF2-40B4-BE49-F238E27FC236}">
                            <a16:creationId xmlns:a16="http://schemas.microsoft.com/office/drawing/2014/main" id="{5373B169-D21E-4CE4-B4B5-95FE8D598E3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6638" y="3814763"/>
                        <a:ext cx="4330700" cy="8255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>
            <a:extLst>
              <a:ext uri="{FF2B5EF4-FFF2-40B4-BE49-F238E27FC236}">
                <a16:creationId xmlns:a16="http://schemas.microsoft.com/office/drawing/2014/main" id="{31A72DFE-607C-0FBD-D022-13F739B057F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53113" y="314325"/>
          <a:ext cx="3175000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3174840" imgH="558720" progId="Equation.DSMT4">
                  <p:embed/>
                </p:oleObj>
              </mc:Choice>
              <mc:Fallback>
                <p:oleObj name="Equation" r:id="rId23" imgW="3174840" imgH="558720" progId="Equation.DSMT4">
                  <p:embed/>
                  <p:pic>
                    <p:nvPicPr>
                      <p:cNvPr id="3" name="オブジェクト 2">
                        <a:extLst>
                          <a:ext uri="{FF2B5EF4-FFF2-40B4-BE49-F238E27FC236}">
                            <a16:creationId xmlns:a16="http://schemas.microsoft.com/office/drawing/2014/main" id="{31A72DFE-607C-0FBD-D022-13F739B057F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3113" y="314325"/>
                        <a:ext cx="3175000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3048B63-D90B-4C1C-89A5-24EEC60ABA5F}"/>
              </a:ext>
            </a:extLst>
          </p:cNvPr>
          <p:cNvSpPr txBox="1"/>
          <p:nvPr/>
        </p:nvSpPr>
        <p:spPr>
          <a:xfrm>
            <a:off x="7691108" y="5419844"/>
            <a:ext cx="1296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 err="1">
                <a:solidFill>
                  <a:srgbClr val="0C0597"/>
                </a:solidFill>
              </a:rPr>
              <a:t>Koyanagi</a:t>
            </a:r>
            <a:endParaRPr lang="en-US" altLang="ja-JP" sz="1800" dirty="0">
              <a:solidFill>
                <a:srgbClr val="0C0597"/>
              </a:solidFill>
            </a:endParaRP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DEADB06B-70F9-4C5D-942C-802D26391026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697711" y="5312502"/>
            <a:ext cx="749506" cy="78146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EBF68287-37CA-4E20-86E7-EFB68BF7998E}"/>
                  </a:ext>
                </a:extLst>
              </p:cNvPr>
              <p:cNvSpPr txBox="1"/>
              <p:nvPr/>
            </p:nvSpPr>
            <p:spPr>
              <a:xfrm>
                <a:off x="7146674" y="1786100"/>
                <a:ext cx="150014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i="1" smtClean="0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ja-JP" altLang="en-US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𝐺</m:t>
                      </m:r>
                      <m:r>
                        <a:rPr lang="ja-JP" altLang="en-US" i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ja-JP" altLang="en-US" i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ja-JP" altLang="en-US" i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ja-JP" altLang="en-US" i="1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ja-JP" altLang="en-US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22" name="テキスト ボックス 21">
                <a:extLst>
                  <a:ext uri="{FF2B5EF4-FFF2-40B4-BE49-F238E27FC236}">
                    <a16:creationId xmlns:a16="http://schemas.microsoft.com/office/drawing/2014/main" id="{EBF68287-37CA-4E20-86E7-EFB68BF799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6674" y="1786100"/>
                <a:ext cx="1500149" cy="369332"/>
              </a:xfrm>
              <a:prstGeom prst="rect">
                <a:avLst/>
              </a:prstGeom>
              <a:blipFill>
                <a:blip r:embed="rId2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EF0F30A5-1ADF-4DA1-BC4A-9E66CC0EB381}"/>
                  </a:ext>
                </a:extLst>
              </p:cNvPr>
              <p:cNvSpPr txBox="1"/>
              <p:nvPr/>
            </p:nvSpPr>
            <p:spPr>
              <a:xfrm>
                <a:off x="7075643" y="2089459"/>
                <a:ext cx="1473200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i="1" smtClean="0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ja-JP" altLang="en-US" i="1" smtClean="0">
                          <a:solidFill>
                            <a:srgbClr val="FF7C80"/>
                          </a:solidFill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ja-JP" altLang="en-US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ja-JP" altLang="en-US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ja-JP" altLang="en-US" i="1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ja-JP" altLang="en-US" i="1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23" name="テキスト ボックス 22">
                <a:extLst>
                  <a:ext uri="{FF2B5EF4-FFF2-40B4-BE49-F238E27FC236}">
                    <a16:creationId xmlns:a16="http://schemas.microsoft.com/office/drawing/2014/main" id="{EF0F30A5-1ADF-4DA1-BC4A-9E66CC0EB3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75643" y="2089459"/>
                <a:ext cx="1473200" cy="369332"/>
              </a:xfrm>
              <a:prstGeom prst="rect">
                <a:avLst/>
              </a:prstGeom>
              <a:blipFill>
                <a:blip r:embed="rId2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6DA9AD61-6EB2-4DAB-B4CD-EDE4E18F2AD1}"/>
              </a:ext>
            </a:extLst>
          </p:cNvPr>
          <p:cNvSpPr txBox="1"/>
          <p:nvPr/>
        </p:nvSpPr>
        <p:spPr>
          <a:xfrm>
            <a:off x="4421066" y="2719774"/>
            <a:ext cx="22766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(</a:t>
            </a:r>
            <a:r>
              <a:rPr lang="en-US" altLang="ja-JP" sz="1800" dirty="0">
                <a:solidFill>
                  <a:srgbClr val="FF0000"/>
                </a:solidFill>
              </a:rPr>
              <a:t>Extensive </a:t>
            </a:r>
            <a:r>
              <a:rPr lang="en-US" altLang="ja-JP" sz="1800" dirty="0"/>
              <a:t>variable)</a:t>
            </a:r>
            <a:endParaRPr lang="en-US" dirty="0"/>
          </a:p>
        </p:txBody>
      </p:sp>
      <p:graphicFrame>
        <p:nvGraphicFramePr>
          <p:cNvPr id="25" name="オブジェクト 24">
            <a:extLst>
              <a:ext uri="{FF2B5EF4-FFF2-40B4-BE49-F238E27FC236}">
                <a16:creationId xmlns:a16="http://schemas.microsoft.com/office/drawing/2014/main" id="{F4FCCED3-A702-4FCD-8649-F643C3B7CA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2445017"/>
              </p:ext>
            </p:extLst>
          </p:nvPr>
        </p:nvGraphicFramePr>
        <p:xfrm>
          <a:off x="1708713" y="1421269"/>
          <a:ext cx="49784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978080" imgH="1002960" progId="Equation.DSMT4">
                  <p:embed/>
                </p:oleObj>
              </mc:Choice>
              <mc:Fallback>
                <p:oleObj name="Equation" r:id="rId29" imgW="4978080" imgH="1002960" progId="Equation.DSMT4">
                  <p:embed/>
                  <p:pic>
                    <p:nvPicPr>
                      <p:cNvPr id="25" name="オブジェクト 24">
                        <a:extLst>
                          <a:ext uri="{FF2B5EF4-FFF2-40B4-BE49-F238E27FC236}">
                            <a16:creationId xmlns:a16="http://schemas.microsoft.com/office/drawing/2014/main" id="{F4FCCED3-A702-4FCD-8649-F643C3B7CAE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8713" y="1421269"/>
                        <a:ext cx="4978400" cy="1003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B1674283-04BC-4BC5-9412-08A816A53871}"/>
              </a:ext>
            </a:extLst>
          </p:cNvPr>
          <p:cNvSpPr txBox="1"/>
          <p:nvPr/>
        </p:nvSpPr>
        <p:spPr>
          <a:xfrm>
            <a:off x="6988106" y="6165304"/>
            <a:ext cx="270214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de-DE" sz="1500" b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Koyanagi &amp; YT, </a:t>
            </a:r>
          </a:p>
          <a:p>
            <a:pPr algn="l" fontAlgn="base"/>
            <a:r>
              <a:rPr lang="de-DE" sz="1500" b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JCP </a:t>
            </a:r>
            <a:r>
              <a:rPr lang="de-DE" sz="1500" b="1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160</a:t>
            </a:r>
            <a:r>
              <a:rPr lang="de-DE" sz="15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, 234112(2024)</a:t>
            </a:r>
          </a:p>
        </p:txBody>
      </p:sp>
    </p:spTree>
    <p:extLst>
      <p:ext uri="{BB962C8B-B14F-4D97-AF65-F5344CB8AC3E}">
        <p14:creationId xmlns:p14="http://schemas.microsoft.com/office/powerpoint/2010/main" val="89275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2" grpId="0"/>
      <p:bldP spid="4" grpId="0"/>
      <p:bldP spid="10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オブジェクト 25">
            <a:extLst>
              <a:ext uri="{FF2B5EF4-FFF2-40B4-BE49-F238E27FC236}">
                <a16:creationId xmlns:a16="http://schemas.microsoft.com/office/drawing/2014/main" id="{5043DFDE-8B8E-4B8B-A71C-662A6683CA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6261225"/>
              </p:ext>
            </p:extLst>
          </p:nvPr>
        </p:nvGraphicFramePr>
        <p:xfrm>
          <a:off x="797794" y="4525120"/>
          <a:ext cx="6264696" cy="2327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6298920" imgH="2336760" progId="Equation.DSMT4">
                  <p:embed/>
                </p:oleObj>
              </mc:Choice>
              <mc:Fallback>
                <p:oleObj name="Equation" r:id="rId3" imgW="6298920" imgH="2336760" progId="Equation.DSMT4">
                  <p:embed/>
                  <p:pic>
                    <p:nvPicPr>
                      <p:cNvPr id="26" name="オブジェクト 25">
                        <a:extLst>
                          <a:ext uri="{FF2B5EF4-FFF2-40B4-BE49-F238E27FC236}">
                            <a16:creationId xmlns:a16="http://schemas.microsoft.com/office/drawing/2014/main" id="{5043DFDE-8B8E-4B8B-A71C-662A6683CAC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7794" y="4525120"/>
                        <a:ext cx="6264696" cy="23271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FE6157F5-1ECA-46E1-9032-7C1DAF1CFC08}"/>
              </a:ext>
            </a:extLst>
          </p:cNvPr>
          <p:cNvSpPr/>
          <p:nvPr/>
        </p:nvSpPr>
        <p:spPr>
          <a:xfrm>
            <a:off x="7486997" y="817849"/>
            <a:ext cx="1028572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/>
              <a:t>Sakamoto    </a:t>
            </a:r>
            <a:endParaRPr lang="de-DE" altLang="ja-JP" sz="1400" dirty="0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/>
        </p:nvGraphicFramePr>
        <p:xfrm>
          <a:off x="856768" y="1664433"/>
          <a:ext cx="25781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577960" imgH="825480" progId="Equation.DSMT4">
                  <p:embed/>
                </p:oleObj>
              </mc:Choice>
              <mc:Fallback>
                <p:oleObj name="Equation" r:id="rId5" imgW="2577960" imgH="825480" progId="Equation.DSMT4">
                  <p:embed/>
                  <p:pic>
                    <p:nvPicPr>
                      <p:cNvPr id="6" name="オブジェクト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6768" y="1664433"/>
                        <a:ext cx="25781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5E270A80-384D-21DF-3F4A-5173001C6DD9}"/>
              </a:ext>
            </a:extLst>
          </p:cNvPr>
          <p:cNvSpPr/>
          <p:nvPr/>
        </p:nvSpPr>
        <p:spPr>
          <a:xfrm>
            <a:off x="190094" y="4028301"/>
            <a:ext cx="49207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We have thermodynamic potential </a:t>
            </a:r>
            <a:endParaRPr lang="ja-JP" altLang="en-US" sz="2400" dirty="0"/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40F569D2-7677-DFDB-D70C-6C52C2244C62}"/>
              </a:ext>
            </a:extLst>
          </p:cNvPr>
          <p:cNvSpPr/>
          <p:nvPr/>
        </p:nvSpPr>
        <p:spPr>
          <a:xfrm>
            <a:off x="158030" y="1080389"/>
            <a:ext cx="35686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For </a:t>
            </a:r>
            <a:r>
              <a:rPr lang="en-US" altLang="ja-JP" sz="2400" dirty="0">
                <a:solidFill>
                  <a:srgbClr val="0066FF"/>
                </a:solidFill>
              </a:rPr>
              <a:t>intensive</a:t>
            </a:r>
            <a:r>
              <a:rPr lang="en-US" altLang="ja-JP" sz="2400" dirty="0"/>
              <a:t> work (       )</a:t>
            </a:r>
            <a:endParaRPr lang="ja-JP" altLang="en-US" sz="2400" dirty="0"/>
          </a:p>
        </p:txBody>
      </p:sp>
      <p:sp>
        <p:nvSpPr>
          <p:cNvPr id="56" name="矢印: 右 55">
            <a:extLst>
              <a:ext uri="{FF2B5EF4-FFF2-40B4-BE49-F238E27FC236}">
                <a16:creationId xmlns:a16="http://schemas.microsoft.com/office/drawing/2014/main" id="{C2619C07-BB7B-10C0-CE42-6B4C62390A04}"/>
              </a:ext>
            </a:extLst>
          </p:cNvPr>
          <p:cNvSpPr/>
          <p:nvPr/>
        </p:nvSpPr>
        <p:spPr>
          <a:xfrm>
            <a:off x="3691199" y="1925191"/>
            <a:ext cx="653851" cy="246959"/>
          </a:xfrm>
          <a:prstGeom prst="rightArrow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92F49CE-2919-058B-F476-582D733CABBC}"/>
              </a:ext>
            </a:extLst>
          </p:cNvPr>
          <p:cNvSpPr/>
          <p:nvPr/>
        </p:nvSpPr>
        <p:spPr>
          <a:xfrm>
            <a:off x="4345050" y="4950344"/>
            <a:ext cx="1163054" cy="926927"/>
          </a:xfrm>
          <a:prstGeom prst="rect">
            <a:avLst/>
          </a:prstGeom>
          <a:solidFill>
            <a:schemeClr val="accent1">
              <a:alpha val="42000"/>
            </a:schemeClr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185E45D-0764-9030-58FB-4AD422204022}"/>
              </a:ext>
            </a:extLst>
          </p:cNvPr>
          <p:cNvSpPr/>
          <p:nvPr/>
        </p:nvSpPr>
        <p:spPr>
          <a:xfrm>
            <a:off x="4415602" y="5912425"/>
            <a:ext cx="1020493" cy="870981"/>
          </a:xfrm>
          <a:prstGeom prst="rect">
            <a:avLst/>
          </a:prstGeom>
          <a:solidFill>
            <a:schemeClr val="accent1">
              <a:alpha val="42000"/>
            </a:schemeClr>
          </a:solidFill>
          <a:ln>
            <a:solidFill>
              <a:schemeClr val="accent1">
                <a:shade val="1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9" name="オブジェクト 18">
            <a:extLst>
              <a:ext uri="{FF2B5EF4-FFF2-40B4-BE49-F238E27FC236}">
                <a16:creationId xmlns:a16="http://schemas.microsoft.com/office/drawing/2014/main" id="{864C4FCD-16DC-42EB-AF29-414308B574E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55185" y="249327"/>
          <a:ext cx="6445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685800" imgH="355320" progId="Equation.DSMT4">
                  <p:embed/>
                </p:oleObj>
              </mc:Choice>
              <mc:Fallback>
                <p:oleObj name="Equation" r:id="rId7" imgW="685800" imgH="355320" progId="Equation.DSMT4">
                  <p:embed/>
                  <p:pic>
                    <p:nvPicPr>
                      <p:cNvPr id="19" name="オブジェクト 18">
                        <a:extLst>
                          <a:ext uri="{FF2B5EF4-FFF2-40B4-BE49-F238E27FC236}">
                            <a16:creationId xmlns:a16="http://schemas.microsoft.com/office/drawing/2014/main" id="{864C4FCD-16DC-42EB-AF29-414308B574E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5185" y="249327"/>
                        <a:ext cx="644525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オブジェクト 19">
            <a:extLst>
              <a:ext uri="{FF2B5EF4-FFF2-40B4-BE49-F238E27FC236}">
                <a16:creationId xmlns:a16="http://schemas.microsoft.com/office/drawing/2014/main" id="{7DA403FE-9037-4148-ABDD-B3A6FD166E9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28873" y="1164165"/>
          <a:ext cx="6096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09480" imgH="368280" progId="Equation.DSMT4">
                  <p:embed/>
                </p:oleObj>
              </mc:Choice>
              <mc:Fallback>
                <p:oleObj name="Equation" r:id="rId9" imgW="609480" imgH="368280" progId="Equation.DSMT4">
                  <p:embed/>
                  <p:pic>
                    <p:nvPicPr>
                      <p:cNvPr id="20" name="オブジェクト 19">
                        <a:extLst>
                          <a:ext uri="{FF2B5EF4-FFF2-40B4-BE49-F238E27FC236}">
                            <a16:creationId xmlns:a16="http://schemas.microsoft.com/office/drawing/2014/main" id="{7DA403FE-9037-4148-ABDD-B3A6FD166E9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873" y="1164165"/>
                        <a:ext cx="6096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>
            <a:extLst>
              <a:ext uri="{FF2B5EF4-FFF2-40B4-BE49-F238E27FC236}">
                <a16:creationId xmlns:a16="http://schemas.microsoft.com/office/drawing/2014/main" id="{1A6F4837-52A1-DD21-B6AB-2982DB8E62B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33888" y="1684338"/>
          <a:ext cx="33020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301920" imgH="774360" progId="Equation.DSMT4">
                  <p:embed/>
                </p:oleObj>
              </mc:Choice>
              <mc:Fallback>
                <p:oleObj name="Equation" r:id="rId11" imgW="3301920" imgH="774360" progId="Equation.DSMT4">
                  <p:embed/>
                  <p:pic>
                    <p:nvPicPr>
                      <p:cNvPr id="8" name="オブジェクト 7">
                        <a:extLst>
                          <a:ext uri="{FF2B5EF4-FFF2-40B4-BE49-F238E27FC236}">
                            <a16:creationId xmlns:a16="http://schemas.microsoft.com/office/drawing/2014/main" id="{1A6F4837-52A1-DD21-B6AB-2982DB8E62B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3888" y="1684338"/>
                        <a:ext cx="330200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>
            <a:extLst>
              <a:ext uri="{FF2B5EF4-FFF2-40B4-BE49-F238E27FC236}">
                <a16:creationId xmlns:a16="http://schemas.microsoft.com/office/drawing/2014/main" id="{798A89F7-1DDD-CB3B-1F4A-CE15CD55BE3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0748" y="3082909"/>
          <a:ext cx="25781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577960" imgH="825480" progId="Equation.DSMT4">
                  <p:embed/>
                </p:oleObj>
              </mc:Choice>
              <mc:Fallback>
                <p:oleObj name="Equation" r:id="rId13" imgW="2577960" imgH="825480" progId="Equation.DSMT4">
                  <p:embed/>
                  <p:pic>
                    <p:nvPicPr>
                      <p:cNvPr id="9" name="オブジェクト 8">
                        <a:extLst>
                          <a:ext uri="{FF2B5EF4-FFF2-40B4-BE49-F238E27FC236}">
                            <a16:creationId xmlns:a16="http://schemas.microsoft.com/office/drawing/2014/main" id="{798A89F7-1DDD-CB3B-1F4A-CE15CD55BE3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0748" y="3082909"/>
                        <a:ext cx="25781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矢印: 右 9">
            <a:extLst>
              <a:ext uri="{FF2B5EF4-FFF2-40B4-BE49-F238E27FC236}">
                <a16:creationId xmlns:a16="http://schemas.microsoft.com/office/drawing/2014/main" id="{F6733225-9F0E-BDCE-6756-717A929575AF}"/>
              </a:ext>
            </a:extLst>
          </p:cNvPr>
          <p:cNvSpPr/>
          <p:nvPr/>
        </p:nvSpPr>
        <p:spPr>
          <a:xfrm>
            <a:off x="3652347" y="3403067"/>
            <a:ext cx="653851" cy="246959"/>
          </a:xfrm>
          <a:prstGeom prst="rightArrow">
            <a:avLst/>
          </a:prstGeom>
          <a:solidFill>
            <a:srgbClr val="0066FF"/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F74EDA5C-78E7-2382-37C3-5AD582CFF60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21531" y="3104045"/>
          <a:ext cx="33655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3365280" imgH="825480" progId="Equation.DSMT4">
                  <p:embed/>
                </p:oleObj>
              </mc:Choice>
              <mc:Fallback>
                <p:oleObj name="Equation" r:id="rId15" imgW="3365280" imgH="825480" progId="Equation.DSMT4">
                  <p:embed/>
                  <p:pic>
                    <p:nvPicPr>
                      <p:cNvPr id="12" name="オブジェクト 11">
                        <a:extLst>
                          <a:ext uri="{FF2B5EF4-FFF2-40B4-BE49-F238E27FC236}">
                            <a16:creationId xmlns:a16="http://schemas.microsoft.com/office/drawing/2014/main" id="{F74EDA5C-78E7-2382-37C3-5AD582CFF60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1531" y="3104045"/>
                        <a:ext cx="33655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61038234-1B40-8E2F-0973-50291DD8E2FA}"/>
              </a:ext>
            </a:extLst>
          </p:cNvPr>
          <p:cNvSpPr/>
          <p:nvPr/>
        </p:nvSpPr>
        <p:spPr>
          <a:xfrm>
            <a:off x="197799" y="2566552"/>
            <a:ext cx="39934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For </a:t>
            </a:r>
            <a:r>
              <a:rPr lang="en-US" altLang="ja-JP" sz="2400" dirty="0">
                <a:solidFill>
                  <a:srgbClr val="FF0000"/>
                </a:solidFill>
              </a:rPr>
              <a:t>extensive</a:t>
            </a:r>
            <a:r>
              <a:rPr lang="en-US" altLang="ja-JP" sz="2400" dirty="0"/>
              <a:t> work (           )</a:t>
            </a:r>
            <a:endParaRPr lang="ja-JP" altLang="en-US" sz="2400" dirty="0"/>
          </a:p>
        </p:txBody>
      </p:sp>
      <p:graphicFrame>
        <p:nvGraphicFramePr>
          <p:cNvPr id="14" name="オブジェクト 13">
            <a:extLst>
              <a:ext uri="{FF2B5EF4-FFF2-40B4-BE49-F238E27FC236}">
                <a16:creationId xmlns:a16="http://schemas.microsoft.com/office/drawing/2014/main" id="{C6BFD3DA-0CFE-F98E-B0EC-C0577A9264D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53842" y="2566744"/>
          <a:ext cx="8763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876240" imgH="431640" progId="Equation.DSMT4">
                  <p:embed/>
                </p:oleObj>
              </mc:Choice>
              <mc:Fallback>
                <p:oleObj name="Equation" r:id="rId17" imgW="876240" imgH="431640" progId="Equation.DSMT4">
                  <p:embed/>
                  <p:pic>
                    <p:nvPicPr>
                      <p:cNvPr id="14" name="オブジェクト 13">
                        <a:extLst>
                          <a:ext uri="{FF2B5EF4-FFF2-40B4-BE49-F238E27FC236}">
                            <a16:creationId xmlns:a16="http://schemas.microsoft.com/office/drawing/2014/main" id="{C6BFD3DA-0CFE-F98E-B0EC-C0577A9264D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3842" y="2566744"/>
                        <a:ext cx="8763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E85DEBD3-104E-4804-97A0-4602CBD48A5E}"/>
              </a:ext>
            </a:extLst>
          </p:cNvPr>
          <p:cNvSpPr txBox="1"/>
          <p:nvPr/>
        </p:nvSpPr>
        <p:spPr>
          <a:xfrm>
            <a:off x="3726636" y="1169311"/>
            <a:ext cx="53135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Equality holds </a:t>
            </a:r>
            <a:r>
              <a:rPr lang="en-US" altLang="ja-JP" sz="1800" dirty="0">
                <a:solidFill>
                  <a:srgbClr val="FF0000"/>
                </a:solidFill>
              </a:rPr>
              <a:t>in the quasi-static case</a:t>
            </a:r>
            <a:endParaRPr lang="ja-JP" altLang="en-US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A7AEBA34-C7B0-4B68-AAB6-16A7B4DCEC03}"/>
              </a:ext>
            </a:extLst>
          </p:cNvPr>
          <p:cNvSpPr txBox="1"/>
          <p:nvPr/>
        </p:nvSpPr>
        <p:spPr>
          <a:xfrm>
            <a:off x="4919843" y="4074467"/>
            <a:ext cx="27544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</a:rPr>
              <a:t>(</a:t>
            </a:r>
            <a:r>
              <a:rPr lang="en-US" altLang="ja-JP" dirty="0">
                <a:solidFill>
                  <a:srgbClr val="FF0000"/>
                </a:solidFill>
              </a:rPr>
              <a:t>in the q</a:t>
            </a:r>
            <a:r>
              <a:rPr lang="en-US" altLang="ja-JP" sz="1800" dirty="0">
                <a:solidFill>
                  <a:srgbClr val="FF0000"/>
                </a:solidFill>
              </a:rPr>
              <a:t>uasi-static case)</a:t>
            </a:r>
            <a:endParaRPr lang="ja-JP" altLang="en-US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B6BAD58B-2095-4B60-BFC4-5F4A6D53667B}"/>
              </a:ext>
            </a:extLst>
          </p:cNvPr>
          <p:cNvSpPr txBox="1"/>
          <p:nvPr/>
        </p:nvSpPr>
        <p:spPr>
          <a:xfrm>
            <a:off x="8372169" y="787533"/>
            <a:ext cx="12961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 err="1">
                <a:solidFill>
                  <a:srgbClr val="0C0597"/>
                </a:solidFill>
              </a:rPr>
              <a:t>Koyanagi</a:t>
            </a:r>
            <a:endParaRPr lang="en-US" altLang="ja-JP" sz="1400" dirty="0">
              <a:solidFill>
                <a:srgbClr val="0C0597"/>
              </a:solidFill>
            </a:endParaRPr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B0C9B221-CB86-467F-9354-66ADAFBB66E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386546" y="72276"/>
            <a:ext cx="711130" cy="741456"/>
          </a:xfrm>
          <a:prstGeom prst="rect">
            <a:avLst/>
          </a:prstGeom>
        </p:spPr>
      </p:pic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6406B27C-B403-45F9-892A-CF7DB59F1A8A}"/>
              </a:ext>
            </a:extLst>
          </p:cNvPr>
          <p:cNvSpPr txBox="1"/>
          <p:nvPr/>
        </p:nvSpPr>
        <p:spPr>
          <a:xfrm>
            <a:off x="190663" y="158656"/>
            <a:ext cx="50441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3200" dirty="0">
                <a:solidFill>
                  <a:srgbClr val="C00000"/>
                </a:solidFill>
              </a:rPr>
              <a:t>Kelvin-Planck statement                  </a:t>
            </a:r>
            <a:endParaRPr lang="en-US" sz="3200" dirty="0">
              <a:solidFill>
                <a:srgbClr val="C00000"/>
              </a:solidFill>
            </a:endParaRPr>
          </a:p>
        </p:txBody>
      </p:sp>
      <p:graphicFrame>
        <p:nvGraphicFramePr>
          <p:cNvPr id="38" name="オブジェクト 37">
            <a:extLst>
              <a:ext uri="{FF2B5EF4-FFF2-40B4-BE49-F238E27FC236}">
                <a16:creationId xmlns:a16="http://schemas.microsoft.com/office/drawing/2014/main" id="{539949B9-856A-41CD-972A-A4F3DBA7D55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47375" y="293532"/>
          <a:ext cx="1092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091880" imgH="291960" progId="Equation.DSMT4">
                  <p:embed/>
                </p:oleObj>
              </mc:Choice>
              <mc:Fallback>
                <p:oleObj name="Equation" r:id="rId20" imgW="1091880" imgH="291960" progId="Equation.DSMT4">
                  <p:embed/>
                  <p:pic>
                    <p:nvPicPr>
                      <p:cNvPr id="38" name="オブジェクト 37">
                        <a:extLst>
                          <a:ext uri="{FF2B5EF4-FFF2-40B4-BE49-F238E27FC236}">
                            <a16:creationId xmlns:a16="http://schemas.microsoft.com/office/drawing/2014/main" id="{539949B9-856A-41CD-972A-A4F3DBA7D55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7375" y="293532"/>
                        <a:ext cx="10922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" name="図 39">
            <a:extLst>
              <a:ext uri="{FF2B5EF4-FFF2-40B4-BE49-F238E27FC236}">
                <a16:creationId xmlns:a16="http://schemas.microsoft.com/office/drawing/2014/main" id="{FB624896-22A2-4484-94F8-D0230E4B0300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653078" y="44974"/>
            <a:ext cx="696411" cy="769893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4F02063-C897-4924-8F7F-D472116F9FBB}"/>
              </a:ext>
            </a:extLst>
          </p:cNvPr>
          <p:cNvSpPr txBox="1"/>
          <p:nvPr/>
        </p:nvSpPr>
        <p:spPr>
          <a:xfrm>
            <a:off x="1103794" y="615057"/>
            <a:ext cx="58785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>
                <a:solidFill>
                  <a:srgbClr val="FF0000"/>
                </a:solidFill>
              </a:rPr>
              <a:t>From work, we can directory evaluate free energy!</a:t>
            </a:r>
            <a:endParaRPr kumimoji="1" lang="ja-JP" alt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34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6" grpId="0" animBg="1"/>
      <p:bldP spid="4" grpId="0" animBg="1"/>
      <p:bldP spid="5" grpId="0" animBg="1"/>
      <p:bldP spid="10" grpId="0" animBg="1"/>
      <p:bldP spid="13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0" y="101744"/>
            <a:ext cx="8964488" cy="865187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ja-JP" sz="3600" dirty="0">
                <a:ea typeface="Arial Unicode MS" panose="020B0604020202020204" pitchFamily="50" charset="-128"/>
              </a:rPr>
              <a:t>Thermostatic process (     </a:t>
            </a:r>
            <a:r>
              <a:rPr lang="en-US" altLang="ja-JP" sz="2000" dirty="0">
                <a:ea typeface="Arial Unicode MS" panose="020B0604020202020204" pitchFamily="50" charset="-128"/>
              </a:rPr>
              <a:t>changes but          </a:t>
            </a:r>
            <a:r>
              <a:rPr lang="en-US" altLang="ja-JP" sz="3600" dirty="0">
                <a:ea typeface="Arial Unicode MS" panose="020B0604020202020204" pitchFamily="50" charset="-128"/>
              </a:rPr>
              <a:t>      )</a:t>
            </a:r>
            <a:endParaRPr lang="ja-JP" altLang="en-US" sz="3600" dirty="0">
              <a:ea typeface="Arial Unicode MS" panose="020B0604020202020204" pitchFamily="50" charset="-128"/>
            </a:endParaRPr>
          </a:p>
        </p:txBody>
      </p:sp>
      <p:graphicFrame>
        <p:nvGraphicFramePr>
          <p:cNvPr id="34818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42925" y="962025"/>
          <a:ext cx="8420100" cy="1112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648640" imgH="1143000" progId="Equation.DSMT4">
                  <p:embed/>
                </p:oleObj>
              </mc:Choice>
              <mc:Fallback>
                <p:oleObj name="Equation" r:id="rId2" imgW="8648640" imgH="1143000" progId="Equation.DSMT4">
                  <p:embed/>
                  <p:pic>
                    <p:nvPicPr>
                      <p:cNvPr id="3481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" y="962025"/>
                        <a:ext cx="8420100" cy="1112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角丸四角形 34">
            <a:extLst>
              <a:ext uri="{FF2B5EF4-FFF2-40B4-BE49-F238E27FC236}">
                <a16:creationId xmlns:a16="http://schemas.microsoft.com/office/drawing/2014/main" id="{2AE00347-D78D-ABEC-62A6-722D652C61DF}"/>
              </a:ext>
            </a:extLst>
          </p:cNvPr>
          <p:cNvSpPr/>
          <p:nvPr/>
        </p:nvSpPr>
        <p:spPr>
          <a:xfrm>
            <a:off x="5479505" y="3220213"/>
            <a:ext cx="2666537" cy="809900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0A2485DF-8BED-673F-8666-A1603CF09194}"/>
              </a:ext>
            </a:extLst>
          </p:cNvPr>
          <p:cNvSpPr/>
          <p:nvPr/>
        </p:nvSpPr>
        <p:spPr>
          <a:xfrm>
            <a:off x="5625763" y="3450492"/>
            <a:ext cx="15953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FF0000"/>
                </a:solidFill>
              </a:rPr>
              <a:t>Heat Bath 1</a:t>
            </a:r>
            <a:endParaRPr lang="ja-JP" altLang="en-US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03481750-40E6-D91C-A515-4139D7484D2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13638" y="3333750"/>
          <a:ext cx="4445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4240" imgH="583920" progId="Equation.DSMT4">
                  <p:embed/>
                </p:oleObj>
              </mc:Choice>
              <mc:Fallback>
                <p:oleObj name="Equation" r:id="rId4" imgW="444240" imgH="583920" progId="Equation.DSMT4">
                  <p:embed/>
                  <p:pic>
                    <p:nvPicPr>
                      <p:cNvPr id="12" name="オブジェクト 11">
                        <a:extLst>
                          <a:ext uri="{FF2B5EF4-FFF2-40B4-BE49-F238E27FC236}">
                            <a16:creationId xmlns:a16="http://schemas.microsoft.com/office/drawing/2014/main" id="{03481750-40E6-D91C-A515-4139D7484D2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13638" y="3333750"/>
                        <a:ext cx="4445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角丸四角形 34">
            <a:extLst>
              <a:ext uri="{FF2B5EF4-FFF2-40B4-BE49-F238E27FC236}">
                <a16:creationId xmlns:a16="http://schemas.microsoft.com/office/drawing/2014/main" id="{2ED03DC1-4245-06BD-AB32-4A632F8B16ED}"/>
              </a:ext>
            </a:extLst>
          </p:cNvPr>
          <p:cNvSpPr/>
          <p:nvPr/>
        </p:nvSpPr>
        <p:spPr>
          <a:xfrm>
            <a:off x="5446038" y="4294185"/>
            <a:ext cx="2700003" cy="809899"/>
          </a:xfrm>
          <a:prstGeom prst="roundRect">
            <a:avLst/>
          </a:prstGeom>
          <a:noFill/>
          <a:ln w="76200"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03E31388-563A-1041-F168-11720AB0BD88}"/>
              </a:ext>
            </a:extLst>
          </p:cNvPr>
          <p:cNvSpPr/>
          <p:nvPr/>
        </p:nvSpPr>
        <p:spPr>
          <a:xfrm>
            <a:off x="5706461" y="4527679"/>
            <a:ext cx="15953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FF66CC"/>
                </a:solidFill>
              </a:rPr>
              <a:t>Heat Bath 2</a:t>
            </a:r>
            <a:endParaRPr lang="ja-JP" altLang="en-US" sz="2000" b="1" dirty="0">
              <a:solidFill>
                <a:srgbClr val="FF66CC"/>
              </a:solidFill>
            </a:endParaRPr>
          </a:p>
        </p:txBody>
      </p:sp>
      <p:graphicFrame>
        <p:nvGraphicFramePr>
          <p:cNvPr id="20" name="オブジェクト 19">
            <a:extLst>
              <a:ext uri="{FF2B5EF4-FFF2-40B4-BE49-F238E27FC236}">
                <a16:creationId xmlns:a16="http://schemas.microsoft.com/office/drawing/2014/main" id="{94F1A79C-9579-9C77-2844-8063334352C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70775" y="4427538"/>
          <a:ext cx="4953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95000" imgH="583920" progId="Equation.DSMT4">
                  <p:embed/>
                </p:oleObj>
              </mc:Choice>
              <mc:Fallback>
                <p:oleObj name="Equation" r:id="rId6" imgW="495000" imgH="583920" progId="Equation.DSMT4">
                  <p:embed/>
                  <p:pic>
                    <p:nvPicPr>
                      <p:cNvPr id="20" name="オブジェクト 19">
                        <a:extLst>
                          <a:ext uri="{FF2B5EF4-FFF2-40B4-BE49-F238E27FC236}">
                            <a16:creationId xmlns:a16="http://schemas.microsoft.com/office/drawing/2014/main" id="{94F1A79C-9579-9C77-2844-8063334352C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70775" y="4427538"/>
                        <a:ext cx="4953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角丸四角形 34">
            <a:extLst>
              <a:ext uri="{FF2B5EF4-FFF2-40B4-BE49-F238E27FC236}">
                <a16:creationId xmlns:a16="http://schemas.microsoft.com/office/drawing/2014/main" id="{BFA17A1C-2209-2FEB-B444-7F52E4A97782}"/>
              </a:ext>
            </a:extLst>
          </p:cNvPr>
          <p:cNvSpPr/>
          <p:nvPr/>
        </p:nvSpPr>
        <p:spPr>
          <a:xfrm>
            <a:off x="5446038" y="5879608"/>
            <a:ext cx="2806846" cy="809895"/>
          </a:xfrm>
          <a:prstGeom prst="round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AE75678F-A41A-507D-43AB-3B8F3F0A1697}"/>
              </a:ext>
            </a:extLst>
          </p:cNvPr>
          <p:cNvSpPr/>
          <p:nvPr/>
        </p:nvSpPr>
        <p:spPr>
          <a:xfrm>
            <a:off x="5695686" y="6104096"/>
            <a:ext cx="15953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0066FF"/>
                </a:solidFill>
              </a:rPr>
              <a:t>Heat Bath </a:t>
            </a:r>
            <a:r>
              <a:rPr lang="en-US" altLang="ja-JP" sz="2000" b="1" i="1" dirty="0">
                <a:solidFill>
                  <a:srgbClr val="0066FF"/>
                </a:solidFill>
              </a:rPr>
              <a:t>k</a:t>
            </a:r>
            <a:endParaRPr lang="ja-JP" altLang="en-US" sz="2000" b="1" i="1" dirty="0">
              <a:solidFill>
                <a:srgbClr val="0066FF"/>
              </a:solidFill>
            </a:endParaRPr>
          </a:p>
        </p:txBody>
      </p:sp>
      <p:graphicFrame>
        <p:nvGraphicFramePr>
          <p:cNvPr id="24" name="オブジェクト 23">
            <a:extLst>
              <a:ext uri="{FF2B5EF4-FFF2-40B4-BE49-F238E27FC236}">
                <a16:creationId xmlns:a16="http://schemas.microsoft.com/office/drawing/2014/main" id="{A56E443E-F5B3-CA17-DF5F-5859219F94B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50138" y="5992813"/>
          <a:ext cx="5080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507960" imgH="583920" progId="Equation.DSMT4">
                  <p:embed/>
                </p:oleObj>
              </mc:Choice>
              <mc:Fallback>
                <p:oleObj name="Equation" r:id="rId8" imgW="507960" imgH="583920" progId="Equation.DSMT4">
                  <p:embed/>
                  <p:pic>
                    <p:nvPicPr>
                      <p:cNvPr id="24" name="オブジェクト 23">
                        <a:extLst>
                          <a:ext uri="{FF2B5EF4-FFF2-40B4-BE49-F238E27FC236}">
                            <a16:creationId xmlns:a16="http://schemas.microsoft.com/office/drawing/2014/main" id="{A56E443E-F5B3-CA17-DF5F-5859219F94B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0138" y="5992813"/>
                        <a:ext cx="5080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Picture 13">
            <a:extLst>
              <a:ext uri="{FF2B5EF4-FFF2-40B4-BE49-F238E27FC236}">
                <a16:creationId xmlns:a16="http://schemas.microsoft.com/office/drawing/2014/main" id="{0B86B808-632A-2435-FD27-ED999E9BB1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47682" y="5263246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7" name="オブジェクト 26">
            <a:extLst>
              <a:ext uri="{FF2B5EF4-FFF2-40B4-BE49-F238E27FC236}">
                <a16:creationId xmlns:a16="http://schemas.microsoft.com/office/drawing/2014/main" id="{78C7990F-B165-EAB8-AAB8-4F1B8137A322}"/>
              </a:ext>
            </a:extLst>
          </p:cNvPr>
          <p:cNvGraphicFramePr>
            <a:graphicFrameLocks noGrp="1" noChangeAspect="1"/>
          </p:cNvGraphicFramePr>
          <p:nvPr/>
        </p:nvGraphicFramePr>
        <p:xfrm>
          <a:off x="3131024" y="3488621"/>
          <a:ext cx="2020887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914400" imgH="342720" progId="Equation.DSMT4">
                  <p:embed/>
                </p:oleObj>
              </mc:Choice>
              <mc:Fallback>
                <p:oleObj name="Equation" r:id="rId11" imgW="914400" imgH="342720" progId="Equation.DSMT4">
                  <p:embed/>
                  <p:pic>
                    <p:nvPicPr>
                      <p:cNvPr id="27" name="オブジェクト 26">
                        <a:extLst>
                          <a:ext uri="{FF2B5EF4-FFF2-40B4-BE49-F238E27FC236}">
                            <a16:creationId xmlns:a16="http://schemas.microsoft.com/office/drawing/2014/main" id="{78C7990F-B165-EAB8-AAB8-4F1B8137A322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024" y="3488621"/>
                        <a:ext cx="2020887" cy="758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矢印: 左右 27">
            <a:extLst>
              <a:ext uri="{FF2B5EF4-FFF2-40B4-BE49-F238E27FC236}">
                <a16:creationId xmlns:a16="http://schemas.microsoft.com/office/drawing/2014/main" id="{B3B28809-104A-803E-5E64-05420B8E58DD}"/>
              </a:ext>
            </a:extLst>
          </p:cNvPr>
          <p:cNvSpPr/>
          <p:nvPr/>
        </p:nvSpPr>
        <p:spPr>
          <a:xfrm rot="19904258">
            <a:off x="3066765" y="4324973"/>
            <a:ext cx="2445252" cy="437481"/>
          </a:xfrm>
          <a:prstGeom prst="leftRightArrow">
            <a:avLst/>
          </a:prstGeom>
          <a:solidFill>
            <a:srgbClr val="FF0000">
              <a:alpha val="31000"/>
            </a:srgbClr>
          </a:solidFill>
          <a:ln>
            <a:solidFill>
              <a:srgbClr val="FF0000">
                <a:alpha val="14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9" name="オブジェクト 28">
            <a:extLst>
              <a:ext uri="{FF2B5EF4-FFF2-40B4-BE49-F238E27FC236}">
                <a16:creationId xmlns:a16="http://schemas.microsoft.com/office/drawing/2014/main" id="{EEB7068C-CC08-A847-48DD-5B8C98AA5F4F}"/>
              </a:ext>
            </a:extLst>
          </p:cNvPr>
          <p:cNvGraphicFramePr>
            <a:graphicFrameLocks noGrp="1" noChangeAspect="1"/>
          </p:cNvGraphicFramePr>
          <p:nvPr/>
        </p:nvGraphicFramePr>
        <p:xfrm>
          <a:off x="3188301" y="4162982"/>
          <a:ext cx="2105025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952200" imgH="342720" progId="Equation.DSMT4">
                  <p:embed/>
                </p:oleObj>
              </mc:Choice>
              <mc:Fallback>
                <p:oleObj name="Equation" r:id="rId13" imgW="952200" imgH="342720" progId="Equation.DSMT4">
                  <p:embed/>
                  <p:pic>
                    <p:nvPicPr>
                      <p:cNvPr id="29" name="オブジェクト 28">
                        <a:extLst>
                          <a:ext uri="{FF2B5EF4-FFF2-40B4-BE49-F238E27FC236}">
                            <a16:creationId xmlns:a16="http://schemas.microsoft.com/office/drawing/2014/main" id="{EEB7068C-CC08-A847-48DD-5B8C98AA5F4F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88301" y="4162982"/>
                        <a:ext cx="2105025" cy="758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矢印: 左右 30">
            <a:extLst>
              <a:ext uri="{FF2B5EF4-FFF2-40B4-BE49-F238E27FC236}">
                <a16:creationId xmlns:a16="http://schemas.microsoft.com/office/drawing/2014/main" id="{2AD0CEBD-FE21-2426-88FD-E23F321143CE}"/>
              </a:ext>
            </a:extLst>
          </p:cNvPr>
          <p:cNvSpPr/>
          <p:nvPr/>
        </p:nvSpPr>
        <p:spPr>
          <a:xfrm>
            <a:off x="3158910" y="4647267"/>
            <a:ext cx="2156216" cy="437481"/>
          </a:xfrm>
          <a:prstGeom prst="leftRightArrow">
            <a:avLst/>
          </a:prstGeom>
          <a:solidFill>
            <a:srgbClr val="FF66CC">
              <a:alpha val="31000"/>
            </a:srgbClr>
          </a:solidFill>
          <a:ln>
            <a:solidFill>
              <a:srgbClr val="FF66CC">
                <a:alpha val="14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2" name="オブジェクト 31">
            <a:extLst>
              <a:ext uri="{FF2B5EF4-FFF2-40B4-BE49-F238E27FC236}">
                <a16:creationId xmlns:a16="http://schemas.microsoft.com/office/drawing/2014/main" id="{5A656E08-FA20-4B54-F48A-5793500633AC}"/>
              </a:ext>
            </a:extLst>
          </p:cNvPr>
          <p:cNvGraphicFramePr>
            <a:graphicFrameLocks noGrp="1" noChangeAspect="1"/>
          </p:cNvGraphicFramePr>
          <p:nvPr/>
        </p:nvGraphicFramePr>
        <p:xfrm>
          <a:off x="3158910" y="6051222"/>
          <a:ext cx="2105025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952200" imgH="342720" progId="Equation.DSMT4">
                  <p:embed/>
                </p:oleObj>
              </mc:Choice>
              <mc:Fallback>
                <p:oleObj name="Equation" r:id="rId15" imgW="952200" imgH="342720" progId="Equation.DSMT4">
                  <p:embed/>
                  <p:pic>
                    <p:nvPicPr>
                      <p:cNvPr id="32" name="オブジェクト 31">
                        <a:extLst>
                          <a:ext uri="{FF2B5EF4-FFF2-40B4-BE49-F238E27FC236}">
                            <a16:creationId xmlns:a16="http://schemas.microsoft.com/office/drawing/2014/main" id="{5A656E08-FA20-4B54-F48A-5793500633AC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8910" y="6051222"/>
                        <a:ext cx="2105025" cy="758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矢印: 左右 32">
            <a:extLst>
              <a:ext uri="{FF2B5EF4-FFF2-40B4-BE49-F238E27FC236}">
                <a16:creationId xmlns:a16="http://schemas.microsoft.com/office/drawing/2014/main" id="{CCC4D218-D22A-807E-C6E5-E7AC11DB9680}"/>
              </a:ext>
            </a:extLst>
          </p:cNvPr>
          <p:cNvSpPr/>
          <p:nvPr/>
        </p:nvSpPr>
        <p:spPr>
          <a:xfrm rot="2040878">
            <a:off x="3015537" y="5348908"/>
            <a:ext cx="2567601" cy="437481"/>
          </a:xfrm>
          <a:prstGeom prst="leftRightArrow">
            <a:avLst/>
          </a:prstGeom>
          <a:solidFill>
            <a:srgbClr val="0066FF">
              <a:alpha val="31000"/>
            </a:srgbClr>
          </a:solidFill>
          <a:ln>
            <a:solidFill>
              <a:srgbClr val="0066FF">
                <a:alpha val="14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5">
            <a:extLst>
              <a:ext uri="{FF2B5EF4-FFF2-40B4-BE49-F238E27FC236}">
                <a16:creationId xmlns:a16="http://schemas.microsoft.com/office/drawing/2014/main" id="{799629EB-7293-9932-44D4-B14E995418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0915" y="2058429"/>
            <a:ext cx="22180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dirty="0">
                <a:solidFill>
                  <a:srgbClr val="FF0000"/>
                </a:solidFill>
              </a:rPr>
              <a:t>Adiabatic transition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Field (ATF)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48" name="正方形/長方形 5">
            <a:extLst>
              <a:ext uri="{FF2B5EF4-FFF2-40B4-BE49-F238E27FC236}">
                <a16:creationId xmlns:a16="http://schemas.microsoft.com/office/drawing/2014/main" id="{22F47BCE-4063-A2AA-FCF2-3AE6BAB9A9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1028" y="2636095"/>
            <a:ext cx="237033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2000" b="0" dirty="0">
                <a:solidFill>
                  <a:srgbClr val="C00000"/>
                </a:solidFill>
              </a:rPr>
              <a:t>: intensive variable</a:t>
            </a:r>
          </a:p>
        </p:txBody>
      </p:sp>
      <p:graphicFrame>
        <p:nvGraphicFramePr>
          <p:cNvPr id="50" name="オブジェクト 49">
            <a:extLst>
              <a:ext uri="{FF2B5EF4-FFF2-40B4-BE49-F238E27FC236}">
                <a16:creationId xmlns:a16="http://schemas.microsoft.com/office/drawing/2014/main" id="{E6A5BD78-9B6C-BDB3-2B87-A0E7A2F0F82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07544" y="2685876"/>
          <a:ext cx="774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774360" imgH="431640" progId="Equation.DSMT4">
                  <p:embed/>
                </p:oleObj>
              </mc:Choice>
              <mc:Fallback>
                <p:oleObj name="Equation" r:id="rId17" imgW="774360" imgH="431640" progId="Equation.DSMT4">
                  <p:embed/>
                  <p:pic>
                    <p:nvPicPr>
                      <p:cNvPr id="50" name="オブジェクト 49">
                        <a:extLst>
                          <a:ext uri="{FF2B5EF4-FFF2-40B4-BE49-F238E27FC236}">
                            <a16:creationId xmlns:a16="http://schemas.microsoft.com/office/drawing/2014/main" id="{E6A5BD78-9B6C-BDB3-2B87-A0E7A2F0F82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544" y="2685876"/>
                        <a:ext cx="7747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4">
            <a:extLst>
              <a:ext uri="{FF2B5EF4-FFF2-40B4-BE49-F238E27FC236}">
                <a16:creationId xmlns:a16="http://schemas.microsoft.com/office/drawing/2014/main" id="{88070EE9-D3A5-704A-A2FF-572178A9883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82713" y="1201738"/>
          <a:ext cx="251460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68480" imgH="380880" progId="Equation.DSMT4">
                  <p:embed/>
                </p:oleObj>
              </mc:Choice>
              <mc:Fallback>
                <p:oleObj name="Equation" r:id="rId19" imgW="1968480" imgH="380880" progId="Equation.DSMT4">
                  <p:embed/>
                  <p:pic>
                    <p:nvPicPr>
                      <p:cNvPr id="2" name="Object 4">
                        <a:extLst>
                          <a:ext uri="{FF2B5EF4-FFF2-40B4-BE49-F238E27FC236}">
                            <a16:creationId xmlns:a16="http://schemas.microsoft.com/office/drawing/2014/main" id="{88070EE9-D3A5-704A-A2FF-572178A9883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2713" y="1201738"/>
                        <a:ext cx="2514600" cy="6286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0066FF"/>
                        </a:solidFill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角丸四角形 34">
            <a:extLst>
              <a:ext uri="{FF2B5EF4-FFF2-40B4-BE49-F238E27FC236}">
                <a16:creationId xmlns:a16="http://schemas.microsoft.com/office/drawing/2014/main" id="{26B6F384-C0BD-6B3C-2EC9-284F9E3589A6}"/>
              </a:ext>
            </a:extLst>
          </p:cNvPr>
          <p:cNvSpPr/>
          <p:nvPr/>
        </p:nvSpPr>
        <p:spPr>
          <a:xfrm>
            <a:off x="7379477" y="1050167"/>
            <a:ext cx="1220944" cy="432426"/>
          </a:xfrm>
          <a:prstGeom prst="round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" name="オブジェクト 2">
            <a:extLst>
              <a:ext uri="{FF2B5EF4-FFF2-40B4-BE49-F238E27FC236}">
                <a16:creationId xmlns:a16="http://schemas.microsoft.com/office/drawing/2014/main" id="{2ACA2B61-5F26-10D3-E029-B21C584CE28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091909" y="308910"/>
          <a:ext cx="1282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282680" imgH="419040" progId="Equation.DSMT4">
                  <p:embed/>
                </p:oleObj>
              </mc:Choice>
              <mc:Fallback>
                <p:oleObj name="Equation" r:id="rId21" imgW="1282680" imgH="419040" progId="Equation.DSMT4">
                  <p:embed/>
                  <p:pic>
                    <p:nvPicPr>
                      <p:cNvPr id="3" name="オブジェクト 2">
                        <a:extLst>
                          <a:ext uri="{FF2B5EF4-FFF2-40B4-BE49-F238E27FC236}">
                            <a16:creationId xmlns:a16="http://schemas.microsoft.com/office/drawing/2014/main" id="{2ACA2B61-5F26-10D3-E029-B21C584CE28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91909" y="308910"/>
                        <a:ext cx="12827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>
            <a:extLst>
              <a:ext uri="{FF2B5EF4-FFF2-40B4-BE49-F238E27FC236}">
                <a16:creationId xmlns:a16="http://schemas.microsoft.com/office/drawing/2014/main" id="{959C8A0E-8D5D-4651-7C12-85C12C6F371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26626" y="360435"/>
          <a:ext cx="5334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533160" imgH="342720" progId="Equation.DSMT4">
                  <p:embed/>
                </p:oleObj>
              </mc:Choice>
              <mc:Fallback>
                <p:oleObj name="Equation" r:id="rId23" imgW="533160" imgH="342720" progId="Equation.DSMT4">
                  <p:embed/>
                  <p:pic>
                    <p:nvPicPr>
                      <p:cNvPr id="7" name="オブジェクト 6">
                        <a:extLst>
                          <a:ext uri="{FF2B5EF4-FFF2-40B4-BE49-F238E27FC236}">
                            <a16:creationId xmlns:a16="http://schemas.microsoft.com/office/drawing/2014/main" id="{959C8A0E-8D5D-4651-7C12-85C12C6F371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6626" y="360435"/>
                        <a:ext cx="5334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角丸四角形 5">
            <a:extLst>
              <a:ext uri="{FF2B5EF4-FFF2-40B4-BE49-F238E27FC236}">
                <a16:creationId xmlns:a16="http://schemas.microsoft.com/office/drawing/2014/main" id="{3B850BB6-A3A9-49EB-A997-B7C805128599}"/>
              </a:ext>
            </a:extLst>
          </p:cNvPr>
          <p:cNvSpPr/>
          <p:nvPr/>
        </p:nvSpPr>
        <p:spPr>
          <a:xfrm>
            <a:off x="470098" y="3838092"/>
            <a:ext cx="2587462" cy="2233135"/>
          </a:xfrm>
          <a:prstGeom prst="round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6" name="図 45">
            <a:extLst>
              <a:ext uri="{FF2B5EF4-FFF2-40B4-BE49-F238E27FC236}">
                <a16:creationId xmlns:a16="http://schemas.microsoft.com/office/drawing/2014/main" id="{19EF3B09-C565-40EF-9AE9-B8BF339562C2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711022" y="4521903"/>
            <a:ext cx="1569987" cy="1469775"/>
          </a:xfrm>
          <a:prstGeom prst="rect">
            <a:avLst/>
          </a:prstGeom>
        </p:spPr>
      </p:pic>
      <p:sp>
        <p:nvSpPr>
          <p:cNvPr id="47" name="正方形/長方形 5">
            <a:extLst>
              <a:ext uri="{FF2B5EF4-FFF2-40B4-BE49-F238E27FC236}">
                <a16:creationId xmlns:a16="http://schemas.microsoft.com/office/drawing/2014/main" id="{E3744F5D-B0A4-4545-BAF9-4EDFFD5DD5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083" y="2909405"/>
            <a:ext cx="17229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2000" b="0" dirty="0">
                <a:solidFill>
                  <a:srgbClr val="0066FF"/>
                </a:solidFill>
              </a:rPr>
              <a:t>(intensive var.)</a:t>
            </a:r>
            <a:endParaRPr lang="ja-JP" altLang="en-US" sz="2000" b="0" dirty="0">
              <a:solidFill>
                <a:srgbClr val="0066FF"/>
              </a:solidFill>
            </a:endParaRPr>
          </a:p>
        </p:txBody>
      </p:sp>
      <p:graphicFrame>
        <p:nvGraphicFramePr>
          <p:cNvPr id="49" name="オブジェクト 48">
            <a:extLst>
              <a:ext uri="{FF2B5EF4-FFF2-40B4-BE49-F238E27FC236}">
                <a16:creationId xmlns:a16="http://schemas.microsoft.com/office/drawing/2014/main" id="{01D57C23-DD11-46C2-BB7C-F4C4D2ECC38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74740" y="2880926"/>
          <a:ext cx="838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838080" imgH="495000" progId="Equation.DSMT4">
                  <p:embed/>
                </p:oleObj>
              </mc:Choice>
              <mc:Fallback>
                <p:oleObj name="Equation" r:id="rId26" imgW="838080" imgH="495000" progId="Equation.DSMT4">
                  <p:embed/>
                  <p:pic>
                    <p:nvPicPr>
                      <p:cNvPr id="49" name="オブジェクト 48">
                        <a:extLst>
                          <a:ext uri="{FF2B5EF4-FFF2-40B4-BE49-F238E27FC236}">
                            <a16:creationId xmlns:a16="http://schemas.microsoft.com/office/drawing/2014/main" id="{01D57C23-DD11-46C2-BB7C-F4C4D2ECC38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4740" y="2880926"/>
                        <a:ext cx="8382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矢印: 右 50">
            <a:extLst>
              <a:ext uri="{FF2B5EF4-FFF2-40B4-BE49-F238E27FC236}">
                <a16:creationId xmlns:a16="http://schemas.microsoft.com/office/drawing/2014/main" id="{32A9B735-C34C-4A00-9B83-21470C3C6FB2}"/>
              </a:ext>
            </a:extLst>
          </p:cNvPr>
          <p:cNvSpPr/>
          <p:nvPr/>
        </p:nvSpPr>
        <p:spPr>
          <a:xfrm rot="1858257">
            <a:off x="1001441" y="4814983"/>
            <a:ext cx="1085583" cy="593865"/>
          </a:xfrm>
          <a:prstGeom prst="rightArrow">
            <a:avLst/>
          </a:prstGeom>
          <a:solidFill>
            <a:srgbClr val="00B050">
              <a:alpha val="19000"/>
            </a:srgbClr>
          </a:solidFill>
          <a:ln w="15875">
            <a:solidFill>
              <a:srgbClr val="00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52" name="Picture 12" descr="C:\Users\tanimura.THEOCHEM\Desktop\dipole.gif">
            <a:extLst>
              <a:ext uri="{FF2B5EF4-FFF2-40B4-BE49-F238E27FC236}">
                <a16:creationId xmlns:a16="http://schemas.microsoft.com/office/drawing/2014/main" id="{673997E2-EDA4-40DA-AAA6-1746881AFA1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155">
            <a:off x="1101076" y="4911235"/>
            <a:ext cx="660982" cy="250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グラフィックス 52">
            <a:extLst>
              <a:ext uri="{FF2B5EF4-FFF2-40B4-BE49-F238E27FC236}">
                <a16:creationId xmlns:a16="http://schemas.microsoft.com/office/drawing/2014/main" id="{340AED21-119D-4E76-AA2C-9C8EBA679DC4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 rot="21026675">
            <a:off x="1535687" y="3454890"/>
            <a:ext cx="1134636" cy="1275487"/>
          </a:xfrm>
          <a:prstGeom prst="rect">
            <a:avLst/>
          </a:prstGeom>
        </p:spPr>
      </p:pic>
      <p:graphicFrame>
        <p:nvGraphicFramePr>
          <p:cNvPr id="54" name="Object 4">
            <a:extLst>
              <a:ext uri="{FF2B5EF4-FFF2-40B4-BE49-F238E27FC236}">
                <a16:creationId xmlns:a16="http://schemas.microsoft.com/office/drawing/2014/main" id="{E10E552F-C736-4B17-B93C-290E492BD52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86845" y="5265935"/>
          <a:ext cx="619125" cy="3174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622080" imgH="355320" progId="Equation.DSMT4">
                  <p:embed/>
                </p:oleObj>
              </mc:Choice>
              <mc:Fallback>
                <p:oleObj name="Equation" r:id="rId31" imgW="622080" imgH="355320" progId="Equation.DSMT4">
                  <p:embed/>
                  <p:pic>
                    <p:nvPicPr>
                      <p:cNvPr id="54" name="Object 4">
                        <a:extLst>
                          <a:ext uri="{FF2B5EF4-FFF2-40B4-BE49-F238E27FC236}">
                            <a16:creationId xmlns:a16="http://schemas.microsoft.com/office/drawing/2014/main" id="{E10E552F-C736-4B17-B93C-290E492BD52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6845" y="5265935"/>
                        <a:ext cx="619125" cy="3174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EA542E5-FA8A-47D3-B16F-D397D2D024C8}"/>
              </a:ext>
            </a:extLst>
          </p:cNvPr>
          <p:cNvSpPr/>
          <p:nvPr/>
        </p:nvSpPr>
        <p:spPr>
          <a:xfrm>
            <a:off x="3137108" y="2722063"/>
            <a:ext cx="5774724" cy="40473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6" name="Object 8">
            <a:extLst>
              <a:ext uri="{FF2B5EF4-FFF2-40B4-BE49-F238E27FC236}">
                <a16:creationId xmlns:a16="http://schemas.microsoft.com/office/drawing/2014/main" id="{E4EB2A6B-776A-4FC9-AB29-BA09CF66DD4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48250" y="4384675"/>
          <a:ext cx="28448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2844720" imgH="825480" progId="Equation.DSMT4">
                  <p:embed/>
                </p:oleObj>
              </mc:Choice>
              <mc:Fallback>
                <p:oleObj name="Equation" r:id="rId33" imgW="2844720" imgH="825480" progId="Equation.DSMT4">
                  <p:embed/>
                  <p:pic>
                    <p:nvPicPr>
                      <p:cNvPr id="36" name="Object 8">
                        <a:extLst>
                          <a:ext uri="{FF2B5EF4-FFF2-40B4-BE49-F238E27FC236}">
                            <a16:creationId xmlns:a16="http://schemas.microsoft.com/office/drawing/2014/main" id="{E4EB2A6B-776A-4FC9-AB29-BA09CF66DD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0" y="4384675"/>
                        <a:ext cx="28448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角丸四角形 34">
            <a:extLst>
              <a:ext uri="{FF2B5EF4-FFF2-40B4-BE49-F238E27FC236}">
                <a16:creationId xmlns:a16="http://schemas.microsoft.com/office/drawing/2014/main" id="{BDE06A5B-00A4-409F-AA13-D546036FD319}"/>
              </a:ext>
            </a:extLst>
          </p:cNvPr>
          <p:cNvSpPr/>
          <p:nvPr/>
        </p:nvSpPr>
        <p:spPr>
          <a:xfrm>
            <a:off x="4750135" y="4031477"/>
            <a:ext cx="3782305" cy="1662834"/>
          </a:xfrm>
          <a:prstGeom prst="roundRect">
            <a:avLst/>
          </a:prstGeom>
          <a:noFill/>
          <a:ln w="76200"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CA575795-0BAA-4B59-B323-257DF4AED05E}"/>
              </a:ext>
            </a:extLst>
          </p:cNvPr>
          <p:cNvSpPr/>
          <p:nvPr/>
        </p:nvSpPr>
        <p:spPr>
          <a:xfrm>
            <a:off x="5867441" y="5260912"/>
            <a:ext cx="13821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FF66CC"/>
                </a:solidFill>
              </a:rPr>
              <a:t>Heat Bath</a:t>
            </a:r>
            <a:endParaRPr lang="ja-JP" altLang="en-US" sz="2000" b="1" dirty="0">
              <a:solidFill>
                <a:srgbClr val="FF66CC"/>
              </a:solidFill>
            </a:endParaRPr>
          </a:p>
        </p:txBody>
      </p:sp>
      <p:sp>
        <p:nvSpPr>
          <p:cNvPr id="41" name="矢印: 左右 40">
            <a:extLst>
              <a:ext uri="{FF2B5EF4-FFF2-40B4-BE49-F238E27FC236}">
                <a16:creationId xmlns:a16="http://schemas.microsoft.com/office/drawing/2014/main" id="{E67CE238-7430-4244-829B-F14D2027CD62}"/>
              </a:ext>
            </a:extLst>
          </p:cNvPr>
          <p:cNvSpPr/>
          <p:nvPr/>
        </p:nvSpPr>
        <p:spPr>
          <a:xfrm>
            <a:off x="3159120" y="4697993"/>
            <a:ext cx="1454155" cy="437481"/>
          </a:xfrm>
          <a:prstGeom prst="leftRightArrow">
            <a:avLst/>
          </a:prstGeom>
          <a:solidFill>
            <a:srgbClr val="FF66CC">
              <a:alpha val="31000"/>
            </a:srgbClr>
          </a:solidFill>
          <a:ln>
            <a:solidFill>
              <a:srgbClr val="FF66CC">
                <a:alpha val="14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正方形/長方形 5">
            <a:extLst>
              <a:ext uri="{FF2B5EF4-FFF2-40B4-BE49-F238E27FC236}">
                <a16:creationId xmlns:a16="http://schemas.microsoft.com/office/drawing/2014/main" id="{DCA50A40-5770-4EBD-8915-E73808D2E6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8595" y="3483236"/>
            <a:ext cx="172290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z="2000" b="0" dirty="0">
                <a:solidFill>
                  <a:srgbClr val="FF3399"/>
                </a:solidFill>
              </a:rPr>
              <a:t>(intensive var.)</a:t>
            </a:r>
            <a:endParaRPr lang="ja-JP" altLang="en-US" sz="2000" b="0" dirty="0">
              <a:solidFill>
                <a:srgbClr val="FF3399"/>
              </a:solidFill>
            </a:endParaRPr>
          </a:p>
        </p:txBody>
      </p:sp>
      <p:sp>
        <p:nvSpPr>
          <p:cNvPr id="43" name="角丸四角形 34">
            <a:extLst>
              <a:ext uri="{FF2B5EF4-FFF2-40B4-BE49-F238E27FC236}">
                <a16:creationId xmlns:a16="http://schemas.microsoft.com/office/drawing/2014/main" id="{75D72B0E-C543-4E46-A8E8-3D925CD1EB0D}"/>
              </a:ext>
            </a:extLst>
          </p:cNvPr>
          <p:cNvSpPr/>
          <p:nvPr/>
        </p:nvSpPr>
        <p:spPr>
          <a:xfrm>
            <a:off x="4175833" y="789303"/>
            <a:ext cx="4923149" cy="1915456"/>
          </a:xfrm>
          <a:prstGeom prst="roundRect">
            <a:avLst/>
          </a:prstGeom>
          <a:noFill/>
          <a:ln w="76200"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876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31" grpId="0" animBg="1"/>
      <p:bldP spid="31" grpId="1" animBg="1"/>
      <p:bldP spid="33" grpId="0" animBg="1"/>
      <p:bldP spid="48" grpId="0"/>
      <p:bldP spid="6" grpId="0" animBg="1"/>
      <p:bldP spid="39" grpId="0" animBg="1"/>
      <p:bldP spid="40" grpId="0"/>
      <p:bldP spid="41" grpId="0" animBg="1"/>
      <p:bldP spid="42" grpId="0"/>
      <p:bldP spid="4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218821" y="-238914"/>
            <a:ext cx="9002087" cy="1143000"/>
          </a:xfrm>
        </p:spPr>
        <p:txBody>
          <a:bodyPr>
            <a:noAutofit/>
          </a:bodyPr>
          <a:lstStyle/>
          <a:p>
            <a:r>
              <a:rPr kumimoji="1" lang="en-US" altLang="ja-JP" sz="3200" b="1" dirty="0">
                <a:solidFill>
                  <a:srgbClr val="7030A0"/>
                </a:solidFill>
              </a:rPr>
              <a:t>The dimensionless minimum work principle </a:t>
            </a:r>
            <a:endParaRPr kumimoji="1" lang="ja-JP" altLang="en-US" sz="3200" b="1" dirty="0">
              <a:solidFill>
                <a:srgbClr val="7030A0"/>
              </a:solidFill>
            </a:endParaRPr>
          </a:p>
        </p:txBody>
      </p:sp>
      <p:graphicFrame>
        <p:nvGraphicFramePr>
          <p:cNvPr id="27" name="オブジェクト 26"/>
          <p:cNvGraphicFramePr>
            <a:graphicFrameLocks noChangeAspect="1"/>
          </p:cNvGraphicFramePr>
          <p:nvPr/>
        </p:nvGraphicFramePr>
        <p:xfrm>
          <a:off x="2518130" y="2333620"/>
          <a:ext cx="40386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038480" imgH="698400" progId="Equation.DSMT4">
                  <p:embed/>
                </p:oleObj>
              </mc:Choice>
              <mc:Fallback>
                <p:oleObj name="Equation" r:id="rId3" imgW="4038480" imgH="698400" progId="Equation.DSMT4">
                  <p:embed/>
                  <p:pic>
                    <p:nvPicPr>
                      <p:cNvPr id="27" name="オブジェクト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8130" y="2333620"/>
                        <a:ext cx="4038600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>
            <a:extLst>
              <a:ext uri="{FF2B5EF4-FFF2-40B4-BE49-F238E27FC236}">
                <a16:creationId xmlns:a16="http://schemas.microsoft.com/office/drawing/2014/main" id="{223A2085-8B3F-41F7-BCEC-0557B4CEE3F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96161" y="1034089"/>
          <a:ext cx="30226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022560" imgH="698400" progId="Equation.DSMT4">
                  <p:embed/>
                </p:oleObj>
              </mc:Choice>
              <mc:Fallback>
                <p:oleObj name="Equation" r:id="rId5" imgW="3022560" imgH="698400" progId="Equation.DSMT4">
                  <p:embed/>
                  <p:pic>
                    <p:nvPicPr>
                      <p:cNvPr id="13" name="オブジェクト 12">
                        <a:extLst>
                          <a:ext uri="{FF2B5EF4-FFF2-40B4-BE49-F238E27FC236}">
                            <a16:creationId xmlns:a16="http://schemas.microsoft.com/office/drawing/2014/main" id="{223A2085-8B3F-41F7-BCEC-0557B4CEE3F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6161" y="1034089"/>
                        <a:ext cx="3022600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0BF0FF6-31F1-48C1-AF02-CEAAE083BD38}"/>
              </a:ext>
            </a:extLst>
          </p:cNvPr>
          <p:cNvSpPr txBox="1"/>
          <p:nvPr/>
        </p:nvSpPr>
        <p:spPr>
          <a:xfrm>
            <a:off x="-30200" y="1197316"/>
            <a:ext cx="2427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</a:rPr>
              <a:t>Our original finding</a:t>
            </a:r>
            <a:endParaRPr lang="ja-JP" altLang="en-US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935F4930-4FB9-42DA-8CF9-4637239D1020}"/>
              </a:ext>
            </a:extLst>
          </p:cNvPr>
          <p:cNvSpPr txBox="1"/>
          <p:nvPr/>
        </p:nvSpPr>
        <p:spPr>
          <a:xfrm>
            <a:off x="251520" y="2478872"/>
            <a:ext cx="46615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Our new finding:         </a:t>
            </a:r>
            <a:endParaRPr lang="ja-JP" altLang="en-US" dirty="0">
              <a:solidFill>
                <a:srgbClr val="0066FF"/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172AACE-E737-4D0E-A2BF-BF68767E90A7}"/>
              </a:ext>
            </a:extLst>
          </p:cNvPr>
          <p:cNvSpPr txBox="1"/>
          <p:nvPr/>
        </p:nvSpPr>
        <p:spPr>
          <a:xfrm>
            <a:off x="48119" y="3699541"/>
            <a:ext cx="63113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</a:rPr>
              <a:t>Dimensionless notation </a:t>
            </a:r>
            <a:r>
              <a:rPr lang="en-US" altLang="ja-JP" dirty="0">
                <a:solidFill>
                  <a:schemeClr val="tx1">
                    <a:lumMod val="95000"/>
                    <a:lumOff val="5000"/>
                  </a:schemeClr>
                </a:solidFill>
              </a:rPr>
              <a:t>(Tanimura-</a:t>
            </a:r>
            <a:r>
              <a:rPr lang="en-US" altLang="ja-JP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Koyanagi</a:t>
            </a:r>
            <a:r>
              <a:rPr lang="en-US" altLang="ja-JP" dirty="0">
                <a:solidFill>
                  <a:schemeClr val="tx1">
                    <a:lumMod val="95000"/>
                    <a:lumOff val="5000"/>
                  </a:schemeClr>
                </a:solidFill>
              </a:rPr>
              <a:t> statement)</a:t>
            </a:r>
            <a:endParaRPr lang="ja-JP" altLang="en-US" dirty="0"/>
          </a:p>
        </p:txBody>
      </p:sp>
      <p:graphicFrame>
        <p:nvGraphicFramePr>
          <p:cNvPr id="17" name="オブジェクト 16">
            <a:extLst>
              <a:ext uri="{FF2B5EF4-FFF2-40B4-BE49-F238E27FC236}">
                <a16:creationId xmlns:a16="http://schemas.microsoft.com/office/drawing/2014/main" id="{E9C2DA8D-1565-4744-A809-B9C0649C8B2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56288" y="1164872"/>
          <a:ext cx="1460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460160" imgH="469800" progId="Equation.DSMT4">
                  <p:embed/>
                </p:oleObj>
              </mc:Choice>
              <mc:Fallback>
                <p:oleObj name="Equation" r:id="rId7" imgW="1460160" imgH="469800" progId="Equation.DSMT4">
                  <p:embed/>
                  <p:pic>
                    <p:nvPicPr>
                      <p:cNvPr id="17" name="オブジェクト 16">
                        <a:extLst>
                          <a:ext uri="{FF2B5EF4-FFF2-40B4-BE49-F238E27FC236}">
                            <a16:creationId xmlns:a16="http://schemas.microsoft.com/office/drawing/2014/main" id="{E9C2DA8D-1565-4744-A809-B9C0649C8B2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6288" y="1164872"/>
                        <a:ext cx="14605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B26DEC0B-562A-4366-A9C9-DE3F4E05158E}"/>
              </a:ext>
            </a:extLst>
          </p:cNvPr>
          <p:cNvSpPr/>
          <p:nvPr/>
        </p:nvSpPr>
        <p:spPr>
          <a:xfrm>
            <a:off x="6969990" y="1979172"/>
            <a:ext cx="1627747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400" dirty="0"/>
              <a:t>Sakamoto      YT</a:t>
            </a:r>
            <a:endParaRPr lang="de-DE" altLang="ja-JP" sz="1400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5BACC1D6-8496-4801-8540-2976777E6D45}"/>
              </a:ext>
            </a:extLst>
          </p:cNvPr>
          <p:cNvSpPr txBox="1"/>
          <p:nvPr/>
        </p:nvSpPr>
        <p:spPr>
          <a:xfrm>
            <a:off x="7265879" y="3389152"/>
            <a:ext cx="145268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C0597"/>
                </a:solidFill>
              </a:rPr>
              <a:t>YT      </a:t>
            </a:r>
            <a:r>
              <a:rPr lang="en-US" altLang="ja-JP" sz="1400" dirty="0" err="1">
                <a:solidFill>
                  <a:srgbClr val="0C0597"/>
                </a:solidFill>
              </a:rPr>
              <a:t>Koyanag</a:t>
            </a:r>
            <a:endParaRPr lang="en-US" altLang="ja-JP" sz="1400" dirty="0">
              <a:solidFill>
                <a:srgbClr val="0C0597"/>
              </a:solidFill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E7FE8BC1-86F3-47BD-AB64-440D60FB2C8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33986" y="2594345"/>
            <a:ext cx="726696" cy="757686"/>
          </a:xfrm>
          <a:prstGeom prst="rect">
            <a:avLst/>
          </a:prstGeom>
        </p:spPr>
      </p:pic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74CB55ED-8992-446B-937C-26205E70D7AF}"/>
              </a:ext>
            </a:extLst>
          </p:cNvPr>
          <p:cNvSpPr txBox="1"/>
          <p:nvPr/>
        </p:nvSpPr>
        <p:spPr>
          <a:xfrm>
            <a:off x="3870106" y="5767860"/>
            <a:ext cx="47931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chemeClr val="accent6">
                    <a:lumMod val="75000"/>
                  </a:schemeClr>
                </a:solidFill>
              </a:rPr>
              <a:t>Massieu potential </a:t>
            </a:r>
            <a:r>
              <a:rPr lang="en-US" altLang="ja-JP" sz="1800" dirty="0"/>
              <a:t>(1869) </a:t>
            </a:r>
            <a:r>
              <a:rPr lang="en-US" altLang="ja-JP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(Helmholtz free entropy)</a:t>
            </a:r>
            <a:endParaRPr lang="ja-JP" altLang="en-US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30" name="オブジェクト 29">
            <a:extLst>
              <a:ext uri="{FF2B5EF4-FFF2-40B4-BE49-F238E27FC236}">
                <a16:creationId xmlns:a16="http://schemas.microsoft.com/office/drawing/2014/main" id="{9719A4AD-D621-41A3-96F0-45A62913FE0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26523" y="4190328"/>
          <a:ext cx="2463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63480" imgH="380880" progId="Equation.DSMT4">
                  <p:embed/>
                </p:oleObj>
              </mc:Choice>
              <mc:Fallback>
                <p:oleObj name="Equation" r:id="rId10" imgW="2463480" imgH="380880" progId="Equation.DSMT4">
                  <p:embed/>
                  <p:pic>
                    <p:nvPicPr>
                      <p:cNvPr id="30" name="オブジェクト 29">
                        <a:extLst>
                          <a:ext uri="{FF2B5EF4-FFF2-40B4-BE49-F238E27FC236}">
                            <a16:creationId xmlns:a16="http://schemas.microsoft.com/office/drawing/2014/main" id="{9719A4AD-D621-41A3-96F0-45A62913FE0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26523" y="4190328"/>
                        <a:ext cx="2463800" cy="381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850F5CFB-A757-410E-AD8B-5AADA108812E}"/>
              </a:ext>
            </a:extLst>
          </p:cNvPr>
          <p:cNvSpPr txBox="1"/>
          <p:nvPr/>
        </p:nvSpPr>
        <p:spPr>
          <a:xfrm>
            <a:off x="3923928" y="4622553"/>
            <a:ext cx="60476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Planck potential</a:t>
            </a:r>
            <a:r>
              <a:rPr lang="ja-JP" alt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ja-JP" sz="1600" dirty="0"/>
              <a:t>(1932)</a:t>
            </a:r>
            <a:r>
              <a:rPr lang="en-US" altLang="ja-JP" sz="1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ja-JP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(Gibbs free entropy)</a:t>
            </a:r>
            <a:endParaRPr lang="ja-JP" altLang="en-US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29" name="オブジェクト 28">
            <a:extLst>
              <a:ext uri="{FF2B5EF4-FFF2-40B4-BE49-F238E27FC236}">
                <a16:creationId xmlns:a16="http://schemas.microsoft.com/office/drawing/2014/main" id="{301000D0-26BD-4A1B-8346-94E4AA71418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07473" y="5222634"/>
          <a:ext cx="2501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501640" imgH="380880" progId="Equation.DSMT4">
                  <p:embed/>
                </p:oleObj>
              </mc:Choice>
              <mc:Fallback>
                <p:oleObj name="Equation" r:id="rId12" imgW="2501640" imgH="380880" progId="Equation.DSMT4">
                  <p:embed/>
                  <p:pic>
                    <p:nvPicPr>
                      <p:cNvPr id="29" name="オブジェクト 28">
                        <a:extLst>
                          <a:ext uri="{FF2B5EF4-FFF2-40B4-BE49-F238E27FC236}">
                            <a16:creationId xmlns:a16="http://schemas.microsoft.com/office/drawing/2014/main" id="{301000D0-26BD-4A1B-8346-94E4AA71418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7473" y="5222634"/>
                        <a:ext cx="2501900" cy="381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" name="Picture 1">
            <a:extLst>
              <a:ext uri="{FF2B5EF4-FFF2-40B4-BE49-F238E27FC236}">
                <a16:creationId xmlns:a16="http://schemas.microsoft.com/office/drawing/2014/main" id="{5C0582BE-3C0C-46C7-890E-23E93B3AE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99141" y="2568394"/>
            <a:ext cx="701443" cy="827388"/>
          </a:xfrm>
          <a:prstGeom prst="rect">
            <a:avLst/>
          </a:prstGeom>
          <a:noFill/>
        </p:spPr>
      </p:pic>
      <p:pic>
        <p:nvPicPr>
          <p:cNvPr id="32" name="Picture 1">
            <a:extLst>
              <a:ext uri="{FF2B5EF4-FFF2-40B4-BE49-F238E27FC236}">
                <a16:creationId xmlns:a16="http://schemas.microsoft.com/office/drawing/2014/main" id="{CC6E13B2-F1C4-472F-B61C-7414331D05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38103" y="1208156"/>
            <a:ext cx="607763" cy="716888"/>
          </a:xfrm>
          <a:prstGeom prst="rect">
            <a:avLst/>
          </a:prstGeom>
          <a:noFill/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C3C60454-80AC-4933-A4BD-C3EDDD2982E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099141" y="1193817"/>
            <a:ext cx="727121" cy="769893"/>
          </a:xfrm>
          <a:prstGeom prst="rect">
            <a:avLst/>
          </a:prstGeom>
        </p:spPr>
      </p:pic>
      <p:graphicFrame>
        <p:nvGraphicFramePr>
          <p:cNvPr id="37" name="オブジェクト 36">
            <a:extLst>
              <a:ext uri="{FF2B5EF4-FFF2-40B4-BE49-F238E27FC236}">
                <a16:creationId xmlns:a16="http://schemas.microsoft.com/office/drawing/2014/main" id="{411E328D-6959-4275-9D79-13DEE10B317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4956" y="4311169"/>
          <a:ext cx="2654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654280" imgH="482400" progId="Equation.DSMT4">
                  <p:embed/>
                </p:oleObj>
              </mc:Choice>
              <mc:Fallback>
                <p:oleObj name="Equation" r:id="rId16" imgW="2654280" imgH="482400" progId="Equation.DSMT4">
                  <p:embed/>
                  <p:pic>
                    <p:nvPicPr>
                      <p:cNvPr id="37" name="オブジェクト 36">
                        <a:extLst>
                          <a:ext uri="{FF2B5EF4-FFF2-40B4-BE49-F238E27FC236}">
                            <a16:creationId xmlns:a16="http://schemas.microsoft.com/office/drawing/2014/main" id="{411E328D-6959-4275-9D79-13DEE10B317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4956" y="4311169"/>
                        <a:ext cx="2654300" cy="482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FAD4F67F-5380-4CE7-A069-5E3DC18DCC7A}"/>
              </a:ext>
            </a:extLst>
          </p:cNvPr>
          <p:cNvSpPr txBox="1"/>
          <p:nvPr/>
        </p:nvSpPr>
        <p:spPr>
          <a:xfrm>
            <a:off x="598134" y="632278"/>
            <a:ext cx="50441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C00000"/>
                </a:solidFill>
              </a:rPr>
              <a:t>(Kelvin-Planck statement                   )</a:t>
            </a:r>
            <a:endParaRPr lang="en-US" sz="2000" dirty="0">
              <a:solidFill>
                <a:srgbClr val="C00000"/>
              </a:solidFill>
            </a:endParaRPr>
          </a:p>
        </p:txBody>
      </p:sp>
      <p:graphicFrame>
        <p:nvGraphicFramePr>
          <p:cNvPr id="44" name="オブジェクト 43">
            <a:extLst>
              <a:ext uri="{FF2B5EF4-FFF2-40B4-BE49-F238E27FC236}">
                <a16:creationId xmlns:a16="http://schemas.microsoft.com/office/drawing/2014/main" id="{0598DE07-531B-49A7-BC6F-EC542338036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98477" y="5189090"/>
          <a:ext cx="2717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717640" imgH="482400" progId="Equation.DSMT4">
                  <p:embed/>
                </p:oleObj>
              </mc:Choice>
              <mc:Fallback>
                <p:oleObj name="Equation" r:id="rId18" imgW="2717640" imgH="482400" progId="Equation.DSMT4">
                  <p:embed/>
                  <p:pic>
                    <p:nvPicPr>
                      <p:cNvPr id="44" name="オブジェクト 43">
                        <a:extLst>
                          <a:ext uri="{FF2B5EF4-FFF2-40B4-BE49-F238E27FC236}">
                            <a16:creationId xmlns:a16="http://schemas.microsoft.com/office/drawing/2014/main" id="{0598DE07-531B-49A7-BC6F-EC542338036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8477" y="5189090"/>
                        <a:ext cx="2717800" cy="482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オブジェクト 35">
            <a:extLst>
              <a:ext uri="{FF2B5EF4-FFF2-40B4-BE49-F238E27FC236}">
                <a16:creationId xmlns:a16="http://schemas.microsoft.com/office/drawing/2014/main" id="{E3123BC7-A68F-456F-9AF1-C32A3C9DE76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29650" y="724854"/>
          <a:ext cx="10922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091880" imgH="291960" progId="Equation.DSMT4">
                  <p:embed/>
                </p:oleObj>
              </mc:Choice>
              <mc:Fallback>
                <p:oleObj name="Equation" r:id="rId20" imgW="1091880" imgH="291960" progId="Equation.DSMT4">
                  <p:embed/>
                  <p:pic>
                    <p:nvPicPr>
                      <p:cNvPr id="36" name="オブジェクト 35">
                        <a:extLst>
                          <a:ext uri="{FF2B5EF4-FFF2-40B4-BE49-F238E27FC236}">
                            <a16:creationId xmlns:a16="http://schemas.microsoft.com/office/drawing/2014/main" id="{E3123BC7-A68F-456F-9AF1-C32A3C9DE76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9650" y="724854"/>
                        <a:ext cx="10922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893120C5-1A95-4CDD-A55A-BC4BF7D93F2B}"/>
              </a:ext>
            </a:extLst>
          </p:cNvPr>
          <p:cNvSpPr txBox="1"/>
          <p:nvPr/>
        </p:nvSpPr>
        <p:spPr>
          <a:xfrm>
            <a:off x="3262000" y="1764280"/>
            <a:ext cx="27178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2"/>
              </a:rPr>
              <a:t>JCP </a:t>
            </a:r>
            <a:r>
              <a:rPr lang="en-US" sz="1600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2"/>
              </a:rPr>
              <a:t>153,</a:t>
            </a:r>
            <a:r>
              <a:rPr lang="en-US" sz="1600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2"/>
              </a:rPr>
              <a:t> 234107 (2020)</a:t>
            </a:r>
            <a:endParaRPr lang="en-US" sz="1600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3BF1064C-23C8-42F3-987D-17285B74893C}"/>
              </a:ext>
            </a:extLst>
          </p:cNvPr>
          <p:cNvSpPr txBox="1"/>
          <p:nvPr/>
        </p:nvSpPr>
        <p:spPr>
          <a:xfrm>
            <a:off x="3203811" y="3119882"/>
            <a:ext cx="41909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de-DE" sz="1600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3"/>
              </a:rPr>
              <a:t>JCP </a:t>
            </a:r>
            <a:r>
              <a:rPr lang="de-DE" sz="1600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3"/>
              </a:rPr>
              <a:t>160</a:t>
            </a:r>
            <a:r>
              <a:rPr lang="de-DE" sz="1600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3"/>
              </a:rPr>
              <a:t>, 234112 (2024)</a:t>
            </a:r>
            <a:endParaRPr lang="de-DE" sz="1500" b="0" i="0" dirty="0">
              <a:solidFill>
                <a:srgbClr val="1A1A1A"/>
              </a:solidFill>
              <a:effectLst/>
              <a:latin typeface="Helvetica" panose="020B0604020202020204" pitchFamily="34" charset="0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B8340D28-C629-442D-870A-341168637B57}"/>
              </a:ext>
            </a:extLst>
          </p:cNvPr>
          <p:cNvSpPr txBox="1"/>
          <p:nvPr/>
        </p:nvSpPr>
        <p:spPr>
          <a:xfrm>
            <a:off x="2541253" y="6408870"/>
            <a:ext cx="41909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de-DE" sz="1500" b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Koyanagi &amp; YT, </a:t>
            </a:r>
            <a:r>
              <a:rPr lang="de-DE" sz="1600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de-DE" sz="1600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3"/>
              </a:rPr>
              <a:t>JCP </a:t>
            </a:r>
            <a:r>
              <a:rPr lang="de-DE" sz="1600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3"/>
              </a:rPr>
              <a:t>160</a:t>
            </a:r>
            <a:r>
              <a:rPr lang="de-DE" sz="1600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23"/>
              </a:rPr>
              <a:t>, 234112 (2024)</a:t>
            </a:r>
            <a:endParaRPr lang="de-DE" sz="1500" b="0" i="0" dirty="0">
              <a:solidFill>
                <a:srgbClr val="1A1A1A"/>
              </a:solidFill>
              <a:effectLst/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05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 animBg="1"/>
      <p:bldP spid="21" grpId="0"/>
      <p:bldP spid="28" grpId="0"/>
      <p:bldP spid="23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D71236-7A89-4834-B2B1-1F9B88AC3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Intensive ZOOM Lecture Course for HEOM (sponsored by USTC)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C34C426-10AA-4DAF-92E3-DC46EBD4734B}"/>
              </a:ext>
            </a:extLst>
          </p:cNvPr>
          <p:cNvSpPr txBox="1"/>
          <p:nvPr/>
        </p:nvSpPr>
        <p:spPr>
          <a:xfrm>
            <a:off x="1043608" y="1916832"/>
            <a:ext cx="94330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http://theochem.kuchem.kyoto-u.ac.jp/</a:t>
            </a:r>
          </a:p>
          <a:p>
            <a:r>
              <a:rPr lang="en-US" sz="2400" dirty="0"/>
              <a:t>and Somewhere in </a:t>
            </a:r>
            <a:r>
              <a:rPr lang="en-US" sz="2400" dirty="0" err="1"/>
              <a:t>KouShare</a:t>
            </a:r>
            <a:endParaRPr lang="en-US" sz="2400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72EFCBFD-A7D9-45F2-BE0B-7EB72C8CE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841594"/>
            <a:ext cx="8712968" cy="5439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8613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>
          <a:xfrm>
            <a:off x="83825" y="71992"/>
            <a:ext cx="2315885" cy="865187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ja-JP" sz="3600" dirty="0">
                <a:ea typeface="Arial Unicode MS" panose="020B0604020202020204" pitchFamily="50" charset="-128"/>
              </a:rPr>
              <a:t>From that</a:t>
            </a:r>
            <a:endParaRPr lang="ja-JP" altLang="en-US" sz="3600" dirty="0">
              <a:ea typeface="Arial Unicode MS" panose="020B0604020202020204" pitchFamily="50" charset="-128"/>
            </a:endParaRPr>
          </a:p>
        </p:txBody>
      </p:sp>
      <p:sp>
        <p:nvSpPr>
          <p:cNvPr id="20" name="四角形: 角を丸くする 19">
            <a:extLst>
              <a:ext uri="{FF2B5EF4-FFF2-40B4-BE49-F238E27FC236}">
                <a16:creationId xmlns:a16="http://schemas.microsoft.com/office/drawing/2014/main" id="{EC495D8C-4A60-46DB-8944-0D20DF4C4A33}"/>
              </a:ext>
            </a:extLst>
          </p:cNvPr>
          <p:cNvSpPr/>
          <p:nvPr/>
        </p:nvSpPr>
        <p:spPr>
          <a:xfrm>
            <a:off x="2433501" y="1846204"/>
            <a:ext cx="4658885" cy="8527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1FDA4070-EB5D-48BA-9919-201BACC6247B}"/>
              </a:ext>
            </a:extLst>
          </p:cNvPr>
          <p:cNvSpPr/>
          <p:nvPr/>
        </p:nvSpPr>
        <p:spPr>
          <a:xfrm>
            <a:off x="2440340" y="675417"/>
            <a:ext cx="4759331" cy="103204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515DC0E9-E034-472D-9B6D-3D00295B84A1}"/>
              </a:ext>
            </a:extLst>
          </p:cNvPr>
          <p:cNvSpPr/>
          <p:nvPr/>
        </p:nvSpPr>
        <p:spPr>
          <a:xfrm>
            <a:off x="436863" y="4644259"/>
            <a:ext cx="8076525" cy="769977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u</a:t>
            </a:r>
            <a:endParaRPr kumimoji="1" lang="ja-JP" altLang="en-US" dirty="0"/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2362A07A-8543-4EB8-83DC-D3160D22EBDC}"/>
              </a:ext>
            </a:extLst>
          </p:cNvPr>
          <p:cNvSpPr/>
          <p:nvPr/>
        </p:nvSpPr>
        <p:spPr>
          <a:xfrm>
            <a:off x="446837" y="5518964"/>
            <a:ext cx="8208912" cy="762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59544DAF-5073-334B-A147-BCBFFD6F6301}"/>
              </a:ext>
            </a:extLst>
          </p:cNvPr>
          <p:cNvSpPr/>
          <p:nvPr/>
        </p:nvSpPr>
        <p:spPr>
          <a:xfrm>
            <a:off x="117919" y="2795144"/>
            <a:ext cx="80073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They satisfy the time-dependent Legendre transformation</a:t>
            </a:r>
            <a:endParaRPr lang="ja-JP" altLang="en-US" sz="2400" dirty="0"/>
          </a:p>
        </p:txBody>
      </p:sp>
      <p:graphicFrame>
        <p:nvGraphicFramePr>
          <p:cNvPr id="8" name="オブジェクト 7">
            <a:extLst>
              <a:ext uri="{FF2B5EF4-FFF2-40B4-BE49-F238E27FC236}">
                <a16:creationId xmlns:a16="http://schemas.microsoft.com/office/drawing/2014/main" id="{18907A0F-F29F-42FB-B6A8-98B125BE1C9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71738" y="736600"/>
          <a:ext cx="4686300" cy="93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686120" imgH="939600" progId="Equation.DSMT4">
                  <p:embed/>
                </p:oleObj>
              </mc:Choice>
              <mc:Fallback>
                <p:oleObj name="Equation" r:id="rId2" imgW="4686120" imgH="939600" progId="Equation.DSMT4">
                  <p:embed/>
                  <p:pic>
                    <p:nvPicPr>
                      <p:cNvPr id="8" name="オブジェクト 7">
                        <a:extLst>
                          <a:ext uri="{FF2B5EF4-FFF2-40B4-BE49-F238E27FC236}">
                            <a16:creationId xmlns:a16="http://schemas.microsoft.com/office/drawing/2014/main" id="{18907A0F-F29F-42FB-B6A8-98B125BE1C9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1738" y="736600"/>
                        <a:ext cx="4686300" cy="939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オブジェクト 8">
            <a:extLst>
              <a:ext uri="{FF2B5EF4-FFF2-40B4-BE49-F238E27FC236}">
                <a16:creationId xmlns:a16="http://schemas.microsoft.com/office/drawing/2014/main" id="{B4E1BFF1-DBD3-4537-B1C3-4E55E807353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39988" y="1846263"/>
          <a:ext cx="45974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597200" imgH="812520" progId="Equation.DSMT4">
                  <p:embed/>
                </p:oleObj>
              </mc:Choice>
              <mc:Fallback>
                <p:oleObj name="Equation" r:id="rId4" imgW="4597200" imgH="812520" progId="Equation.DSMT4">
                  <p:embed/>
                  <p:pic>
                    <p:nvPicPr>
                      <p:cNvPr id="9" name="オブジェクト 8">
                        <a:extLst>
                          <a:ext uri="{FF2B5EF4-FFF2-40B4-BE49-F238E27FC236}">
                            <a16:creationId xmlns:a16="http://schemas.microsoft.com/office/drawing/2014/main" id="{B4E1BFF1-DBD3-4537-B1C3-4E55E807353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9988" y="1846263"/>
                        <a:ext cx="45974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>
            <a:extLst>
              <a:ext uri="{FF2B5EF4-FFF2-40B4-BE49-F238E27FC236}">
                <a16:creationId xmlns:a16="http://schemas.microsoft.com/office/drawing/2014/main" id="{238150C7-AE6D-46C0-8B9A-F0A2C0612A0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87450" y="3328988"/>
          <a:ext cx="48133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813200" imgH="838080" progId="Equation.DSMT4">
                  <p:embed/>
                </p:oleObj>
              </mc:Choice>
              <mc:Fallback>
                <p:oleObj name="Equation" r:id="rId6" imgW="4813200" imgH="838080" progId="Equation.DSMT4">
                  <p:embed/>
                  <p:pic>
                    <p:nvPicPr>
                      <p:cNvPr id="10" name="オブジェクト 9">
                        <a:extLst>
                          <a:ext uri="{FF2B5EF4-FFF2-40B4-BE49-F238E27FC236}">
                            <a16:creationId xmlns:a16="http://schemas.microsoft.com/office/drawing/2014/main" id="{238150C7-AE6D-46C0-8B9A-F0A2C0612A0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3328988"/>
                        <a:ext cx="4813300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695F065-CAB1-4F38-935C-EFD6F22306B9}"/>
              </a:ext>
            </a:extLst>
          </p:cNvPr>
          <p:cNvSpPr txBox="1"/>
          <p:nvPr/>
        </p:nvSpPr>
        <p:spPr>
          <a:xfrm>
            <a:off x="166294" y="963987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Intensive work</a:t>
            </a:r>
            <a:endParaRPr lang="ja-JP" altLang="en-US" sz="24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8BBF70E-E8CA-4B58-A10C-283AFF001186}"/>
              </a:ext>
            </a:extLst>
          </p:cNvPr>
          <p:cNvSpPr txBox="1"/>
          <p:nvPr/>
        </p:nvSpPr>
        <p:spPr>
          <a:xfrm>
            <a:off x="124982" y="2033533"/>
            <a:ext cx="29348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ea typeface="Arial Unicode MS" panose="020B0604020202020204" pitchFamily="50" charset="-128"/>
              </a:rPr>
              <a:t>Extensive heat</a:t>
            </a:r>
            <a:endParaRPr lang="ja-JP" altLang="en-US" sz="2400" dirty="0"/>
          </a:p>
        </p:txBody>
      </p:sp>
      <p:graphicFrame>
        <p:nvGraphicFramePr>
          <p:cNvPr id="22" name="オブジェクト 21">
            <a:extLst>
              <a:ext uri="{FF2B5EF4-FFF2-40B4-BE49-F238E27FC236}">
                <a16:creationId xmlns:a16="http://schemas.microsoft.com/office/drawing/2014/main" id="{C7ED6F89-7D1B-4E58-A1F3-FD17CB1F780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13388" y="4760913"/>
          <a:ext cx="3022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022560" imgH="533160" progId="Equation.DSMT4">
                  <p:embed/>
                </p:oleObj>
              </mc:Choice>
              <mc:Fallback>
                <p:oleObj name="Equation" r:id="rId8" imgW="3022560" imgH="533160" progId="Equation.DSMT4">
                  <p:embed/>
                  <p:pic>
                    <p:nvPicPr>
                      <p:cNvPr id="22" name="オブジェクト 21">
                        <a:extLst>
                          <a:ext uri="{FF2B5EF4-FFF2-40B4-BE49-F238E27FC236}">
                            <a16:creationId xmlns:a16="http://schemas.microsoft.com/office/drawing/2014/main" id="{C7ED6F89-7D1B-4E58-A1F3-FD17CB1F780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13388" y="4760913"/>
                        <a:ext cx="30226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オブジェクト 22">
            <a:extLst>
              <a:ext uri="{FF2B5EF4-FFF2-40B4-BE49-F238E27FC236}">
                <a16:creationId xmlns:a16="http://schemas.microsoft.com/office/drawing/2014/main" id="{0FFDAACA-149B-45F8-9671-99171EE6283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10900" y="5518964"/>
          <a:ext cx="31369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3136680" imgH="761760" progId="Equation.DSMT4">
                  <p:embed/>
                </p:oleObj>
              </mc:Choice>
              <mc:Fallback>
                <p:oleObj name="Equation" r:id="rId10" imgW="3136680" imgH="761760" progId="Equation.DSMT4">
                  <p:embed/>
                  <p:pic>
                    <p:nvPicPr>
                      <p:cNvPr id="23" name="オブジェクト 22">
                        <a:extLst>
                          <a:ext uri="{FF2B5EF4-FFF2-40B4-BE49-F238E27FC236}">
                            <a16:creationId xmlns:a16="http://schemas.microsoft.com/office/drawing/2014/main" id="{0FFDAACA-149B-45F8-9671-99171EE628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900" y="5518964"/>
                        <a:ext cx="31369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C210518E-96D9-4D39-855B-0E1055EBC6EC}"/>
              </a:ext>
            </a:extLst>
          </p:cNvPr>
          <p:cNvSpPr txBox="1"/>
          <p:nvPr/>
        </p:nvSpPr>
        <p:spPr>
          <a:xfrm>
            <a:off x="672506" y="4755284"/>
            <a:ext cx="51845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</a:rPr>
              <a:t>DL Minimum work principle: </a:t>
            </a:r>
            <a:endParaRPr lang="ja-JP" altLang="en-US" sz="2400" dirty="0">
              <a:solidFill>
                <a:srgbClr val="0066FF"/>
              </a:solidFill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B7F9240B-BBFC-4C87-B4C9-1673AD5F3055}"/>
              </a:ext>
            </a:extLst>
          </p:cNvPr>
          <p:cNvSpPr txBox="1"/>
          <p:nvPr/>
        </p:nvSpPr>
        <p:spPr>
          <a:xfrm>
            <a:off x="630969" y="5651073"/>
            <a:ext cx="54542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rgbClr val="FF0000"/>
                </a:solidFill>
              </a:rPr>
              <a:t>DL Entropy Maximum principle</a:t>
            </a:r>
            <a:r>
              <a:rPr lang="en-US" altLang="ja-JP" dirty="0">
                <a:solidFill>
                  <a:srgbClr val="FF0000"/>
                </a:solidFill>
              </a:rPr>
              <a:t>: 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5DE1933-2A74-427B-958F-6506C4447328}"/>
              </a:ext>
            </a:extLst>
          </p:cNvPr>
          <p:cNvSpPr txBox="1"/>
          <p:nvPr/>
        </p:nvSpPr>
        <p:spPr>
          <a:xfrm>
            <a:off x="7960605" y="1055597"/>
            <a:ext cx="12961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 err="1">
                <a:solidFill>
                  <a:srgbClr val="0C0597"/>
                </a:solidFill>
              </a:rPr>
              <a:t>Koyanagi</a:t>
            </a:r>
            <a:endParaRPr lang="en-US" altLang="ja-JP" sz="1800" dirty="0">
              <a:solidFill>
                <a:srgbClr val="0C0597"/>
              </a:solidFill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EE6FDC1D-45D8-4EC9-9070-6C34AE9CCCC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25239" y="130638"/>
            <a:ext cx="852467" cy="888820"/>
          </a:xfrm>
          <a:prstGeom prst="rect">
            <a:avLst/>
          </a:prstGeom>
        </p:spPr>
      </p:pic>
      <p:graphicFrame>
        <p:nvGraphicFramePr>
          <p:cNvPr id="27" name="オブジェクト 26">
            <a:extLst>
              <a:ext uri="{FF2B5EF4-FFF2-40B4-BE49-F238E27FC236}">
                <a16:creationId xmlns:a16="http://schemas.microsoft.com/office/drawing/2014/main" id="{96B8A57C-1BD8-4A48-88D2-CD86A8B7C57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98699" y="5626914"/>
          <a:ext cx="3594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593880" imgH="545760" progId="Equation.DSMT4">
                  <p:embed/>
                </p:oleObj>
              </mc:Choice>
              <mc:Fallback>
                <p:oleObj name="Equation" r:id="rId13" imgW="3593880" imgH="545760" progId="Equation.DSMT4">
                  <p:embed/>
                  <p:pic>
                    <p:nvPicPr>
                      <p:cNvPr id="27" name="オブジェクト 26">
                        <a:extLst>
                          <a:ext uri="{FF2B5EF4-FFF2-40B4-BE49-F238E27FC236}">
                            <a16:creationId xmlns:a16="http://schemas.microsoft.com/office/drawing/2014/main" id="{96B8A57C-1BD8-4A48-88D2-CD86A8B7C57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8699" y="5626914"/>
                        <a:ext cx="3594100" cy="546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オブジェクト 27">
            <a:extLst>
              <a:ext uri="{FF2B5EF4-FFF2-40B4-BE49-F238E27FC236}">
                <a16:creationId xmlns:a16="http://schemas.microsoft.com/office/drawing/2014/main" id="{CB0D50E7-35CA-4F4E-80F5-C4A3B98A11B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49713" y="3370263"/>
          <a:ext cx="21082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108160" imgH="825480" progId="Equation.DSMT4">
                  <p:embed/>
                </p:oleObj>
              </mc:Choice>
              <mc:Fallback>
                <p:oleObj name="Equation" r:id="rId15" imgW="2108160" imgH="825480" progId="Equation.DSMT4">
                  <p:embed/>
                  <p:pic>
                    <p:nvPicPr>
                      <p:cNvPr id="28" name="オブジェクト 27">
                        <a:extLst>
                          <a:ext uri="{FF2B5EF4-FFF2-40B4-BE49-F238E27FC236}">
                            <a16:creationId xmlns:a16="http://schemas.microsoft.com/office/drawing/2014/main" id="{CB0D50E7-35CA-4F4E-80F5-C4A3B98A11B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9713" y="3370263"/>
                        <a:ext cx="2108200" cy="8255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DF0B5C76-265F-4FE5-A4F3-82D911FBCB4B}"/>
              </a:ext>
            </a:extLst>
          </p:cNvPr>
          <p:cNvSpPr txBox="1"/>
          <p:nvPr/>
        </p:nvSpPr>
        <p:spPr>
          <a:xfrm>
            <a:off x="4835380" y="3983766"/>
            <a:ext cx="21558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Enthalpy</a:t>
            </a:r>
            <a:endParaRPr lang="en-US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396C97E9-331E-488C-A86E-BB39119E473E}"/>
              </a:ext>
            </a:extLst>
          </p:cNvPr>
          <p:cNvSpPr txBox="1"/>
          <p:nvPr/>
        </p:nvSpPr>
        <p:spPr>
          <a:xfrm>
            <a:off x="5549916" y="3352724"/>
            <a:ext cx="3348756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800" dirty="0"/>
              <a:t>Dimensionless enthalpy</a:t>
            </a:r>
            <a:endParaRPr lang="en-US" dirty="0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9ED08297-ABDF-440B-9DA7-F3A95CF24EAB}"/>
              </a:ext>
            </a:extLst>
          </p:cNvPr>
          <p:cNvSpPr txBox="1"/>
          <p:nvPr/>
        </p:nvSpPr>
        <p:spPr>
          <a:xfrm>
            <a:off x="6529434" y="6324357"/>
            <a:ext cx="2448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</a:rPr>
              <a:t>Boltzmann entropy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D8E6A493-AEF8-4E56-A3B6-23A946302909}"/>
              </a:ext>
            </a:extLst>
          </p:cNvPr>
          <p:cNvSpPr txBox="1"/>
          <p:nvPr/>
        </p:nvSpPr>
        <p:spPr>
          <a:xfrm>
            <a:off x="5724128" y="3762181"/>
            <a:ext cx="3348756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C00000"/>
                </a:solidFill>
              </a:rPr>
              <a:t>The 1st law of thermodynamics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5BB5F3E2-C696-43A3-ACB6-E2270763E319}"/>
              </a:ext>
            </a:extLst>
          </p:cNvPr>
          <p:cNvSpPr txBox="1"/>
          <p:nvPr/>
        </p:nvSpPr>
        <p:spPr>
          <a:xfrm>
            <a:off x="124982" y="4242446"/>
            <a:ext cx="4248472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66CC"/>
                </a:solidFill>
              </a:rPr>
              <a:t>The 2nd law of thermodynamics</a:t>
            </a:r>
            <a:endParaRPr lang="en-US" dirty="0">
              <a:solidFill>
                <a:srgbClr val="FF66CC"/>
              </a:solidFill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7BDBAAF2-D9AC-4134-BCBE-01BBB8CB7E47}"/>
              </a:ext>
            </a:extLst>
          </p:cNvPr>
          <p:cNvSpPr txBox="1"/>
          <p:nvPr/>
        </p:nvSpPr>
        <p:spPr>
          <a:xfrm>
            <a:off x="6901103" y="4234486"/>
            <a:ext cx="244827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C0597"/>
                </a:solidFill>
              </a:rPr>
              <a:t>Planck potential</a:t>
            </a:r>
            <a:endParaRPr lang="en-US" dirty="0">
              <a:solidFill>
                <a:srgbClr val="0C0597"/>
              </a:solidFill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EAE7D4B8-03BE-48E0-9F76-EC6C083B83A3}"/>
              </a:ext>
            </a:extLst>
          </p:cNvPr>
          <p:cNvSpPr txBox="1"/>
          <p:nvPr/>
        </p:nvSpPr>
        <p:spPr>
          <a:xfrm>
            <a:off x="4145725" y="120998"/>
            <a:ext cx="41909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de-DE" sz="1500" b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Koyanagi &amp; YT, </a:t>
            </a:r>
            <a:r>
              <a:rPr lang="de-DE" sz="1600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de-DE" sz="1600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7"/>
              </a:rPr>
              <a:t>JCP </a:t>
            </a:r>
            <a:r>
              <a:rPr lang="de-DE" sz="1600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7"/>
              </a:rPr>
              <a:t>160</a:t>
            </a:r>
            <a:r>
              <a:rPr lang="de-DE" sz="1600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7"/>
              </a:rPr>
              <a:t>, 234112 (2024)</a:t>
            </a:r>
            <a:endParaRPr lang="de-DE" sz="1500" b="0" i="0" dirty="0">
              <a:solidFill>
                <a:srgbClr val="1A1A1A"/>
              </a:solidFill>
              <a:effectLst/>
              <a:latin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631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 animBg="1"/>
      <p:bldP spid="21" grpId="0" animBg="1"/>
      <p:bldP spid="2" grpId="0" animBg="1"/>
      <p:bldP spid="24" grpId="0"/>
      <p:bldP spid="25" grpId="0"/>
      <p:bldP spid="29" grpId="0"/>
      <p:bldP spid="30" grpId="0" animBg="1"/>
      <p:bldP spid="32" grpId="0"/>
      <p:bldP spid="26" grpId="0" animBg="1"/>
      <p:bldP spid="31" grpId="0" animBg="1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051A4AC9-AF21-4F6A-9393-8972BA74B0BC}"/>
              </a:ext>
            </a:extLst>
          </p:cNvPr>
          <p:cNvSpPr/>
          <p:nvPr/>
        </p:nvSpPr>
        <p:spPr>
          <a:xfrm>
            <a:off x="401336" y="1342921"/>
            <a:ext cx="60129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0066FF"/>
                </a:solidFill>
              </a:rPr>
              <a:t>Time-dependent Legendre transformations</a:t>
            </a:r>
            <a:endParaRPr lang="ja-JP" altLang="en-US" sz="2400" dirty="0">
              <a:solidFill>
                <a:srgbClr val="0066FF"/>
              </a:solidFill>
            </a:endParaRPr>
          </a:p>
        </p:txBody>
      </p:sp>
      <p:graphicFrame>
        <p:nvGraphicFramePr>
          <p:cNvPr id="9" name="オブジェクト 8">
            <a:extLst>
              <a:ext uri="{FF2B5EF4-FFF2-40B4-BE49-F238E27FC236}">
                <a16:creationId xmlns:a16="http://schemas.microsoft.com/office/drawing/2014/main" id="{8FADB2FD-5F2D-4704-8FDE-3A7E09140C0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8727300"/>
              </p:ext>
            </p:extLst>
          </p:nvPr>
        </p:nvGraphicFramePr>
        <p:xfrm>
          <a:off x="3242494" y="2650875"/>
          <a:ext cx="4622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622760" imgH="469800" progId="Equation.DSMT4">
                  <p:embed/>
                </p:oleObj>
              </mc:Choice>
              <mc:Fallback>
                <p:oleObj name="Equation" r:id="rId2" imgW="4622760" imgH="469800" progId="Equation.DSMT4">
                  <p:embed/>
                  <p:pic>
                    <p:nvPicPr>
                      <p:cNvPr id="9" name="オブジェクト 8">
                        <a:extLst>
                          <a:ext uri="{FF2B5EF4-FFF2-40B4-BE49-F238E27FC236}">
                            <a16:creationId xmlns:a16="http://schemas.microsoft.com/office/drawing/2014/main" id="{8FADB2FD-5F2D-4704-8FDE-3A7E09140C0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2494" y="2650875"/>
                        <a:ext cx="46228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>
            <a:extLst>
              <a:ext uri="{FF2B5EF4-FFF2-40B4-BE49-F238E27FC236}">
                <a16:creationId xmlns:a16="http://schemas.microsoft.com/office/drawing/2014/main" id="{0899E048-256D-4192-97AC-6CC5445BF8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7404768"/>
              </p:ext>
            </p:extLst>
          </p:nvPr>
        </p:nvGraphicFramePr>
        <p:xfrm>
          <a:off x="3242494" y="2002960"/>
          <a:ext cx="4356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56000" imgH="482400" progId="Equation.DSMT4">
                  <p:embed/>
                </p:oleObj>
              </mc:Choice>
              <mc:Fallback>
                <p:oleObj name="Equation" r:id="rId4" imgW="4356000" imgH="482400" progId="Equation.DSMT4">
                  <p:embed/>
                  <p:pic>
                    <p:nvPicPr>
                      <p:cNvPr id="10" name="オブジェクト 9">
                        <a:extLst>
                          <a:ext uri="{FF2B5EF4-FFF2-40B4-BE49-F238E27FC236}">
                            <a16:creationId xmlns:a16="http://schemas.microsoft.com/office/drawing/2014/main" id="{0899E048-256D-4192-97AC-6CC5445BF87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42494" y="2002960"/>
                        <a:ext cx="43561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102DFB7-09FE-4F0F-B00E-CBA8040F3A98}"/>
              </a:ext>
            </a:extLst>
          </p:cNvPr>
          <p:cNvSpPr txBox="1"/>
          <p:nvPr/>
        </p:nvSpPr>
        <p:spPr>
          <a:xfrm>
            <a:off x="253149" y="3460916"/>
            <a:ext cx="76358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 err="1"/>
              <a:t>Entropi</a:t>
            </a:r>
            <a:r>
              <a:rPr lang="en-US" altLang="ja-JP" sz="2400" dirty="0"/>
              <a:t> potential table now becomes  </a:t>
            </a:r>
            <a:r>
              <a:rPr lang="en-US" altLang="ja-JP" sz="2400" dirty="0">
                <a:solidFill>
                  <a:srgbClr val="0066FF"/>
                </a:solidFill>
              </a:rPr>
              <a:t>(state variables)</a:t>
            </a:r>
            <a:endParaRPr lang="ja-JP" altLang="en-US" sz="2400" dirty="0">
              <a:solidFill>
                <a:srgbClr val="0066FF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9481E30-CD3E-4F73-920E-6B7DAA528213}"/>
              </a:ext>
            </a:extLst>
          </p:cNvPr>
          <p:cNvSpPr txBox="1"/>
          <p:nvPr/>
        </p:nvSpPr>
        <p:spPr>
          <a:xfrm>
            <a:off x="803754" y="2690133"/>
            <a:ext cx="21360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b="0" i="0" dirty="0">
                <a:solidFill>
                  <a:srgbClr val="000000"/>
                </a:solidFill>
                <a:effectLst/>
              </a:rPr>
              <a:t>Boltzmann</a:t>
            </a:r>
            <a:r>
              <a:rPr lang="en-US" altLang="ja-JP" sz="1800" dirty="0">
                <a:solidFill>
                  <a:srgbClr val="00B050"/>
                </a:solidFill>
              </a:rPr>
              <a:t> entropy</a:t>
            </a:r>
            <a:endParaRPr lang="ja-JP" altLang="en-US" dirty="0">
              <a:solidFill>
                <a:srgbClr val="00B050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6797B87-F5EE-42DE-AB0C-91866D64161D}"/>
              </a:ext>
            </a:extLst>
          </p:cNvPr>
          <p:cNvSpPr txBox="1"/>
          <p:nvPr/>
        </p:nvSpPr>
        <p:spPr>
          <a:xfrm>
            <a:off x="848544" y="2059594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Planck </a:t>
            </a:r>
            <a:r>
              <a:rPr lang="en-US" altLang="ja-JP" sz="1800" dirty="0"/>
              <a:t>&amp;</a:t>
            </a:r>
            <a:r>
              <a:rPr lang="en-US" altLang="ja-JP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ja-JP" sz="1800" dirty="0">
                <a:solidFill>
                  <a:schemeClr val="accent6">
                    <a:lumMod val="75000"/>
                  </a:schemeClr>
                </a:solidFill>
              </a:rPr>
              <a:t>Massieu </a:t>
            </a:r>
            <a:endParaRPr lang="ja-JP" altLang="en-US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5098AAA-4693-4CCF-9A52-D60E247B3EA6}"/>
              </a:ext>
            </a:extLst>
          </p:cNvPr>
          <p:cNvSpPr txBox="1"/>
          <p:nvPr/>
        </p:nvSpPr>
        <p:spPr>
          <a:xfrm>
            <a:off x="4355976" y="238314"/>
            <a:ext cx="37960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de-DE" sz="1600" b="0" i="1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J. Chem. Phys.</a:t>
            </a:r>
            <a:r>
              <a:rPr lang="de-DE" sz="16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 </a:t>
            </a:r>
            <a:r>
              <a:rPr lang="de-DE" sz="1600" b="1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160</a:t>
            </a:r>
            <a:r>
              <a:rPr lang="de-DE" sz="16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, 234112 (2024)</a:t>
            </a:r>
          </a:p>
          <a:p>
            <a:pPr algn="l" fontAlgn="base"/>
            <a:r>
              <a:rPr lang="de-DE" sz="1600" b="0" i="0" u="none" strike="noStrike" dirty="0">
                <a:solidFill>
                  <a:srgbClr val="0066CC"/>
                </a:solidFill>
                <a:effectLst/>
                <a:latin typeface="Helvetica" panose="020B0604020202020204" pitchFamily="34" charset="0"/>
                <a:hlinkClick r:id="rId6"/>
              </a:rPr>
              <a:t>https://doi.org/10.1063/5.0205771</a:t>
            </a:r>
            <a:endParaRPr lang="de-DE" sz="1600" b="0" i="0" dirty="0">
              <a:solidFill>
                <a:srgbClr val="1A1A1A"/>
              </a:solidFill>
              <a:effectLst/>
              <a:latin typeface="Helvetica" panose="020B0604020202020204" pitchFamily="34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3DC08D4-1E80-431E-A75C-43D3A3872C64}"/>
              </a:ext>
            </a:extLst>
          </p:cNvPr>
          <p:cNvSpPr txBox="1"/>
          <p:nvPr/>
        </p:nvSpPr>
        <p:spPr>
          <a:xfrm>
            <a:off x="7615743" y="855537"/>
            <a:ext cx="12961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 err="1">
                <a:solidFill>
                  <a:srgbClr val="0C0597"/>
                </a:solidFill>
              </a:rPr>
              <a:t>Koyanagi</a:t>
            </a:r>
            <a:endParaRPr lang="en-US" altLang="ja-JP" sz="1400" dirty="0">
              <a:solidFill>
                <a:srgbClr val="0C0597"/>
              </a:solidFill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B4285F5A-BE48-4BD7-AA01-B96CCE31D2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84869" y="132602"/>
            <a:ext cx="726696" cy="757686"/>
          </a:xfrm>
          <a:prstGeom prst="rect">
            <a:avLst/>
          </a:prstGeom>
        </p:spPr>
      </p:pic>
      <p:pic>
        <p:nvPicPr>
          <p:cNvPr id="19" name="Picture 1">
            <a:extLst>
              <a:ext uri="{FF2B5EF4-FFF2-40B4-BE49-F238E27FC236}">
                <a16:creationId xmlns:a16="http://schemas.microsoft.com/office/drawing/2014/main" id="{BDEBB155-D06D-4799-888F-0C79DF6E23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471060" y="161623"/>
            <a:ext cx="629419" cy="742432"/>
          </a:xfrm>
          <a:prstGeom prst="rect">
            <a:avLst/>
          </a:prstGeom>
          <a:noFill/>
        </p:spPr>
      </p:pic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6ACF75FF-21D7-4985-A5F8-A0ADE09E0AA6}"/>
              </a:ext>
            </a:extLst>
          </p:cNvPr>
          <p:cNvSpPr txBox="1"/>
          <p:nvPr/>
        </p:nvSpPr>
        <p:spPr>
          <a:xfrm>
            <a:off x="226683" y="283615"/>
            <a:ext cx="49324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C00000"/>
                </a:solidFill>
              </a:rPr>
              <a:t>Entropic potentials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090E17D2-1B52-476A-B080-CE845E43721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3608" y="3998087"/>
            <a:ext cx="6192688" cy="2716972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7FD408E-E38F-44D8-AE2F-6329C5044FD4}"/>
              </a:ext>
            </a:extLst>
          </p:cNvPr>
          <p:cNvSpPr/>
          <p:nvPr/>
        </p:nvSpPr>
        <p:spPr>
          <a:xfrm>
            <a:off x="845553" y="5643510"/>
            <a:ext cx="6173791" cy="1032799"/>
          </a:xfrm>
          <a:prstGeom prst="rect">
            <a:avLst/>
          </a:prstGeom>
          <a:solidFill>
            <a:srgbClr val="FF7C8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927984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-2628800" y="22790"/>
            <a:ext cx="10624258" cy="723164"/>
          </a:xfrm>
        </p:spPr>
        <p:txBody>
          <a:bodyPr>
            <a:noAutofit/>
          </a:bodyPr>
          <a:lstStyle/>
          <a:p>
            <a:r>
              <a:rPr kumimoji="1" lang="en-US" altLang="ja-JP" sz="3200" dirty="0">
                <a:solidFill>
                  <a:srgbClr val="0070C0"/>
                </a:solidFill>
              </a:rPr>
              <a:t>Thermodynamic Potentials</a:t>
            </a:r>
            <a:endParaRPr kumimoji="1" lang="ja-JP" altLang="en-US" sz="3200" dirty="0"/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5E270A80-384D-21DF-3F4A-5173001C6DD9}"/>
              </a:ext>
            </a:extLst>
          </p:cNvPr>
          <p:cNvSpPr/>
          <p:nvPr/>
        </p:nvSpPr>
        <p:spPr>
          <a:xfrm>
            <a:off x="179512" y="2404406"/>
            <a:ext cx="56637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These lead the Legendre transformation</a:t>
            </a:r>
            <a:endParaRPr lang="ja-JP" altLang="en-US" sz="2400" dirty="0"/>
          </a:p>
        </p:txBody>
      </p:sp>
      <p:graphicFrame>
        <p:nvGraphicFramePr>
          <p:cNvPr id="55" name="オブジェクト 54">
            <a:extLst>
              <a:ext uri="{FF2B5EF4-FFF2-40B4-BE49-F238E27FC236}">
                <a16:creationId xmlns:a16="http://schemas.microsoft.com/office/drawing/2014/main" id="{0086A7E2-0DB9-FCD6-6AA8-394581F16A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7779185"/>
              </p:ext>
            </p:extLst>
          </p:nvPr>
        </p:nvGraphicFramePr>
        <p:xfrm>
          <a:off x="2277876" y="2961414"/>
          <a:ext cx="3771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771720" imgH="419040" progId="Equation.DSMT4">
                  <p:embed/>
                </p:oleObj>
              </mc:Choice>
              <mc:Fallback>
                <p:oleObj name="Equation" r:id="rId3" imgW="3771720" imgH="419040" progId="Equation.DSMT4">
                  <p:embed/>
                  <p:pic>
                    <p:nvPicPr>
                      <p:cNvPr id="55" name="オブジェクト 54">
                        <a:extLst>
                          <a:ext uri="{FF2B5EF4-FFF2-40B4-BE49-F238E27FC236}">
                            <a16:creationId xmlns:a16="http://schemas.microsoft.com/office/drawing/2014/main" id="{0086A7E2-0DB9-FCD6-6AA8-394581F16AD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7876" y="2961414"/>
                        <a:ext cx="37719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5601B79C-D368-1A63-B94A-20FDA6DD40BE}"/>
              </a:ext>
            </a:extLst>
          </p:cNvPr>
          <p:cNvSpPr/>
          <p:nvPr/>
        </p:nvSpPr>
        <p:spPr>
          <a:xfrm>
            <a:off x="251520" y="4066193"/>
            <a:ext cx="23144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/>
              <a:t>Thus we have</a:t>
            </a:r>
            <a:endParaRPr lang="ja-JP" altLang="en-US" sz="2400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88E9E13-963A-44A3-B9EE-39500EE6CE56}"/>
              </a:ext>
            </a:extLst>
          </p:cNvPr>
          <p:cNvSpPr txBox="1"/>
          <p:nvPr/>
        </p:nvSpPr>
        <p:spPr>
          <a:xfrm>
            <a:off x="5796136" y="68223"/>
            <a:ext cx="620985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de-DE" b="0" i="1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J</a:t>
            </a:r>
            <a:r>
              <a:rPr lang="de-DE" sz="1600" b="0" i="1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. Chem. Phys.</a:t>
            </a:r>
            <a:r>
              <a:rPr lang="de-DE" sz="16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 </a:t>
            </a:r>
            <a:r>
              <a:rPr lang="de-DE" sz="1600" b="1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160</a:t>
            </a:r>
            <a:r>
              <a:rPr lang="de-DE" sz="16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, 234112 (2024)</a:t>
            </a:r>
          </a:p>
          <a:p>
            <a:pPr algn="l" fontAlgn="base"/>
            <a:r>
              <a:rPr lang="de-DE" sz="1600" b="0" i="0" u="none" strike="noStrike" dirty="0">
                <a:solidFill>
                  <a:srgbClr val="0066CC"/>
                </a:solidFill>
                <a:effectLst/>
                <a:latin typeface="Helvetica" panose="020B0604020202020204" pitchFamily="34" charset="0"/>
                <a:hlinkClick r:id="rId5"/>
              </a:rPr>
              <a:t>https://doi.org/10.1063/5.0205771</a:t>
            </a:r>
            <a:endParaRPr lang="de-DE" sz="1600" b="0" i="0" dirty="0">
              <a:solidFill>
                <a:srgbClr val="1A1A1A"/>
              </a:solidFill>
              <a:effectLst/>
              <a:latin typeface="Helvetica" panose="020B0604020202020204" pitchFamily="34" charset="0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ACE9FE52-E137-472B-BE13-4C5F0E4816B1}"/>
              </a:ext>
            </a:extLst>
          </p:cNvPr>
          <p:cNvSpPr txBox="1"/>
          <p:nvPr/>
        </p:nvSpPr>
        <p:spPr>
          <a:xfrm>
            <a:off x="6784956" y="4653136"/>
            <a:ext cx="73178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066FF"/>
                </a:solidFill>
              </a:rPr>
              <a:t>Potentials,</a:t>
            </a:r>
          </a:p>
          <a:p>
            <a:r>
              <a:rPr lang="en-US" altLang="ja-JP" dirty="0"/>
              <a:t>Intensive variables</a:t>
            </a:r>
          </a:p>
          <a:p>
            <a:r>
              <a:rPr lang="en-US" altLang="ja-JP" sz="1800" dirty="0">
                <a:solidFill>
                  <a:srgbClr val="FF0000"/>
                </a:solidFill>
              </a:rPr>
              <a:t>Extensive </a:t>
            </a:r>
            <a:r>
              <a:rPr lang="en-US" altLang="ja-JP" dirty="0">
                <a:solidFill>
                  <a:srgbClr val="FF0000"/>
                </a:solidFill>
              </a:rPr>
              <a:t>variables</a:t>
            </a:r>
            <a:endParaRPr lang="en-US" altLang="ja-JP" sz="1800" dirty="0">
              <a:solidFill>
                <a:srgbClr val="FF0000"/>
              </a:solidFill>
            </a:endParaRPr>
          </a:p>
          <a:p>
            <a:r>
              <a:rPr lang="en-US" altLang="ja-JP" sz="1800" dirty="0">
                <a:solidFill>
                  <a:srgbClr val="0066FF"/>
                </a:solidFill>
              </a:rPr>
              <a:t>(All state variables)</a:t>
            </a:r>
            <a:endParaRPr lang="en-US" dirty="0"/>
          </a:p>
        </p:txBody>
      </p:sp>
      <p:graphicFrame>
        <p:nvGraphicFramePr>
          <p:cNvPr id="19" name="オブジェクト 18">
            <a:extLst>
              <a:ext uri="{FF2B5EF4-FFF2-40B4-BE49-F238E27FC236}">
                <a16:creationId xmlns:a16="http://schemas.microsoft.com/office/drawing/2014/main" id="{FA35125D-2F1F-4380-9227-6C2AF362BA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0574497"/>
              </p:ext>
            </p:extLst>
          </p:nvPr>
        </p:nvGraphicFramePr>
        <p:xfrm>
          <a:off x="1090426" y="1379782"/>
          <a:ext cx="23749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374560" imgH="888840" progId="Equation.DSMT4">
                  <p:embed/>
                </p:oleObj>
              </mc:Choice>
              <mc:Fallback>
                <p:oleObj name="Equation" r:id="rId6" imgW="2374560" imgH="888840" progId="Equation.DSMT4">
                  <p:embed/>
                  <p:pic>
                    <p:nvPicPr>
                      <p:cNvPr id="19" name="オブジェクト 18">
                        <a:extLst>
                          <a:ext uri="{FF2B5EF4-FFF2-40B4-BE49-F238E27FC236}">
                            <a16:creationId xmlns:a16="http://schemas.microsoft.com/office/drawing/2014/main" id="{FA35125D-2F1F-4380-9227-6C2AF362BAF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0426" y="1379782"/>
                        <a:ext cx="2374900" cy="889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オブジェクト 21">
            <a:extLst>
              <a:ext uri="{FF2B5EF4-FFF2-40B4-BE49-F238E27FC236}">
                <a16:creationId xmlns:a16="http://schemas.microsoft.com/office/drawing/2014/main" id="{58CA6FE4-6B33-4B94-AA05-5DE31B5A48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2189430"/>
              </p:ext>
            </p:extLst>
          </p:nvPr>
        </p:nvGraphicFramePr>
        <p:xfrm>
          <a:off x="4099153" y="1433390"/>
          <a:ext cx="23241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323800" imgH="888840" progId="Equation.DSMT4">
                  <p:embed/>
                </p:oleObj>
              </mc:Choice>
              <mc:Fallback>
                <p:oleObj name="Equation" r:id="rId8" imgW="2323800" imgH="888840" progId="Equation.DSMT4">
                  <p:embed/>
                  <p:pic>
                    <p:nvPicPr>
                      <p:cNvPr id="22" name="オブジェクト 21">
                        <a:extLst>
                          <a:ext uri="{FF2B5EF4-FFF2-40B4-BE49-F238E27FC236}">
                            <a16:creationId xmlns:a16="http://schemas.microsoft.com/office/drawing/2014/main" id="{58CA6FE4-6B33-4B94-AA05-5DE31B5A484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9153" y="1433390"/>
                        <a:ext cx="2324100" cy="889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FEF1F8E3-D1EF-4B36-8BFA-7DABE37D537A}"/>
              </a:ext>
            </a:extLst>
          </p:cNvPr>
          <p:cNvSpPr/>
          <p:nvPr/>
        </p:nvSpPr>
        <p:spPr>
          <a:xfrm>
            <a:off x="251520" y="883076"/>
            <a:ext cx="40527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/>
              <a:t>From the definition, we have</a:t>
            </a:r>
            <a:endParaRPr lang="ja-JP" altLang="en-US" sz="2400" dirty="0"/>
          </a:p>
        </p:txBody>
      </p:sp>
      <p:graphicFrame>
        <p:nvGraphicFramePr>
          <p:cNvPr id="13" name="オブジェクト 12">
            <a:extLst>
              <a:ext uri="{FF2B5EF4-FFF2-40B4-BE49-F238E27FC236}">
                <a16:creationId xmlns:a16="http://schemas.microsoft.com/office/drawing/2014/main" id="{98AAE72D-CCDE-485E-96DB-02AC19D412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15180"/>
              </p:ext>
            </p:extLst>
          </p:nvPr>
        </p:nvGraphicFramePr>
        <p:xfrm>
          <a:off x="1020964" y="4570580"/>
          <a:ext cx="5675312" cy="210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298920" imgH="2336760" progId="Equation.DSMT4">
                  <p:embed/>
                </p:oleObj>
              </mc:Choice>
              <mc:Fallback>
                <p:oleObj name="Equation" r:id="rId10" imgW="6298920" imgH="2336760" progId="Equation.DSMT4">
                  <p:embed/>
                  <p:pic>
                    <p:nvPicPr>
                      <p:cNvPr id="13" name="オブジェクト 12">
                        <a:extLst>
                          <a:ext uri="{FF2B5EF4-FFF2-40B4-BE49-F238E27FC236}">
                            <a16:creationId xmlns:a16="http://schemas.microsoft.com/office/drawing/2014/main" id="{98AAE72D-CCDE-485E-96DB-02AC19D4121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0964" y="4570580"/>
                        <a:ext cx="5675312" cy="21082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オブジェクト 13">
            <a:extLst>
              <a:ext uri="{FF2B5EF4-FFF2-40B4-BE49-F238E27FC236}">
                <a16:creationId xmlns:a16="http://schemas.microsoft.com/office/drawing/2014/main" id="{1B20F7CE-2ECE-4DDE-9B00-1F7511D6A9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877806"/>
              </p:ext>
            </p:extLst>
          </p:nvPr>
        </p:nvGraphicFramePr>
        <p:xfrm>
          <a:off x="2339752" y="3508306"/>
          <a:ext cx="3771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771720" imgH="419040" progId="Equation.DSMT4">
                  <p:embed/>
                </p:oleObj>
              </mc:Choice>
              <mc:Fallback>
                <p:oleObj name="Equation" r:id="rId12" imgW="3771720" imgH="419040" progId="Equation.DSMT4">
                  <p:embed/>
                  <p:pic>
                    <p:nvPicPr>
                      <p:cNvPr id="14" name="オブジェクト 13">
                        <a:extLst>
                          <a:ext uri="{FF2B5EF4-FFF2-40B4-BE49-F238E27FC236}">
                            <a16:creationId xmlns:a16="http://schemas.microsoft.com/office/drawing/2014/main" id="{1B20F7CE-2ECE-4DDE-9B00-1F7511D6A9C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3508306"/>
                        <a:ext cx="37719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0BF28FBB-EC51-4A91-9A90-18D09B0B07F5}"/>
              </a:ext>
            </a:extLst>
          </p:cNvPr>
          <p:cNvSpPr/>
          <p:nvPr/>
        </p:nvSpPr>
        <p:spPr>
          <a:xfrm>
            <a:off x="1034094" y="5835638"/>
            <a:ext cx="5625068" cy="832769"/>
          </a:xfrm>
          <a:prstGeom prst="rect">
            <a:avLst/>
          </a:prstGeom>
          <a:solidFill>
            <a:srgbClr val="FFFF00">
              <a:alpha val="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81389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AC65143E-4E33-4326-9792-AF426AB9E7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2345049"/>
            <a:ext cx="3125877" cy="292494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53238732-8898-4616-BEAA-1FC751F31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08172" y="-30516"/>
            <a:ext cx="8229600" cy="1143000"/>
          </a:xfrm>
        </p:spPr>
        <p:txBody>
          <a:bodyPr/>
          <a:lstStyle/>
          <a:p>
            <a:r>
              <a:rPr lang="en-US" altLang="ja-JP" dirty="0"/>
              <a:t>Thermostatic Stirling engine</a:t>
            </a:r>
            <a:endParaRPr kumimoji="1" lang="ja-JP" altLang="en-US" dirty="0"/>
          </a:p>
        </p:txBody>
      </p:sp>
      <p:pic>
        <p:nvPicPr>
          <p:cNvPr id="16" name="Picture 12" descr="C:\Users\tanimura.THEOCHEM\Desktop\dipole.gif">
            <a:extLst>
              <a:ext uri="{FF2B5EF4-FFF2-40B4-BE49-F238E27FC236}">
                <a16:creationId xmlns:a16="http://schemas.microsoft.com/office/drawing/2014/main" id="{2B196117-ED6C-40D5-8B13-6A5D12B67F9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155">
            <a:off x="1283790" y="3674300"/>
            <a:ext cx="1278348" cy="483627"/>
          </a:xfrm>
          <a:prstGeom prst="rect">
            <a:avLst/>
          </a:prstGeom>
          <a:solidFill>
            <a:srgbClr val="0066FF"/>
          </a:solidFill>
          <a:ln>
            <a:noFill/>
          </a:ln>
        </p:spPr>
      </p:pic>
      <p:sp>
        <p:nvSpPr>
          <p:cNvPr id="17" name="矢印: 右 16">
            <a:extLst>
              <a:ext uri="{FF2B5EF4-FFF2-40B4-BE49-F238E27FC236}">
                <a16:creationId xmlns:a16="http://schemas.microsoft.com/office/drawing/2014/main" id="{240B186E-F092-4E0D-8F24-89E81FC28E39}"/>
              </a:ext>
            </a:extLst>
          </p:cNvPr>
          <p:cNvSpPr/>
          <p:nvPr/>
        </p:nvSpPr>
        <p:spPr>
          <a:xfrm rot="1870810">
            <a:off x="1149524" y="3486093"/>
            <a:ext cx="1530139" cy="849995"/>
          </a:xfrm>
          <a:prstGeom prst="rightArrow">
            <a:avLst/>
          </a:prstGeom>
          <a:solidFill>
            <a:srgbClr val="00B050">
              <a:alpha val="19000"/>
            </a:srgbClr>
          </a:solidFill>
          <a:ln>
            <a:solidFill>
              <a:srgbClr val="00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1" name="図 10" descr="グラフ, 折れ線グラフ&#10;&#10;自動的に生成された説明">
            <a:extLst>
              <a:ext uri="{FF2B5EF4-FFF2-40B4-BE49-F238E27FC236}">
                <a16:creationId xmlns:a16="http://schemas.microsoft.com/office/drawing/2014/main" id="{98BF4856-7B04-44A0-87CC-6850F74A79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243" y="1030209"/>
            <a:ext cx="3596274" cy="3900184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24CC098-E892-4FAF-8967-94BE2DAB457C}"/>
              </a:ext>
            </a:extLst>
          </p:cNvPr>
          <p:cNvSpPr txBox="1"/>
          <p:nvPr/>
        </p:nvSpPr>
        <p:spPr>
          <a:xfrm>
            <a:off x="4139158" y="5050258"/>
            <a:ext cx="23726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/>
              <a:t>(</a:t>
            </a:r>
            <a:r>
              <a:rPr lang="en-US" altLang="ja-JP" sz="2000" dirty="0" err="1"/>
              <a:t>i</a:t>
            </a:r>
            <a:r>
              <a:rPr lang="en-US" altLang="ja-JP" sz="2000" dirty="0"/>
              <a:t>) </a:t>
            </a:r>
            <a:r>
              <a:rPr lang="en-US" altLang="ja-JP" sz="2000" dirty="0">
                <a:solidFill>
                  <a:srgbClr val="FF0000"/>
                </a:solidFill>
              </a:rPr>
              <a:t>hot</a:t>
            </a:r>
            <a:r>
              <a:rPr lang="en-US" altLang="ja-JP" sz="2000" dirty="0"/>
              <a:t> isotherm</a:t>
            </a:r>
            <a:r>
              <a:rPr lang="en-US" altLang="ja-JP" sz="2400" dirty="0"/>
              <a:t> </a:t>
            </a:r>
            <a:endParaRPr lang="ja-JP" altLang="en-US" sz="2400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7AABD905-73E0-4DDD-B328-FC17F412EE41}"/>
              </a:ext>
            </a:extLst>
          </p:cNvPr>
          <p:cNvSpPr txBox="1"/>
          <p:nvPr/>
        </p:nvSpPr>
        <p:spPr>
          <a:xfrm>
            <a:off x="4167576" y="5468234"/>
            <a:ext cx="3913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/>
              <a:t>(ii) isoelectric (</a:t>
            </a:r>
            <a:r>
              <a:rPr lang="en-US" altLang="ja-JP" sz="2000" dirty="0">
                <a:solidFill>
                  <a:srgbClr val="FF0000"/>
                </a:solidFill>
              </a:rPr>
              <a:t>hot</a:t>
            </a:r>
            <a:r>
              <a:rPr lang="en-US" altLang="ja-JP" sz="2000" dirty="0"/>
              <a:t> to </a:t>
            </a:r>
            <a:r>
              <a:rPr lang="en-US" altLang="ja-JP" sz="2000" dirty="0">
                <a:solidFill>
                  <a:srgbClr val="31F9E6"/>
                </a:solidFill>
              </a:rPr>
              <a:t>cold</a:t>
            </a:r>
            <a:r>
              <a:rPr lang="en-US" altLang="ja-JP" sz="2000" dirty="0"/>
              <a:t>)</a:t>
            </a:r>
            <a:endParaRPr lang="ja-JP" altLang="en-US" sz="2000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51427A88-6AFF-485E-AFCE-8E9BC405D457}"/>
              </a:ext>
            </a:extLst>
          </p:cNvPr>
          <p:cNvSpPr txBox="1"/>
          <p:nvPr/>
        </p:nvSpPr>
        <p:spPr>
          <a:xfrm>
            <a:off x="4169055" y="5846020"/>
            <a:ext cx="2627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/>
              <a:t>(iii) </a:t>
            </a:r>
            <a:r>
              <a:rPr lang="en-US" altLang="ja-JP" sz="2000" dirty="0">
                <a:solidFill>
                  <a:srgbClr val="31F9E6"/>
                </a:solidFill>
              </a:rPr>
              <a:t>cold</a:t>
            </a:r>
            <a:r>
              <a:rPr lang="en-US" altLang="ja-JP" sz="2000" dirty="0"/>
              <a:t> isotherm </a:t>
            </a:r>
            <a:endParaRPr lang="ja-JP" altLang="en-US" sz="2000" dirty="0"/>
          </a:p>
        </p:txBody>
      </p:sp>
      <p:cxnSp>
        <p:nvCxnSpPr>
          <p:cNvPr id="21" name="直線コネクタ 20">
            <a:extLst>
              <a:ext uri="{FF2B5EF4-FFF2-40B4-BE49-F238E27FC236}">
                <a16:creationId xmlns:a16="http://schemas.microsoft.com/office/drawing/2014/main" id="{E19F8773-9085-402C-ADD6-A3ECEA65549F}"/>
              </a:ext>
            </a:extLst>
          </p:cNvPr>
          <p:cNvCxnSpPr/>
          <p:nvPr/>
        </p:nvCxnSpPr>
        <p:spPr>
          <a:xfrm>
            <a:off x="7401996" y="5301208"/>
            <a:ext cx="61943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39C68289-FF69-4AFD-AABE-E57F19215B67}"/>
              </a:ext>
            </a:extLst>
          </p:cNvPr>
          <p:cNvCxnSpPr/>
          <p:nvPr/>
        </p:nvCxnSpPr>
        <p:spPr>
          <a:xfrm>
            <a:off x="7401996" y="5661248"/>
            <a:ext cx="619433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3B114895-F29B-4C5B-A1F5-A1902D592062}"/>
              </a:ext>
            </a:extLst>
          </p:cNvPr>
          <p:cNvCxnSpPr>
            <a:cxnSpLocks/>
          </p:cNvCxnSpPr>
          <p:nvPr/>
        </p:nvCxnSpPr>
        <p:spPr>
          <a:xfrm>
            <a:off x="7401996" y="6093296"/>
            <a:ext cx="619433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9A2F1A0A-C056-4FE9-82CF-07B7D67E1F01}"/>
              </a:ext>
            </a:extLst>
          </p:cNvPr>
          <p:cNvCxnSpPr/>
          <p:nvPr/>
        </p:nvCxnSpPr>
        <p:spPr>
          <a:xfrm>
            <a:off x="7401995" y="6481542"/>
            <a:ext cx="619433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5DCA7F68-1B29-4F32-8D06-94AAECF139BD}"/>
              </a:ext>
            </a:extLst>
          </p:cNvPr>
          <p:cNvSpPr txBox="1"/>
          <p:nvPr/>
        </p:nvSpPr>
        <p:spPr>
          <a:xfrm>
            <a:off x="4153370" y="6245885"/>
            <a:ext cx="41169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/>
              <a:t>(iv) isoelectric (</a:t>
            </a:r>
            <a:r>
              <a:rPr lang="en-US" altLang="ja-JP" sz="2000" dirty="0">
                <a:solidFill>
                  <a:srgbClr val="31F9E6"/>
                </a:solidFill>
              </a:rPr>
              <a:t>cold</a:t>
            </a:r>
            <a:r>
              <a:rPr lang="en-US" altLang="ja-JP" sz="2000" dirty="0"/>
              <a:t> to </a:t>
            </a:r>
            <a:r>
              <a:rPr lang="en-US" altLang="ja-JP" sz="2000" dirty="0">
                <a:solidFill>
                  <a:srgbClr val="FF0000"/>
                </a:solidFill>
              </a:rPr>
              <a:t>hot</a:t>
            </a:r>
            <a:r>
              <a:rPr lang="en-US" altLang="ja-JP" sz="2000" dirty="0"/>
              <a:t>)</a:t>
            </a:r>
            <a:endParaRPr lang="ja-JP" altLang="en-US" sz="2000" dirty="0"/>
          </a:p>
        </p:txBody>
      </p:sp>
      <p:sp>
        <p:nvSpPr>
          <p:cNvPr id="27" name="四角形: 角を丸くする 26">
            <a:extLst>
              <a:ext uri="{FF2B5EF4-FFF2-40B4-BE49-F238E27FC236}">
                <a16:creationId xmlns:a16="http://schemas.microsoft.com/office/drawing/2014/main" id="{2E3E6003-65DC-48F5-8188-D7797C0CC1D5}"/>
              </a:ext>
            </a:extLst>
          </p:cNvPr>
          <p:cNvSpPr/>
          <p:nvPr/>
        </p:nvSpPr>
        <p:spPr>
          <a:xfrm>
            <a:off x="4153370" y="5006687"/>
            <a:ext cx="4536504" cy="1723313"/>
          </a:xfrm>
          <a:prstGeom prst="roundRect">
            <a:avLst>
              <a:gd name="adj" fmla="val 5633"/>
            </a:avLst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350"/>
          </a:p>
        </p:txBody>
      </p:sp>
      <p:graphicFrame>
        <p:nvGraphicFramePr>
          <p:cNvPr id="20" name="オブジェクト 19">
            <a:extLst>
              <a:ext uri="{FF2B5EF4-FFF2-40B4-BE49-F238E27FC236}">
                <a16:creationId xmlns:a16="http://schemas.microsoft.com/office/drawing/2014/main" id="{E7AFEDEC-9C67-4044-B7E7-6BA80FDDC0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12060" y="1789826"/>
          <a:ext cx="838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38080" imgH="495000" progId="Equation.DSMT4">
                  <p:embed/>
                </p:oleObj>
              </mc:Choice>
              <mc:Fallback>
                <p:oleObj name="Equation" r:id="rId5" imgW="838080" imgH="495000" progId="Equation.DSMT4">
                  <p:embed/>
                  <p:pic>
                    <p:nvPicPr>
                      <p:cNvPr id="20" name="オブジェクト 19">
                        <a:extLst>
                          <a:ext uri="{FF2B5EF4-FFF2-40B4-BE49-F238E27FC236}">
                            <a16:creationId xmlns:a16="http://schemas.microsoft.com/office/drawing/2014/main" id="{E7AFEDEC-9C67-4044-B7E7-6BA80FDDC0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2060" y="1789826"/>
                        <a:ext cx="8382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グラフィックス 24">
            <a:extLst>
              <a:ext uri="{FF2B5EF4-FFF2-40B4-BE49-F238E27FC236}">
                <a16:creationId xmlns:a16="http://schemas.microsoft.com/office/drawing/2014/main" id="{08498E0C-1737-46A5-A6F0-3C94340DDB7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1026675">
            <a:off x="1973007" y="2363790"/>
            <a:ext cx="1134636" cy="1275487"/>
          </a:xfrm>
          <a:prstGeom prst="rect">
            <a:avLst/>
          </a:prstGeom>
        </p:spPr>
      </p:pic>
      <p:graphicFrame>
        <p:nvGraphicFramePr>
          <p:cNvPr id="28" name="オブジェクト 27">
            <a:extLst>
              <a:ext uri="{FF2B5EF4-FFF2-40B4-BE49-F238E27FC236}">
                <a16:creationId xmlns:a16="http://schemas.microsoft.com/office/drawing/2014/main" id="{2F556CAE-C614-4669-9400-73000052E4B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24145" y="3606010"/>
          <a:ext cx="838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838080" imgH="495000" progId="Equation.DSMT4">
                  <p:embed/>
                </p:oleObj>
              </mc:Choice>
              <mc:Fallback>
                <p:oleObj name="Equation" r:id="rId9" imgW="838080" imgH="495000" progId="Equation.DSMT4">
                  <p:embed/>
                  <p:pic>
                    <p:nvPicPr>
                      <p:cNvPr id="28" name="オブジェクト 27">
                        <a:extLst>
                          <a:ext uri="{FF2B5EF4-FFF2-40B4-BE49-F238E27FC236}">
                            <a16:creationId xmlns:a16="http://schemas.microsoft.com/office/drawing/2014/main" id="{2F556CAE-C614-4669-9400-73000052E4B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4145" y="3606010"/>
                        <a:ext cx="838200" cy="49530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図 8">
            <a:extLst>
              <a:ext uri="{FF2B5EF4-FFF2-40B4-BE49-F238E27FC236}">
                <a16:creationId xmlns:a16="http://schemas.microsoft.com/office/drawing/2014/main" id="{40DEF624-B881-45F9-841B-87F28672D48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28597" y="105804"/>
            <a:ext cx="1234745" cy="1033229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19C8A0A0-58E1-46C4-9418-648403EF8FF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20015" y="3297097"/>
            <a:ext cx="1106561" cy="619016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0EE3AFFD-A5B1-485F-8197-AD2631CC942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00212" y="4819347"/>
            <a:ext cx="1639224" cy="374679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35A9F3B8-7CC8-4849-8B00-81F37A5A4CFE}"/>
              </a:ext>
            </a:extLst>
          </p:cNvPr>
          <p:cNvSpPr/>
          <p:nvPr/>
        </p:nvSpPr>
        <p:spPr>
          <a:xfrm>
            <a:off x="1669309" y="4829397"/>
            <a:ext cx="1580619" cy="4008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図 35">
            <a:extLst>
              <a:ext uri="{FF2B5EF4-FFF2-40B4-BE49-F238E27FC236}">
                <a16:creationId xmlns:a16="http://schemas.microsoft.com/office/drawing/2014/main" id="{0D3727EB-31B3-4C8A-ACF0-8AFF8D06309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742381" y="4829397"/>
            <a:ext cx="1350232" cy="389880"/>
          </a:xfrm>
          <a:prstGeom prst="rect">
            <a:avLst/>
          </a:prstGeom>
          <a:solidFill>
            <a:schemeClr val="bg1"/>
          </a:solidFill>
        </p:spPr>
      </p:pic>
      <p:cxnSp>
        <p:nvCxnSpPr>
          <p:cNvPr id="30" name="直線コネクタ 29">
            <a:extLst>
              <a:ext uri="{FF2B5EF4-FFF2-40B4-BE49-F238E27FC236}">
                <a16:creationId xmlns:a16="http://schemas.microsoft.com/office/drawing/2014/main" id="{44368DCC-E8A9-4517-B709-87F1C38706A6}"/>
              </a:ext>
            </a:extLst>
          </p:cNvPr>
          <p:cNvCxnSpPr>
            <a:cxnSpLocks/>
          </p:cNvCxnSpPr>
          <p:nvPr/>
        </p:nvCxnSpPr>
        <p:spPr>
          <a:xfrm>
            <a:off x="5083892" y="1604272"/>
            <a:ext cx="648072" cy="1152128"/>
          </a:xfrm>
          <a:prstGeom prst="line">
            <a:avLst/>
          </a:prstGeom>
          <a:ln w="41275">
            <a:solidFill>
              <a:schemeClr val="bg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3C695AF5-136A-40DA-B12C-C9C3F35587E1}"/>
              </a:ext>
            </a:extLst>
          </p:cNvPr>
          <p:cNvCxnSpPr>
            <a:cxnSpLocks/>
          </p:cNvCxnSpPr>
          <p:nvPr/>
        </p:nvCxnSpPr>
        <p:spPr>
          <a:xfrm flipV="1">
            <a:off x="5680713" y="3307557"/>
            <a:ext cx="660802" cy="779975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86131D96-433F-40C8-9258-6EEA6365D19A}"/>
              </a:ext>
            </a:extLst>
          </p:cNvPr>
          <p:cNvCxnSpPr>
            <a:cxnSpLocks/>
          </p:cNvCxnSpPr>
          <p:nvPr/>
        </p:nvCxnSpPr>
        <p:spPr>
          <a:xfrm>
            <a:off x="6335150" y="3297097"/>
            <a:ext cx="648072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直線コネクタ 36">
            <a:extLst>
              <a:ext uri="{FF2B5EF4-FFF2-40B4-BE49-F238E27FC236}">
                <a16:creationId xmlns:a16="http://schemas.microsoft.com/office/drawing/2014/main" id="{A117F560-C40B-4DB8-83D8-79FEF97688EA}"/>
              </a:ext>
            </a:extLst>
          </p:cNvPr>
          <p:cNvCxnSpPr>
            <a:cxnSpLocks/>
          </p:cNvCxnSpPr>
          <p:nvPr/>
        </p:nvCxnSpPr>
        <p:spPr>
          <a:xfrm flipV="1">
            <a:off x="6372200" y="1572188"/>
            <a:ext cx="636793" cy="1116406"/>
          </a:xfrm>
          <a:prstGeom prst="line">
            <a:avLst/>
          </a:prstGeom>
          <a:ln w="50800">
            <a:solidFill>
              <a:schemeClr val="bg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1B27C44D-A37C-4627-BC16-FA083B01BEBB}"/>
              </a:ext>
            </a:extLst>
          </p:cNvPr>
          <p:cNvCxnSpPr>
            <a:cxnSpLocks/>
          </p:cNvCxnSpPr>
          <p:nvPr/>
        </p:nvCxnSpPr>
        <p:spPr>
          <a:xfrm>
            <a:off x="7008993" y="3299487"/>
            <a:ext cx="670808" cy="754652"/>
          </a:xfrm>
          <a:prstGeom prst="line">
            <a:avLst/>
          </a:prstGeom>
          <a:ln w="44450">
            <a:solidFill>
              <a:schemeClr val="bg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直線コネクタ 40">
            <a:extLst>
              <a:ext uri="{FF2B5EF4-FFF2-40B4-BE49-F238E27FC236}">
                <a16:creationId xmlns:a16="http://schemas.microsoft.com/office/drawing/2014/main" id="{9A15BF7D-A0EC-4DF2-BBAB-13E039E78E6E}"/>
              </a:ext>
            </a:extLst>
          </p:cNvPr>
          <p:cNvCxnSpPr>
            <a:cxnSpLocks/>
          </p:cNvCxnSpPr>
          <p:nvPr/>
        </p:nvCxnSpPr>
        <p:spPr>
          <a:xfrm flipV="1">
            <a:off x="6983222" y="1556791"/>
            <a:ext cx="654791" cy="1724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図 4">
            <a:extLst>
              <a:ext uri="{FF2B5EF4-FFF2-40B4-BE49-F238E27FC236}">
                <a16:creationId xmlns:a16="http://schemas.microsoft.com/office/drawing/2014/main" id="{1BE1AD26-BA10-F80B-8117-06F3E7DEF8B1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732" y="1407487"/>
            <a:ext cx="2907031" cy="3028670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A6945AD-9F2E-03E7-BCAF-A356BF2001C2}"/>
              </a:ext>
            </a:extLst>
          </p:cNvPr>
          <p:cNvSpPr txBox="1"/>
          <p:nvPr/>
        </p:nvSpPr>
        <p:spPr>
          <a:xfrm>
            <a:off x="7058240" y="3792605"/>
            <a:ext cx="2146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@ Glasgow 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FF56BDAD-1B91-82E3-9FDC-B4BA2128E5E3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563" y="1081033"/>
            <a:ext cx="2356712" cy="5357705"/>
          </a:xfrm>
          <a:prstGeom prst="rect">
            <a:avLst/>
          </a:prstGeom>
        </p:spPr>
      </p:pic>
      <p:pic>
        <p:nvPicPr>
          <p:cNvPr id="14" name="図 13">
            <a:extLst>
              <a:ext uri="{FF2B5EF4-FFF2-40B4-BE49-F238E27FC236}">
                <a16:creationId xmlns:a16="http://schemas.microsoft.com/office/drawing/2014/main" id="{BFA0FD88-41E1-4676-B2DF-B8A5F7FA9B7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flipV="1">
            <a:off x="5743181" y="2676260"/>
            <a:ext cx="629020" cy="80139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FD78835C-17C9-49B9-9889-9AFB9557FD4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flipV="1">
            <a:off x="5080055" y="4015264"/>
            <a:ext cx="600658" cy="67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23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3" grpId="0"/>
      <p:bldP spid="18" grpId="0"/>
      <p:bldP spid="19" grpId="0"/>
      <p:bldP spid="26" grpId="0"/>
      <p:bldP spid="27" grpId="0" animBg="1"/>
      <p:bldP spid="3" grpId="0" animBg="1"/>
      <p:bldP spid="3" grpId="1" animBg="1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89F8E1-3147-E378-CF8C-A1DA877DC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図 82">
            <a:extLst>
              <a:ext uri="{FF2B5EF4-FFF2-40B4-BE49-F238E27FC236}">
                <a16:creationId xmlns:a16="http://schemas.microsoft.com/office/drawing/2014/main" id="{32053797-033F-33F8-1DE5-D51BC5FAA2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280" y="1426984"/>
            <a:ext cx="2362556" cy="3159273"/>
          </a:xfrm>
          <a:prstGeom prst="rect">
            <a:avLst/>
          </a:prstGeom>
        </p:spPr>
      </p:pic>
      <p:sp>
        <p:nvSpPr>
          <p:cNvPr id="12" name="正方形/長方形 25">
            <a:extLst>
              <a:ext uri="{FF2B5EF4-FFF2-40B4-BE49-F238E27FC236}">
                <a16:creationId xmlns:a16="http://schemas.microsoft.com/office/drawing/2014/main" id="{206436D1-0ACE-A2EA-7A38-FC9EAC0411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174" y="835055"/>
            <a:ext cx="27719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Brownian oscillator</a:t>
            </a:r>
          </a:p>
        </p:txBody>
      </p:sp>
      <p:graphicFrame>
        <p:nvGraphicFramePr>
          <p:cNvPr id="9" name="Object 7">
            <a:extLst>
              <a:ext uri="{FF2B5EF4-FFF2-40B4-BE49-F238E27FC236}">
                <a16:creationId xmlns:a16="http://schemas.microsoft.com/office/drawing/2014/main" id="{909B9234-06F7-2C45-B95B-ED5B637C87C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87463" y="1377950"/>
          <a:ext cx="2206625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73040" imgH="711000" progId="Equation.DSMT4">
                  <p:embed/>
                </p:oleObj>
              </mc:Choice>
              <mc:Fallback>
                <p:oleObj name="Equation" r:id="rId4" imgW="2273040" imgH="711000" progId="Equation.DSMT4">
                  <p:embed/>
                  <p:pic>
                    <p:nvPicPr>
                      <p:cNvPr id="9" name="Object 7">
                        <a:extLst>
                          <a:ext uri="{FF2B5EF4-FFF2-40B4-BE49-F238E27FC236}">
                            <a16:creationId xmlns:a16="http://schemas.microsoft.com/office/drawing/2014/main" id="{909B9234-06F7-2C45-B95B-ED5B637C87C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7463" y="1377950"/>
                        <a:ext cx="2206625" cy="688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AE89CA3-5C23-2530-E3FE-F43C0B20ED90}"/>
              </a:ext>
            </a:extLst>
          </p:cNvPr>
          <p:cNvSpPr txBox="1"/>
          <p:nvPr/>
        </p:nvSpPr>
        <p:spPr>
          <a:xfrm>
            <a:off x="3110720" y="864254"/>
            <a:ext cx="3946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(</a:t>
            </a:r>
            <a:r>
              <a:rPr lang="en-US" altLang="ja-JP" sz="1400" dirty="0" err="1"/>
              <a:t>Grabert</a:t>
            </a:r>
            <a:r>
              <a:rPr lang="en-US" altLang="ja-JP" sz="1400" dirty="0"/>
              <a:t>, </a:t>
            </a:r>
            <a:r>
              <a:rPr lang="en-US" altLang="ja-JP" sz="1400" dirty="0" err="1"/>
              <a:t>Scharmm</a:t>
            </a:r>
            <a:r>
              <a:rPr lang="en-US" altLang="ja-JP" sz="1400" dirty="0"/>
              <a:t>, </a:t>
            </a:r>
            <a:r>
              <a:rPr lang="en-US" altLang="ja-JP" sz="1400" dirty="0" err="1"/>
              <a:t>Ingold</a:t>
            </a:r>
            <a:r>
              <a:rPr lang="en-US" altLang="ja-JP" sz="1400" dirty="0"/>
              <a:t> . </a:t>
            </a:r>
            <a:r>
              <a:rPr lang="en-US" altLang="ja-JP" sz="1400" dirty="0" err="1"/>
              <a:t>Phys</a:t>
            </a:r>
            <a:r>
              <a:rPr lang="en-US" altLang="ja-JP" sz="1400" dirty="0"/>
              <a:t> Rep</a:t>
            </a:r>
            <a:r>
              <a:rPr lang="en-US" altLang="ja-JP" dirty="0"/>
              <a:t>. </a:t>
            </a:r>
            <a:r>
              <a:rPr lang="en-US" altLang="ja-JP" sz="1400" dirty="0"/>
              <a:t>1980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sp>
        <p:nvSpPr>
          <p:cNvPr id="17" name="正方形/長方形 25">
            <a:extLst>
              <a:ext uri="{FF2B5EF4-FFF2-40B4-BE49-F238E27FC236}">
                <a16:creationId xmlns:a16="http://schemas.microsoft.com/office/drawing/2014/main" id="{37CE3C71-4D17-451B-24AC-94B2AB41B4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174" y="241144"/>
            <a:ext cx="68704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800" b="1" dirty="0">
                <a:solidFill>
                  <a:schemeClr val="tx2"/>
                </a:solidFill>
              </a:rPr>
              <a:t>Ohmic case</a:t>
            </a: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9B86AE28-BC79-8EA4-3AB1-BB911179E094}"/>
              </a:ext>
            </a:extLst>
          </p:cNvPr>
          <p:cNvSpPr/>
          <p:nvPr/>
        </p:nvSpPr>
        <p:spPr>
          <a:xfrm>
            <a:off x="4355976" y="1289569"/>
            <a:ext cx="231345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For Ohmic spectral density</a:t>
            </a:r>
            <a:endParaRPr lang="ja-JP" altLang="en-US" sz="1400" dirty="0"/>
          </a:p>
        </p:txBody>
      </p:sp>
      <p:pic>
        <p:nvPicPr>
          <p:cNvPr id="35" name="Picture 6" descr="2006-09-14_22-45-48_anime">
            <a:extLst>
              <a:ext uri="{FF2B5EF4-FFF2-40B4-BE49-F238E27FC236}">
                <a16:creationId xmlns:a16="http://schemas.microsoft.com/office/drawing/2014/main" id="{711B1DEF-39F0-35B5-A962-1A7A49328B3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84307" y="838040"/>
            <a:ext cx="1183162" cy="791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" name="Object 3">
            <a:extLst>
              <a:ext uri="{FF2B5EF4-FFF2-40B4-BE49-F238E27FC236}">
                <a16:creationId xmlns:a16="http://schemas.microsoft.com/office/drawing/2014/main" id="{DAAA863C-0B4E-B436-8664-D3C4D3524C8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41429" y="1688612"/>
          <a:ext cx="13335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33440" imgH="342720" progId="Equation.DSMT4">
                  <p:embed/>
                </p:oleObj>
              </mc:Choice>
              <mc:Fallback>
                <p:oleObj name="Equation" r:id="rId7" imgW="1333440" imgH="342720" progId="Equation.DSMT4">
                  <p:embed/>
                  <p:pic>
                    <p:nvPicPr>
                      <p:cNvPr id="3" name="Object 3">
                        <a:extLst>
                          <a:ext uri="{FF2B5EF4-FFF2-40B4-BE49-F238E27FC236}">
                            <a16:creationId xmlns:a16="http://schemas.microsoft.com/office/drawing/2014/main" id="{DAAA863C-0B4E-B436-8664-D3C4D3524C8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1429" y="1688612"/>
                        <a:ext cx="13335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8" name="図 37">
            <a:extLst>
              <a:ext uri="{FF2B5EF4-FFF2-40B4-BE49-F238E27FC236}">
                <a16:creationId xmlns:a16="http://schemas.microsoft.com/office/drawing/2014/main" id="{9FC192C4-D094-74D3-2111-944A44BD9EB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216" y="1223941"/>
            <a:ext cx="2241165" cy="3502073"/>
          </a:xfrm>
          <a:prstGeom prst="rect">
            <a:avLst/>
          </a:prstGeom>
        </p:spPr>
      </p:pic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E268B643-60C7-52BE-9042-483B08774A85}"/>
              </a:ext>
            </a:extLst>
          </p:cNvPr>
          <p:cNvSpPr/>
          <p:nvPr/>
        </p:nvSpPr>
        <p:spPr>
          <a:xfrm>
            <a:off x="98000" y="2209041"/>
            <a:ext cx="37834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ja-JP" sz="2400" dirty="0">
                <a:solidFill>
                  <a:srgbClr val="FFC000"/>
                </a:solidFill>
              </a:rPr>
              <a:t>(</a:t>
            </a:r>
            <a:r>
              <a:rPr lang="en-US" altLang="ja-JP" sz="2400" dirty="0" err="1">
                <a:solidFill>
                  <a:srgbClr val="FFC000"/>
                </a:solidFill>
              </a:rPr>
              <a:t>i</a:t>
            </a:r>
            <a:r>
              <a:rPr lang="en-US" altLang="ja-JP" sz="2400" dirty="0">
                <a:solidFill>
                  <a:srgbClr val="FFC000"/>
                </a:solidFill>
              </a:rPr>
              <a:t>) Equilibrium distribution</a:t>
            </a:r>
          </a:p>
        </p:txBody>
      </p:sp>
      <p:graphicFrame>
        <p:nvGraphicFramePr>
          <p:cNvPr id="47" name="Object 5">
            <a:extLst>
              <a:ext uri="{FF2B5EF4-FFF2-40B4-BE49-F238E27FC236}">
                <a16:creationId xmlns:a16="http://schemas.microsoft.com/office/drawing/2014/main" id="{7842A2FC-F6DE-AC5C-A58A-F2359E135F7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19558" y="1945497"/>
          <a:ext cx="987425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72840" imgH="253800" progId="Equation.DSMT4">
                  <p:embed/>
                </p:oleObj>
              </mc:Choice>
              <mc:Fallback>
                <p:oleObj name="Equation" r:id="rId10" imgW="672840" imgH="253800" progId="Equation.DSMT4">
                  <p:embed/>
                  <p:pic>
                    <p:nvPicPr>
                      <p:cNvPr id="47" name="Object 5">
                        <a:extLst>
                          <a:ext uri="{FF2B5EF4-FFF2-40B4-BE49-F238E27FC236}">
                            <a16:creationId xmlns:a16="http://schemas.microsoft.com/office/drawing/2014/main" id="{7842A2FC-F6DE-AC5C-A58A-F2359E135F7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9558" y="1945497"/>
                        <a:ext cx="987425" cy="36988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3">
            <a:extLst>
              <a:ext uri="{FF2B5EF4-FFF2-40B4-BE49-F238E27FC236}">
                <a16:creationId xmlns:a16="http://schemas.microsoft.com/office/drawing/2014/main" id="{EB7E89F6-5D2E-F60A-0666-1D2CEDC8814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2993" y="3638430"/>
          <a:ext cx="266700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666880" imgH="634680" progId="Equation.DSMT4">
                  <p:embed/>
                </p:oleObj>
              </mc:Choice>
              <mc:Fallback>
                <p:oleObj name="Equation" r:id="rId12" imgW="2666880" imgH="634680" progId="Equation.DSMT4">
                  <p:embed/>
                  <p:pic>
                    <p:nvPicPr>
                      <p:cNvPr id="48" name="Object 3">
                        <a:extLst>
                          <a:ext uri="{FF2B5EF4-FFF2-40B4-BE49-F238E27FC236}">
                            <a16:creationId xmlns:a16="http://schemas.microsoft.com/office/drawing/2014/main" id="{EB7E89F6-5D2E-F60A-0666-1D2CEDC8814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993" y="3638430"/>
                        <a:ext cx="2667000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3">
            <a:extLst>
              <a:ext uri="{FF2B5EF4-FFF2-40B4-BE49-F238E27FC236}">
                <a16:creationId xmlns:a16="http://schemas.microsoft.com/office/drawing/2014/main" id="{ECA2E3DB-0AAB-99D0-5C4A-2E12D756EAB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10720" y="3620457"/>
          <a:ext cx="25400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539800" imgH="647640" progId="Equation.DSMT4">
                  <p:embed/>
                </p:oleObj>
              </mc:Choice>
              <mc:Fallback>
                <p:oleObj name="Equation" r:id="rId14" imgW="2539800" imgH="647640" progId="Equation.DSMT4">
                  <p:embed/>
                  <p:pic>
                    <p:nvPicPr>
                      <p:cNvPr id="49" name="Object 3">
                        <a:extLst>
                          <a:ext uri="{FF2B5EF4-FFF2-40B4-BE49-F238E27FC236}">
                            <a16:creationId xmlns:a16="http://schemas.microsoft.com/office/drawing/2014/main" id="{ECA2E3DB-0AAB-99D0-5C4A-2E12D756EAB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0720" y="3620457"/>
                        <a:ext cx="2540000" cy="647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7">
            <a:extLst>
              <a:ext uri="{FF2B5EF4-FFF2-40B4-BE49-F238E27FC236}">
                <a16:creationId xmlns:a16="http://schemas.microsoft.com/office/drawing/2014/main" id="{02122304-A2DC-3E71-CEA8-DD12B0724D0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9829" y="2626330"/>
          <a:ext cx="3378200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479760" imgH="952200" progId="Equation.DSMT4">
                  <p:embed/>
                </p:oleObj>
              </mc:Choice>
              <mc:Fallback>
                <p:oleObj name="Equation" r:id="rId16" imgW="3479760" imgH="952200" progId="Equation.DSMT4">
                  <p:embed/>
                  <p:pic>
                    <p:nvPicPr>
                      <p:cNvPr id="51" name="Object 7">
                        <a:extLst>
                          <a:ext uri="{FF2B5EF4-FFF2-40B4-BE49-F238E27FC236}">
                            <a16:creationId xmlns:a16="http://schemas.microsoft.com/office/drawing/2014/main" id="{02122304-A2DC-3E71-CEA8-DD12B0724D0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829" y="2626330"/>
                        <a:ext cx="3378200" cy="920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3">
            <a:extLst>
              <a:ext uri="{FF2B5EF4-FFF2-40B4-BE49-F238E27FC236}">
                <a16:creationId xmlns:a16="http://schemas.microsoft.com/office/drawing/2014/main" id="{08B8EF37-0019-1D10-2F4C-16A0A3C12A3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22035" y="3814463"/>
          <a:ext cx="8001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99920" imgH="279360" progId="Equation.DSMT4">
                  <p:embed/>
                </p:oleObj>
              </mc:Choice>
              <mc:Fallback>
                <p:oleObj name="Equation" r:id="rId18" imgW="799920" imgH="279360" progId="Equation.DSMT4">
                  <p:embed/>
                  <p:pic>
                    <p:nvPicPr>
                      <p:cNvPr id="52" name="Object 3">
                        <a:extLst>
                          <a:ext uri="{FF2B5EF4-FFF2-40B4-BE49-F238E27FC236}">
                            <a16:creationId xmlns:a16="http://schemas.microsoft.com/office/drawing/2014/main" id="{08B8EF37-0019-1D10-2F4C-16A0A3C12A3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2035" y="3814463"/>
                        <a:ext cx="8001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7">
            <a:extLst>
              <a:ext uri="{FF2B5EF4-FFF2-40B4-BE49-F238E27FC236}">
                <a16:creationId xmlns:a16="http://schemas.microsoft.com/office/drawing/2014/main" id="{F87095AE-F446-F344-DAD7-5B1FCE71282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2871" y="2664067"/>
          <a:ext cx="5324475" cy="92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486400" imgH="952200" progId="Equation.DSMT4">
                  <p:embed/>
                </p:oleObj>
              </mc:Choice>
              <mc:Fallback>
                <p:oleObj name="Equation" r:id="rId20" imgW="5486400" imgH="952200" progId="Equation.DSMT4">
                  <p:embed/>
                  <p:pic>
                    <p:nvPicPr>
                      <p:cNvPr id="50" name="Object 7">
                        <a:extLst>
                          <a:ext uri="{FF2B5EF4-FFF2-40B4-BE49-F238E27FC236}">
                            <a16:creationId xmlns:a16="http://schemas.microsoft.com/office/drawing/2014/main" id="{F87095AE-F446-F344-DAD7-5B1FCE71282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871" y="2664067"/>
                        <a:ext cx="5324475" cy="922338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" name="図 52">
            <a:extLst>
              <a:ext uri="{FF2B5EF4-FFF2-40B4-BE49-F238E27FC236}">
                <a16:creationId xmlns:a16="http://schemas.microsoft.com/office/drawing/2014/main" id="{C7107007-68D7-9D60-C38A-DAA4F6CBFC9A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6766" y="4320182"/>
            <a:ext cx="4882886" cy="2514243"/>
          </a:xfrm>
          <a:prstGeom prst="rect">
            <a:avLst/>
          </a:prstGeom>
        </p:spPr>
      </p:pic>
      <p:graphicFrame>
        <p:nvGraphicFramePr>
          <p:cNvPr id="54" name="Object 10">
            <a:extLst>
              <a:ext uri="{FF2B5EF4-FFF2-40B4-BE49-F238E27FC236}">
                <a16:creationId xmlns:a16="http://schemas.microsoft.com/office/drawing/2014/main" id="{B8DBEA63-453A-7EFC-7A02-1E0FA7529D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00199" y="6854470"/>
          <a:ext cx="6762750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4038480" imgH="330120" progId="Equation.DSMT4">
                  <p:embed/>
                </p:oleObj>
              </mc:Choice>
              <mc:Fallback>
                <p:oleObj name="Equation" r:id="rId23" imgW="4038480" imgH="330120" progId="Equation.DSMT4">
                  <p:embed/>
                  <p:pic>
                    <p:nvPicPr>
                      <p:cNvPr id="54" name="Object 10">
                        <a:extLst>
                          <a:ext uri="{FF2B5EF4-FFF2-40B4-BE49-F238E27FC236}">
                            <a16:creationId xmlns:a16="http://schemas.microsoft.com/office/drawing/2014/main" id="{B8DBEA63-453A-7EFC-7A02-1E0FA7529DD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0199" y="6854470"/>
                        <a:ext cx="6762750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475CABA9-17CE-4CA9-98D8-B300B94C5FB8}"/>
              </a:ext>
            </a:extLst>
          </p:cNvPr>
          <p:cNvSpPr txBox="1"/>
          <p:nvPr/>
        </p:nvSpPr>
        <p:spPr>
          <a:xfrm>
            <a:off x="4394960" y="4777658"/>
            <a:ext cx="1296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0066FF"/>
                </a:solidFill>
              </a:rPr>
              <a:t>Lindblad</a:t>
            </a:r>
          </a:p>
        </p:txBody>
      </p:sp>
      <p:cxnSp>
        <p:nvCxnSpPr>
          <p:cNvPr id="58" name="直線矢印コネクタ 57">
            <a:extLst>
              <a:ext uri="{FF2B5EF4-FFF2-40B4-BE49-F238E27FC236}">
                <a16:creationId xmlns:a16="http://schemas.microsoft.com/office/drawing/2014/main" id="{B3932215-BC76-0182-7865-C3CAC7FD29B8}"/>
              </a:ext>
            </a:extLst>
          </p:cNvPr>
          <p:cNvCxnSpPr>
            <a:cxnSpLocks/>
            <a:stCxn id="57" idx="1"/>
          </p:cNvCxnSpPr>
          <p:nvPr/>
        </p:nvCxnSpPr>
        <p:spPr>
          <a:xfrm flipH="1">
            <a:off x="3921330" y="5100824"/>
            <a:ext cx="473630" cy="41422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矢印コネクタ 58">
            <a:extLst>
              <a:ext uri="{FF2B5EF4-FFF2-40B4-BE49-F238E27FC236}">
                <a16:creationId xmlns:a16="http://schemas.microsoft.com/office/drawing/2014/main" id="{D839F351-1D5E-4FBB-BAF2-09F2D6F0115F}"/>
              </a:ext>
            </a:extLst>
          </p:cNvPr>
          <p:cNvCxnSpPr>
            <a:cxnSpLocks/>
          </p:cNvCxnSpPr>
          <p:nvPr/>
        </p:nvCxnSpPr>
        <p:spPr>
          <a:xfrm flipH="1">
            <a:off x="3977711" y="4960242"/>
            <a:ext cx="450032" cy="103393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矢印コネクタ 59">
            <a:extLst>
              <a:ext uri="{FF2B5EF4-FFF2-40B4-BE49-F238E27FC236}">
                <a16:creationId xmlns:a16="http://schemas.microsoft.com/office/drawing/2014/main" id="{E9F29B5F-0D68-A2E6-2ADE-9E384A0C9CE2}"/>
              </a:ext>
            </a:extLst>
          </p:cNvPr>
          <p:cNvCxnSpPr>
            <a:cxnSpLocks/>
          </p:cNvCxnSpPr>
          <p:nvPr/>
        </p:nvCxnSpPr>
        <p:spPr>
          <a:xfrm flipH="1">
            <a:off x="4098270" y="5307937"/>
            <a:ext cx="396105" cy="644018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7" name="Object 4">
            <a:extLst>
              <a:ext uri="{FF2B5EF4-FFF2-40B4-BE49-F238E27FC236}">
                <a16:creationId xmlns:a16="http://schemas.microsoft.com/office/drawing/2014/main" id="{CBC68CDC-5B18-22B0-B3C5-82D893B571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171638" y="6829055"/>
          <a:ext cx="11557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155600" imgH="571320" progId="Equation.DSMT4">
                  <p:embed/>
                </p:oleObj>
              </mc:Choice>
              <mc:Fallback>
                <p:oleObj name="Equation" r:id="rId25" imgW="1155600" imgH="571320" progId="Equation.DSMT4">
                  <p:embed/>
                  <p:pic>
                    <p:nvPicPr>
                      <p:cNvPr id="67" name="Object 4">
                        <a:extLst>
                          <a:ext uri="{FF2B5EF4-FFF2-40B4-BE49-F238E27FC236}">
                            <a16:creationId xmlns:a16="http://schemas.microsoft.com/office/drawing/2014/main" id="{CBC68CDC-5B18-22B0-B3C5-82D893B5719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1638" y="6829055"/>
                        <a:ext cx="1155700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オブジェクト 67">
            <a:extLst>
              <a:ext uri="{FF2B5EF4-FFF2-40B4-BE49-F238E27FC236}">
                <a16:creationId xmlns:a16="http://schemas.microsoft.com/office/drawing/2014/main" id="{84C7120E-7793-3B1A-D817-1919936D1752}"/>
              </a:ext>
            </a:extLst>
          </p:cNvPr>
          <p:cNvGraphicFramePr>
            <a:graphicFrameLocks noGrp="1" noChangeAspect="1"/>
          </p:cNvGraphicFramePr>
          <p:nvPr/>
        </p:nvGraphicFramePr>
        <p:xfrm>
          <a:off x="8650069" y="2199598"/>
          <a:ext cx="520700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317160" imgH="190440" progId="Equation.DSMT4">
                  <p:embed/>
                </p:oleObj>
              </mc:Choice>
              <mc:Fallback>
                <p:oleObj name="Equation" r:id="rId27" imgW="317160" imgH="190440" progId="Equation.DSMT4">
                  <p:embed/>
                  <p:pic>
                    <p:nvPicPr>
                      <p:cNvPr id="68" name="オブジェクト 67">
                        <a:extLst>
                          <a:ext uri="{FF2B5EF4-FFF2-40B4-BE49-F238E27FC236}">
                            <a16:creationId xmlns:a16="http://schemas.microsoft.com/office/drawing/2014/main" id="{84C7120E-7793-3B1A-D817-1919936D1752}"/>
                          </a:ext>
                        </a:extLst>
                      </p:cNvPr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50069" y="2199598"/>
                        <a:ext cx="520700" cy="312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9" name="図 68">
            <a:extLst>
              <a:ext uri="{FF2B5EF4-FFF2-40B4-BE49-F238E27FC236}">
                <a16:creationId xmlns:a16="http://schemas.microsoft.com/office/drawing/2014/main" id="{E0F9B181-5F71-8BF5-1020-B1FCCE2E586E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 rot="15987074">
            <a:off x="-45544" y="5179902"/>
            <a:ext cx="606391" cy="397290"/>
          </a:xfrm>
          <a:prstGeom prst="rect">
            <a:avLst/>
          </a:prstGeom>
        </p:spPr>
      </p:pic>
      <p:pic>
        <p:nvPicPr>
          <p:cNvPr id="71" name="Picture 4">
            <a:extLst>
              <a:ext uri="{FF2B5EF4-FFF2-40B4-BE49-F238E27FC236}">
                <a16:creationId xmlns:a16="http://schemas.microsoft.com/office/drawing/2014/main" id="{B66BEE7B-E3C0-AF58-9038-938F1BBE22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7255222" y="4544649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72" name="Object 7">
            <a:extLst>
              <a:ext uri="{FF2B5EF4-FFF2-40B4-BE49-F238E27FC236}">
                <a16:creationId xmlns:a16="http://schemas.microsoft.com/office/drawing/2014/main" id="{4E53C117-DD1E-9FFA-91B2-85A0B805F2C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42933" y="4710962"/>
          <a:ext cx="13922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434960" imgH="342720" progId="Equation.DSMT4">
                  <p:embed/>
                </p:oleObj>
              </mc:Choice>
              <mc:Fallback>
                <p:oleObj name="Equation" r:id="rId31" imgW="1434960" imgH="342720" progId="Equation.DSMT4">
                  <p:embed/>
                  <p:pic>
                    <p:nvPicPr>
                      <p:cNvPr id="72" name="Object 7">
                        <a:extLst>
                          <a:ext uri="{FF2B5EF4-FFF2-40B4-BE49-F238E27FC236}">
                            <a16:creationId xmlns:a16="http://schemas.microsoft.com/office/drawing/2014/main" id="{4E53C117-DD1E-9FFA-91B2-85A0B805F2C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2933" y="4710962"/>
                        <a:ext cx="1392238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" name="Object 10">
            <a:extLst>
              <a:ext uri="{FF2B5EF4-FFF2-40B4-BE49-F238E27FC236}">
                <a16:creationId xmlns:a16="http://schemas.microsoft.com/office/drawing/2014/main" id="{12FF9169-D1C9-7ED0-9909-AA9647FC952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57763" y="5822950"/>
          <a:ext cx="4186237" cy="1039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2501640" imgH="622080" progId="Equation.DSMT4">
                  <p:embed/>
                </p:oleObj>
              </mc:Choice>
              <mc:Fallback>
                <p:oleObj name="Equation" r:id="rId33" imgW="2501640" imgH="622080" progId="Equation.DSMT4">
                  <p:embed/>
                  <p:pic>
                    <p:nvPicPr>
                      <p:cNvPr id="73" name="Object 10">
                        <a:extLst>
                          <a:ext uri="{FF2B5EF4-FFF2-40B4-BE49-F238E27FC236}">
                            <a16:creationId xmlns:a16="http://schemas.microsoft.com/office/drawing/2014/main" id="{12FF9169-D1C9-7ED0-9909-AA9647FC952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7763" y="5822950"/>
                        <a:ext cx="4186237" cy="1039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29A217A3-AA45-BD43-2D88-51E9E81E91B1}"/>
              </a:ext>
            </a:extLst>
          </p:cNvPr>
          <p:cNvSpPr txBox="1"/>
          <p:nvPr/>
        </p:nvSpPr>
        <p:spPr>
          <a:xfrm>
            <a:off x="4865433" y="5422415"/>
            <a:ext cx="13325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Lindblad</a:t>
            </a:r>
            <a:endParaRPr lang="en-US" dirty="0"/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E34522BC-EE2B-3623-D77C-BF56D0749C5B}"/>
              </a:ext>
            </a:extLst>
          </p:cNvPr>
          <p:cNvSpPr txBox="1"/>
          <p:nvPr/>
        </p:nvSpPr>
        <p:spPr>
          <a:xfrm>
            <a:off x="1989704" y="4844250"/>
            <a:ext cx="11373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Exact</a:t>
            </a:r>
            <a:r>
              <a:rPr lang="en-US" altLang="ja-JP" sz="800" dirty="0">
                <a:solidFill>
                  <a:srgbClr val="FF0000"/>
                </a:solidFill>
                <a:ea typeface="Arial Unicode MS" panose="020B0604020202020204" pitchFamily="50" charset="-128"/>
              </a:rPr>
              <a:t>(&amp;HEOM)</a:t>
            </a:r>
            <a:endParaRPr lang="en-US" altLang="ja-JP" sz="1200" dirty="0">
              <a:ea typeface="Arial Unicode MS" panose="020B0604020202020204" pitchFamily="50" charset="-128"/>
            </a:endParaRPr>
          </a:p>
          <a:p>
            <a:r>
              <a:rPr lang="en-US" sz="1200" dirty="0">
                <a:solidFill>
                  <a:srgbClr val="33CC33"/>
                </a:solidFill>
              </a:rPr>
              <a:t>Kramers</a:t>
            </a:r>
          </a:p>
          <a:p>
            <a:r>
              <a:rPr lang="en-US" altLang="ja-JP" sz="1200" dirty="0">
                <a:solidFill>
                  <a:srgbClr val="0066FF"/>
                </a:solidFill>
              </a:rPr>
              <a:t>Lindblad</a:t>
            </a:r>
          </a:p>
        </p:txBody>
      </p:sp>
      <p:cxnSp>
        <p:nvCxnSpPr>
          <p:cNvPr id="88" name="直線矢印コネクタ 87">
            <a:extLst>
              <a:ext uri="{FF2B5EF4-FFF2-40B4-BE49-F238E27FC236}">
                <a16:creationId xmlns:a16="http://schemas.microsoft.com/office/drawing/2014/main" id="{7A0B2CBF-DC0A-DD9F-A125-3F9C5CB6BFD1}"/>
              </a:ext>
            </a:extLst>
          </p:cNvPr>
          <p:cNvCxnSpPr>
            <a:cxnSpLocks/>
          </p:cNvCxnSpPr>
          <p:nvPr/>
        </p:nvCxnSpPr>
        <p:spPr>
          <a:xfrm flipH="1">
            <a:off x="1735782" y="5011938"/>
            <a:ext cx="315938" cy="10694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矢印コネクタ 88">
            <a:extLst>
              <a:ext uri="{FF2B5EF4-FFF2-40B4-BE49-F238E27FC236}">
                <a16:creationId xmlns:a16="http://schemas.microsoft.com/office/drawing/2014/main" id="{43C3B2C4-2893-66F2-FE7E-6F9E66943E9E}"/>
              </a:ext>
            </a:extLst>
          </p:cNvPr>
          <p:cNvCxnSpPr>
            <a:cxnSpLocks/>
          </p:cNvCxnSpPr>
          <p:nvPr/>
        </p:nvCxnSpPr>
        <p:spPr>
          <a:xfrm flipH="1" flipV="1">
            <a:off x="1742949" y="5188766"/>
            <a:ext cx="308771" cy="144209"/>
          </a:xfrm>
          <a:prstGeom prst="straightConnector1">
            <a:avLst/>
          </a:prstGeom>
          <a:ln w="12700"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線矢印コネクタ 89">
            <a:extLst>
              <a:ext uri="{FF2B5EF4-FFF2-40B4-BE49-F238E27FC236}">
                <a16:creationId xmlns:a16="http://schemas.microsoft.com/office/drawing/2014/main" id="{EC6550A5-D96F-FFC0-A057-C7980011C102}"/>
              </a:ext>
            </a:extLst>
          </p:cNvPr>
          <p:cNvCxnSpPr>
            <a:cxnSpLocks/>
          </p:cNvCxnSpPr>
          <p:nvPr/>
        </p:nvCxnSpPr>
        <p:spPr>
          <a:xfrm flipH="1" flipV="1">
            <a:off x="1731535" y="5120662"/>
            <a:ext cx="320185" cy="68104"/>
          </a:xfrm>
          <a:prstGeom prst="straightConnector1">
            <a:avLst/>
          </a:prstGeom>
          <a:ln w="12700">
            <a:solidFill>
              <a:srgbClr val="33CC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64F7E03F-BADF-117D-A7A3-C11A87DD793E}"/>
              </a:ext>
            </a:extLst>
          </p:cNvPr>
          <p:cNvSpPr txBox="1"/>
          <p:nvPr/>
        </p:nvSpPr>
        <p:spPr>
          <a:xfrm>
            <a:off x="5258068" y="4586037"/>
            <a:ext cx="22337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Detailed balance 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condition is broken</a:t>
            </a:r>
            <a:endParaRPr lang="ja-JP" altLang="en-US" dirty="0"/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8FD602D2-8DF3-D10F-9C1F-98293F3FF85D}"/>
              </a:ext>
            </a:extLst>
          </p:cNvPr>
          <p:cNvSpPr txBox="1"/>
          <p:nvPr/>
        </p:nvSpPr>
        <p:spPr>
          <a:xfrm>
            <a:off x="4934241" y="69100"/>
            <a:ext cx="50446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 err="1"/>
              <a:t>Koyanagi&amp;Tanimura</a:t>
            </a:r>
            <a:r>
              <a:rPr lang="en-US" sz="1600" dirty="0"/>
              <a:t>, </a:t>
            </a:r>
            <a:r>
              <a:rPr lang="en-US" sz="1600" dirty="0">
                <a:hlinkClick r:id="rId35"/>
              </a:rPr>
              <a:t>JCP</a:t>
            </a:r>
            <a:r>
              <a:rPr lang="en-US" sz="1600" b="1" dirty="0">
                <a:hlinkClick r:id="rId35"/>
              </a:rPr>
              <a:t>161</a:t>
            </a:r>
            <a:r>
              <a:rPr lang="en-US" sz="1600" dirty="0">
                <a:hlinkClick r:id="rId35"/>
              </a:rPr>
              <a:t>, 112501(2024).</a:t>
            </a:r>
            <a:r>
              <a:rPr lang="en-US" sz="1600" dirty="0"/>
              <a:t> 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0A944E9-F77F-AC88-D790-F74450C16A38}"/>
              </a:ext>
            </a:extLst>
          </p:cNvPr>
          <p:cNvSpPr txBox="1"/>
          <p:nvPr/>
        </p:nvSpPr>
        <p:spPr>
          <a:xfrm>
            <a:off x="761815" y="4649128"/>
            <a:ext cx="851630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high(</a:t>
            </a:r>
            <a:r>
              <a:rPr lang="en-US" altLang="ja-JP" sz="1200" i="1" dirty="0">
                <a:solidFill>
                  <a:srgbClr val="FF0000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FF0000"/>
                </a:solidFill>
                <a:ea typeface="Arial Unicode MS" panose="020B0604020202020204" pitchFamily="50" charset="-128"/>
              </a:rPr>
              <a:t>=1)</a:t>
            </a:r>
            <a:endParaRPr lang="en-US" sz="12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6C00D27-4520-72AF-564A-5083E6608D2A}"/>
              </a:ext>
            </a:extLst>
          </p:cNvPr>
          <p:cNvSpPr txBox="1"/>
          <p:nvPr/>
        </p:nvSpPr>
        <p:spPr>
          <a:xfrm>
            <a:off x="2930153" y="4638216"/>
            <a:ext cx="926157" cy="27699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200" dirty="0">
                <a:solidFill>
                  <a:srgbClr val="0066FF"/>
                </a:solidFill>
                <a:ea typeface="Arial Unicode MS" panose="020B0604020202020204" pitchFamily="50" charset="-128"/>
              </a:rPr>
              <a:t>low(</a:t>
            </a:r>
            <a:r>
              <a:rPr lang="en-US" altLang="ja-JP" sz="1200" i="1" dirty="0">
                <a:solidFill>
                  <a:srgbClr val="0066FF"/>
                </a:solidFill>
                <a:ea typeface="Arial Unicode MS" panose="020B0604020202020204" pitchFamily="50" charset="-128"/>
              </a:rPr>
              <a:t>T</a:t>
            </a:r>
            <a:r>
              <a:rPr lang="en-US" altLang="ja-JP" sz="1200" dirty="0">
                <a:solidFill>
                  <a:srgbClr val="0066FF"/>
                </a:solidFill>
                <a:ea typeface="Arial Unicode MS" panose="020B0604020202020204" pitchFamily="50" charset="-128"/>
              </a:rPr>
              <a:t>=0.1)</a:t>
            </a:r>
            <a:endParaRPr lang="en-US" sz="12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19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0" grpId="0"/>
      <p:bldP spid="57" grpId="0"/>
      <p:bldP spid="74" grpId="0"/>
      <p:bldP spid="87" grpId="0"/>
      <p:bldP spid="92" grpId="0"/>
      <p:bldP spid="2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"/>
          <p:cNvSpPr txBox="1">
            <a:spLocks noChangeArrowheads="1"/>
          </p:cNvSpPr>
          <p:nvPr/>
        </p:nvSpPr>
        <p:spPr>
          <a:xfrm>
            <a:off x="249510" y="1175849"/>
            <a:ext cx="7786687" cy="2571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/>
                <a:ea typeface="Arial Unicode MS"/>
                <a:cs typeface="Arial Unicode MS"/>
                <a:sym typeface="Wingdings" pitchFamily="2" charset="2"/>
              </a:rPr>
              <a:t> </a:t>
            </a:r>
          </a:p>
        </p:txBody>
      </p:sp>
      <p:graphicFrame>
        <p:nvGraphicFramePr>
          <p:cNvPr id="32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535073" y="1919526"/>
          <a:ext cx="2006280" cy="838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006280" imgH="838080" progId="Equation.DSMT4">
                  <p:embed/>
                </p:oleObj>
              </mc:Choice>
              <mc:Fallback>
                <p:oleObj name="Equation" r:id="rId3" imgW="2006280" imgH="838080" progId="Equation.DSMT4">
                  <p:embed/>
                  <p:pic>
                    <p:nvPicPr>
                      <p:cNvPr id="32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5073" y="1919526"/>
                        <a:ext cx="2006280" cy="838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" name="Object 8"/>
          <p:cNvGraphicFramePr>
            <a:graphicFrameLocks noChangeAspect="1"/>
          </p:cNvGraphicFramePr>
          <p:nvPr/>
        </p:nvGraphicFramePr>
        <p:xfrm>
          <a:off x="1737073" y="4501975"/>
          <a:ext cx="53848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384520" imgH="876240" progId="Equation.DSMT4">
                  <p:embed/>
                </p:oleObj>
              </mc:Choice>
              <mc:Fallback>
                <p:oleObj name="Equation" r:id="rId5" imgW="5384520" imgH="876240" progId="Equation.DSMT4">
                  <p:embed/>
                  <p:pic>
                    <p:nvPicPr>
                      <p:cNvPr id="9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7073" y="4501975"/>
                        <a:ext cx="53848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9" name="Object 3"/>
          <p:cNvGraphicFramePr>
            <a:graphicFrameLocks noChangeAspect="1"/>
          </p:cNvGraphicFramePr>
          <p:nvPr/>
        </p:nvGraphicFramePr>
        <p:xfrm>
          <a:off x="2683269" y="2782798"/>
          <a:ext cx="21717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171520" imgH="825480" progId="Equation.DSMT4">
                  <p:embed/>
                </p:oleObj>
              </mc:Choice>
              <mc:Fallback>
                <p:oleObj name="Equation" r:id="rId7" imgW="2171520" imgH="825480" progId="Equation.DSMT4">
                  <p:embed/>
                  <p:pic>
                    <p:nvPicPr>
                      <p:cNvPr id="9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3269" y="2782798"/>
                        <a:ext cx="21717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Rectangle 21"/>
          <p:cNvSpPr>
            <a:spLocks noChangeArrowheads="1"/>
          </p:cNvSpPr>
          <p:nvPr/>
        </p:nvSpPr>
        <p:spPr bwMode="auto">
          <a:xfrm>
            <a:off x="570917" y="2904486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Dissipation:  </a:t>
            </a:r>
            <a:r>
              <a:rPr lang="en-US" altLang="ja-JP" sz="2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</a:p>
        </p:txBody>
      </p:sp>
      <p:sp>
        <p:nvSpPr>
          <p:cNvPr id="101" name="Rectangle 21"/>
          <p:cNvSpPr>
            <a:spLocks noChangeArrowheads="1"/>
          </p:cNvSpPr>
          <p:nvPr/>
        </p:nvSpPr>
        <p:spPr bwMode="auto">
          <a:xfrm>
            <a:off x="578338" y="3691151"/>
            <a:ext cx="75220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Fluctuation: (</a:t>
            </a:r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+ </a:t>
            </a:r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singularity) 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cxnSp>
        <p:nvCxnSpPr>
          <p:cNvPr id="4" name="直線矢印コネクタ 3"/>
          <p:cNvCxnSpPr/>
          <p:nvPr/>
        </p:nvCxnSpPr>
        <p:spPr>
          <a:xfrm flipV="1">
            <a:off x="5056881" y="3155190"/>
            <a:ext cx="425729" cy="10906"/>
          </a:xfrm>
          <a:prstGeom prst="straightConnector1">
            <a:avLst/>
          </a:prstGeom>
          <a:ln w="476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21"/>
          <p:cNvSpPr>
            <a:spLocks noChangeArrowheads="1"/>
          </p:cNvSpPr>
          <p:nvPr/>
        </p:nvSpPr>
        <p:spPr bwMode="auto">
          <a:xfrm>
            <a:off x="5739839" y="2848317"/>
            <a:ext cx="18453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en-US" altLang="ja-JP" sz="2400" dirty="0">
              <a:solidFill>
                <a:srgbClr val="0541EB"/>
              </a:solidFill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103" name="Rectangle 21"/>
          <p:cNvSpPr>
            <a:spLocks noChangeArrowheads="1"/>
          </p:cNvSpPr>
          <p:nvPr/>
        </p:nvSpPr>
        <p:spPr bwMode="auto">
          <a:xfrm>
            <a:off x="406291" y="6071971"/>
            <a:ext cx="320632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&amp; diverges</a:t>
            </a: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578339" y="1393902"/>
            <a:ext cx="61029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Ohmic bath (Markovian at high temp)</a:t>
            </a:r>
            <a:endParaRPr lang="en-US" altLang="ja-JP" sz="2400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graphicFrame>
        <p:nvGraphicFramePr>
          <p:cNvPr id="15" name="Object 3">
            <a:extLst>
              <a:ext uri="{FF2B5EF4-FFF2-40B4-BE49-F238E27FC236}">
                <a16:creationId xmlns:a16="http://schemas.microsoft.com/office/drawing/2014/main" id="{FF18774D-D3B4-452A-B6C3-1B1F3C631A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50227" y="6087819"/>
          <a:ext cx="1943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942920" imgH="406080" progId="Equation.DSMT4">
                  <p:embed/>
                </p:oleObj>
              </mc:Choice>
              <mc:Fallback>
                <p:oleObj name="Equation" r:id="rId9" imgW="1942920" imgH="406080" progId="Equation.DSMT4">
                  <p:embed/>
                  <p:pic>
                    <p:nvPicPr>
                      <p:cNvPr id="15" name="Object 3">
                        <a:extLst>
                          <a:ext uri="{FF2B5EF4-FFF2-40B4-BE49-F238E27FC236}">
                            <a16:creationId xmlns:a16="http://schemas.microsoft.com/office/drawing/2014/main" id="{FF18774D-D3B4-452A-B6C3-1B1F3C631A8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0227" y="6087819"/>
                        <a:ext cx="1943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3">
            <a:extLst>
              <a:ext uri="{FF2B5EF4-FFF2-40B4-BE49-F238E27FC236}">
                <a16:creationId xmlns:a16="http://schemas.microsoft.com/office/drawing/2014/main" id="{1B2F13FB-C4F0-4544-A0DD-BFD76A6C567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60183" y="5957905"/>
          <a:ext cx="1574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74640" imgH="583920" progId="Equation.DSMT4">
                  <p:embed/>
                </p:oleObj>
              </mc:Choice>
              <mc:Fallback>
                <p:oleObj name="Equation" r:id="rId11" imgW="1574640" imgH="583920" progId="Equation.DSMT4">
                  <p:embed/>
                  <p:pic>
                    <p:nvPicPr>
                      <p:cNvPr id="16" name="Object 3">
                        <a:extLst>
                          <a:ext uri="{FF2B5EF4-FFF2-40B4-BE49-F238E27FC236}">
                            <a16:creationId xmlns:a16="http://schemas.microsoft.com/office/drawing/2014/main" id="{1B2F13FB-C4F0-4544-A0DD-BFD76A6C567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0183" y="5957905"/>
                        <a:ext cx="1574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170BE790-1334-4DDC-9CF2-D53BE258B9D6}"/>
              </a:ext>
            </a:extLst>
          </p:cNvPr>
          <p:cNvSpPr/>
          <p:nvPr/>
        </p:nvSpPr>
        <p:spPr>
          <a:xfrm>
            <a:off x="5482610" y="6542105"/>
            <a:ext cx="15440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Weiss’s book</a:t>
            </a:r>
            <a:endParaRPr lang="ja-JP" alt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080332E6-F26A-4FBB-9FB4-67BD98DCD51A}"/>
              </a:ext>
            </a:extLst>
          </p:cNvPr>
          <p:cNvSpPr txBox="1"/>
          <p:nvPr/>
        </p:nvSpPr>
        <p:spPr>
          <a:xfrm>
            <a:off x="5148064" y="5449848"/>
            <a:ext cx="45937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</a:t>
            </a:r>
            <a:endParaRPr lang="ja-JP" altLang="en-US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67FB3539-7A84-49CE-9F40-1C7FE26DB9BF}"/>
              </a:ext>
            </a:extLst>
          </p:cNvPr>
          <p:cNvSpPr txBox="1"/>
          <p:nvPr/>
        </p:nvSpPr>
        <p:spPr>
          <a:xfrm>
            <a:off x="2972860" y="5517000"/>
            <a:ext cx="45937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AE89B69-8B26-4D05-A85F-DDE4C4E6177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56927" y="3488451"/>
            <a:ext cx="1845377" cy="2752378"/>
          </a:xfrm>
          <a:prstGeom prst="rect">
            <a:avLst/>
          </a:prstGeom>
        </p:spPr>
      </p:pic>
      <p:sp>
        <p:nvSpPr>
          <p:cNvPr id="23" name="円/楕円 49">
            <a:extLst>
              <a:ext uri="{FF2B5EF4-FFF2-40B4-BE49-F238E27FC236}">
                <a16:creationId xmlns:a16="http://schemas.microsoft.com/office/drawing/2014/main" id="{2960BF1A-0D89-43E5-A8A6-92D376304D4E}"/>
              </a:ext>
            </a:extLst>
          </p:cNvPr>
          <p:cNvSpPr/>
          <p:nvPr/>
        </p:nvSpPr>
        <p:spPr>
          <a:xfrm>
            <a:off x="7812360" y="4806775"/>
            <a:ext cx="808804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sp>
        <p:nvSpPr>
          <p:cNvPr id="24" name="円/楕円 49">
            <a:extLst>
              <a:ext uri="{FF2B5EF4-FFF2-40B4-BE49-F238E27FC236}">
                <a16:creationId xmlns:a16="http://schemas.microsoft.com/office/drawing/2014/main" id="{35978419-F764-4D0D-96E2-24B4F7D7E467}"/>
              </a:ext>
            </a:extLst>
          </p:cNvPr>
          <p:cNvSpPr/>
          <p:nvPr/>
        </p:nvSpPr>
        <p:spPr>
          <a:xfrm>
            <a:off x="4880262" y="4374000"/>
            <a:ext cx="2363555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25" name="直線矢印コネクタ 24">
            <a:extLst>
              <a:ext uri="{FF2B5EF4-FFF2-40B4-BE49-F238E27FC236}">
                <a16:creationId xmlns:a16="http://schemas.microsoft.com/office/drawing/2014/main" id="{BE6D31AF-81C5-461D-B7A3-CB7BDEE66406}"/>
              </a:ext>
            </a:extLst>
          </p:cNvPr>
          <p:cNvCxnSpPr>
            <a:cxnSpLocks/>
          </p:cNvCxnSpPr>
          <p:nvPr/>
        </p:nvCxnSpPr>
        <p:spPr>
          <a:xfrm>
            <a:off x="7389820" y="5095351"/>
            <a:ext cx="361568" cy="130371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">
            <a:extLst>
              <a:ext uri="{FF2B5EF4-FFF2-40B4-BE49-F238E27FC236}">
                <a16:creationId xmlns:a16="http://schemas.microsoft.com/office/drawing/2014/main" id="{85614E84-57C9-4CC8-B99F-3FE31E76B1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504" y="155834"/>
            <a:ext cx="8643938" cy="850900"/>
          </a:xfrm>
        </p:spPr>
        <p:txBody>
          <a:bodyPr>
            <a:normAutofit/>
          </a:bodyPr>
          <a:lstStyle/>
          <a:p>
            <a:r>
              <a:rPr lang="en-US" altLang="ja-JP" sz="3600" b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Low-Temp</a:t>
            </a:r>
            <a:r>
              <a:rPr lang="en-US" altLang="ja-JP" sz="3600" b="1" dirty="0">
                <a:latin typeface="Arial Unicode MS" pitchFamily="50" charset="-128"/>
                <a:cs typeface="Arial Unicode MS" pitchFamily="50" charset="-128"/>
              </a:rPr>
              <a:t>. Q. Fokker-Planck Equations</a:t>
            </a: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368F2EF7-8AE8-46D1-BDF1-61E42282B2AE}"/>
              </a:ext>
            </a:extLst>
          </p:cNvPr>
          <p:cNvSpPr/>
          <p:nvPr/>
        </p:nvSpPr>
        <p:spPr>
          <a:xfrm>
            <a:off x="6666045" y="2200003"/>
            <a:ext cx="24673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chemeClr val="tx2">
                    <a:lumMod val="75000"/>
                  </a:schemeClr>
                </a:solidFill>
              </a:rPr>
              <a:t>Ikeda and Tanimura, </a:t>
            </a:r>
          </a:p>
          <a:p>
            <a:r>
              <a:rPr lang="en-US" altLang="ja-JP" dirty="0"/>
              <a:t>JCTC </a:t>
            </a:r>
            <a:r>
              <a:rPr lang="en-US" altLang="ja-JP" b="1" dirty="0"/>
              <a:t>15</a:t>
            </a:r>
            <a:r>
              <a:rPr lang="en-US" altLang="ja-JP" dirty="0"/>
              <a:t> 2517 (2019).</a:t>
            </a:r>
          </a:p>
        </p:txBody>
      </p:sp>
      <p:pic>
        <p:nvPicPr>
          <p:cNvPr id="28" name="図 27">
            <a:extLst>
              <a:ext uri="{FF2B5EF4-FFF2-40B4-BE49-F238E27FC236}">
                <a16:creationId xmlns:a16="http://schemas.microsoft.com/office/drawing/2014/main" id="{F33BBF33-1B5A-4E35-9D9F-523899C80CA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476" y="866469"/>
            <a:ext cx="786064" cy="1156645"/>
          </a:xfrm>
          <a:prstGeom prst="rect">
            <a:avLst/>
          </a:prstGeom>
        </p:spPr>
      </p:pic>
      <p:sp>
        <p:nvSpPr>
          <p:cNvPr id="2" name="円/楕円 49">
            <a:extLst>
              <a:ext uri="{FF2B5EF4-FFF2-40B4-BE49-F238E27FC236}">
                <a16:creationId xmlns:a16="http://schemas.microsoft.com/office/drawing/2014/main" id="{3BFA611E-7F9F-E7E2-6002-4AF0633458A4}"/>
              </a:ext>
            </a:extLst>
          </p:cNvPr>
          <p:cNvSpPr/>
          <p:nvPr/>
        </p:nvSpPr>
        <p:spPr>
          <a:xfrm>
            <a:off x="3650227" y="4441152"/>
            <a:ext cx="613512" cy="1075848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4727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8"/>
          <p:cNvGraphicFramePr>
            <a:graphicFrameLocks noChangeAspect="1"/>
          </p:cNvGraphicFramePr>
          <p:nvPr/>
        </p:nvGraphicFramePr>
        <p:xfrm>
          <a:off x="2646887" y="885451"/>
          <a:ext cx="42164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216320" imgH="914400" progId="Equation.DSMT4">
                  <p:embed/>
                </p:oleObj>
              </mc:Choice>
              <mc:Fallback>
                <p:oleObj name="Equation" r:id="rId2" imgW="4216320" imgH="914400" progId="Equation.DSMT4">
                  <p:embed/>
                  <p:pic>
                    <p:nvPicPr>
                      <p:cNvPr id="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6887" y="885451"/>
                        <a:ext cx="42164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-1246874" y="206109"/>
            <a:ext cx="8643938" cy="8509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dirty="0">
                <a:latin typeface="Arial Unicode MS" pitchFamily="50" charset="-128"/>
                <a:cs typeface="Arial Unicode MS" pitchFamily="50" charset="-128"/>
              </a:rPr>
              <a:t>For a finite cutoff </a:t>
            </a:r>
            <a:r>
              <a:rPr lang="en-US" altLang="ja-JP" sz="3600" i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3600" i="1" dirty="0">
                <a:latin typeface="Arial Unicode MS" pitchFamily="50" charset="-128"/>
                <a:cs typeface="Arial Unicode MS" pitchFamily="50" charset="-128"/>
              </a:rPr>
              <a:t>: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618039" y="2380999"/>
            <a:ext cx="2236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 pitchFamily="50" charset="-128"/>
                <a:cs typeface="Arial Unicode MS" pitchFamily="50" charset="-128"/>
              </a:rPr>
              <a:t>Wigner distribution </a:t>
            </a:r>
            <a:endParaRPr lang="ja-JP" altLang="en-US" dirty="0"/>
          </a:p>
        </p:txBody>
      </p:sp>
      <p:graphicFrame>
        <p:nvGraphicFramePr>
          <p:cNvPr id="10" name="Object 3">
            <a:extLst>
              <a:ext uri="{FF2B5EF4-FFF2-40B4-BE49-F238E27FC236}">
                <a16:creationId xmlns:a16="http://schemas.microsoft.com/office/drawing/2014/main" id="{6448F1AD-F7B1-4E1E-ADD4-EE4683B695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23728" y="5391415"/>
          <a:ext cx="19431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42920" imgH="406080" progId="Equation.DSMT4">
                  <p:embed/>
                </p:oleObj>
              </mc:Choice>
              <mc:Fallback>
                <p:oleObj name="Equation" r:id="rId4" imgW="1942920" imgH="406080" progId="Equation.DSMT4">
                  <p:embed/>
                  <p:pic>
                    <p:nvPicPr>
                      <p:cNvPr id="10" name="Object 3">
                        <a:extLst>
                          <a:ext uri="{FF2B5EF4-FFF2-40B4-BE49-F238E27FC236}">
                            <a16:creationId xmlns:a16="http://schemas.microsoft.com/office/drawing/2014/main" id="{6448F1AD-F7B1-4E1E-ADD4-EE4683B6951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5391415"/>
                        <a:ext cx="19431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3">
            <a:extLst>
              <a:ext uri="{FF2B5EF4-FFF2-40B4-BE49-F238E27FC236}">
                <a16:creationId xmlns:a16="http://schemas.microsoft.com/office/drawing/2014/main" id="{1FDA6B05-8991-4E13-A77B-A8282BA8ACE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50194" y="5831704"/>
          <a:ext cx="14478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47560" imgH="583920" progId="Equation.DSMT4">
                  <p:embed/>
                </p:oleObj>
              </mc:Choice>
              <mc:Fallback>
                <p:oleObj name="Equation" r:id="rId6" imgW="1447560" imgH="583920" progId="Equation.DSMT4">
                  <p:embed/>
                  <p:pic>
                    <p:nvPicPr>
                      <p:cNvPr id="12" name="Object 3">
                        <a:extLst>
                          <a:ext uri="{FF2B5EF4-FFF2-40B4-BE49-F238E27FC236}">
                            <a16:creationId xmlns:a16="http://schemas.microsoft.com/office/drawing/2014/main" id="{1FDA6B05-8991-4E13-A77B-A8282BA8ACE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0194" y="5831704"/>
                        <a:ext cx="1447800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46DEFFEF-DC7D-45CC-88DD-C96D42EA4EAF}"/>
              </a:ext>
            </a:extLst>
          </p:cNvPr>
          <p:cNvSpPr/>
          <p:nvPr/>
        </p:nvSpPr>
        <p:spPr>
          <a:xfrm>
            <a:off x="2626723" y="6488668"/>
            <a:ext cx="15440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Weiss’s book</a:t>
            </a:r>
            <a:endParaRPr lang="ja-JP" altLang="en-US" dirty="0"/>
          </a:p>
        </p:txBody>
      </p:sp>
      <p:graphicFrame>
        <p:nvGraphicFramePr>
          <p:cNvPr id="16" name="Object 8">
            <a:extLst>
              <a:ext uri="{FF2B5EF4-FFF2-40B4-BE49-F238E27FC236}">
                <a16:creationId xmlns:a16="http://schemas.microsoft.com/office/drawing/2014/main" id="{91E5055F-7B30-4861-A06F-8DE69185FBE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14526" y="5369631"/>
          <a:ext cx="9398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39600" imgH="291960" progId="Equation.DSMT4">
                  <p:embed/>
                </p:oleObj>
              </mc:Choice>
              <mc:Fallback>
                <p:oleObj name="Equation" r:id="rId8" imgW="939600" imgH="291960" progId="Equation.DSMT4">
                  <p:embed/>
                  <p:pic>
                    <p:nvPicPr>
                      <p:cNvPr id="16" name="Object 8">
                        <a:extLst>
                          <a:ext uri="{FF2B5EF4-FFF2-40B4-BE49-F238E27FC236}">
                            <a16:creationId xmlns:a16="http://schemas.microsoft.com/office/drawing/2014/main" id="{91E5055F-7B30-4861-A06F-8DE69185FBE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526" y="5369631"/>
                        <a:ext cx="9398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8478D2D2-3863-498F-A8B8-ADE10A177C5B}"/>
              </a:ext>
            </a:extLst>
          </p:cNvPr>
          <p:cNvGrpSpPr/>
          <p:nvPr/>
        </p:nvGrpSpPr>
        <p:grpSpPr>
          <a:xfrm>
            <a:off x="105436" y="2253930"/>
            <a:ext cx="2864097" cy="2876815"/>
            <a:chOff x="921213" y="3244764"/>
            <a:chExt cx="3394800" cy="3394800"/>
          </a:xfrm>
        </p:grpSpPr>
        <p:pic>
          <p:nvPicPr>
            <p:cNvPr id="20" name="図 19">
              <a:extLst>
                <a:ext uri="{FF2B5EF4-FFF2-40B4-BE49-F238E27FC236}">
                  <a16:creationId xmlns:a16="http://schemas.microsoft.com/office/drawing/2014/main" id="{AA07AB52-A575-4AC7-961B-96D2085E27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1213" y="3244764"/>
              <a:ext cx="3394800" cy="3394800"/>
            </a:xfrm>
            <a:prstGeom prst="rect">
              <a:avLst/>
            </a:prstGeom>
          </p:spPr>
        </p:pic>
        <p:sp>
          <p:nvSpPr>
            <p:cNvPr id="21" name="矢印: 下 22">
              <a:extLst>
                <a:ext uri="{FF2B5EF4-FFF2-40B4-BE49-F238E27FC236}">
                  <a16:creationId xmlns:a16="http://schemas.microsoft.com/office/drawing/2014/main" id="{2896DA56-382C-4460-8C72-D156C8D393AC}"/>
                </a:ext>
              </a:extLst>
            </p:cNvPr>
            <p:cNvSpPr/>
            <p:nvPr/>
          </p:nvSpPr>
          <p:spPr>
            <a:xfrm>
              <a:off x="2443808" y="4561219"/>
              <a:ext cx="484632" cy="402344"/>
            </a:xfrm>
            <a:prstGeom prst="down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2A22BE67-CE62-4ABC-8948-FAB59670A12A}"/>
              </a:ext>
            </a:extLst>
          </p:cNvPr>
          <p:cNvGrpSpPr/>
          <p:nvPr/>
        </p:nvGrpSpPr>
        <p:grpSpPr>
          <a:xfrm>
            <a:off x="2555776" y="2097269"/>
            <a:ext cx="2795120" cy="3226874"/>
            <a:chOff x="934950" y="3273328"/>
            <a:chExt cx="3394800" cy="3394800"/>
          </a:xfrm>
        </p:grpSpPr>
        <p:pic>
          <p:nvPicPr>
            <p:cNvPr id="23" name="図 22">
              <a:extLst>
                <a:ext uri="{FF2B5EF4-FFF2-40B4-BE49-F238E27FC236}">
                  <a16:creationId xmlns:a16="http://schemas.microsoft.com/office/drawing/2014/main" id="{69075900-5B0F-4436-8DBB-E9630D952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4950" y="3273328"/>
              <a:ext cx="3394800" cy="3394800"/>
            </a:xfrm>
            <a:prstGeom prst="rect">
              <a:avLst/>
            </a:prstGeom>
          </p:spPr>
        </p:pic>
        <p:sp>
          <p:nvSpPr>
            <p:cNvPr id="24" name="矢印: 下 30">
              <a:extLst>
                <a:ext uri="{FF2B5EF4-FFF2-40B4-BE49-F238E27FC236}">
                  <a16:creationId xmlns:a16="http://schemas.microsoft.com/office/drawing/2014/main" id="{716E5F65-0738-44F6-AAFE-334ACF1917A8}"/>
                </a:ext>
              </a:extLst>
            </p:cNvPr>
            <p:cNvSpPr/>
            <p:nvPr/>
          </p:nvSpPr>
          <p:spPr>
            <a:xfrm>
              <a:off x="2411760" y="4898864"/>
              <a:ext cx="484632" cy="402344"/>
            </a:xfrm>
            <a:prstGeom prst="down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3A5B0EE3-7D87-4FDA-BC1A-CCEDAFB1957A}"/>
                </a:ext>
              </a:extLst>
            </p:cNvPr>
            <p:cNvSpPr txBox="1"/>
            <p:nvPr/>
          </p:nvSpPr>
          <p:spPr>
            <a:xfrm>
              <a:off x="2089461" y="4419244"/>
              <a:ext cx="10583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Increase </a:t>
              </a:r>
              <a:r>
                <a:rPr kumimoji="1" lang="en-US" altLang="ja-JP" sz="16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endParaRPr kumimoji="1" lang="ja-JP" alt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6" name="図 25">
            <a:extLst>
              <a:ext uri="{FF2B5EF4-FFF2-40B4-BE49-F238E27FC236}">
                <a16:creationId xmlns:a16="http://schemas.microsoft.com/office/drawing/2014/main" id="{960A2EB6-298E-45D9-A2D5-0EF07FF975A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098" y="2408074"/>
            <a:ext cx="3672408" cy="3672408"/>
          </a:xfrm>
          <a:prstGeom prst="rect">
            <a:avLst/>
          </a:prstGeom>
        </p:spPr>
      </p:pic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34CA3305-12D9-4D47-999A-C0964BB74D8C}"/>
              </a:ext>
            </a:extLst>
          </p:cNvPr>
          <p:cNvSpPr/>
          <p:nvPr/>
        </p:nvSpPr>
        <p:spPr>
          <a:xfrm>
            <a:off x="7382380" y="2870020"/>
            <a:ext cx="1656184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F6941636-9380-488A-B65E-9F0B65F7966B}"/>
              </a:ext>
            </a:extLst>
          </p:cNvPr>
          <p:cNvSpPr txBox="1"/>
          <p:nvPr/>
        </p:nvSpPr>
        <p:spPr>
          <a:xfrm>
            <a:off x="5004048" y="2069264"/>
            <a:ext cx="4985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Set </a:t>
            </a:r>
            <a:r>
              <a:rPr lang="en-US" altLang="ja-JP" sz="1800" i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K</a:t>
            </a:r>
            <a:r>
              <a:rPr lang="en-US" altLang="ja-JP" sz="1800" i="1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 </a:t>
            </a:r>
            <a:r>
              <a:rPr lang="en-US" altLang="ja-JP" sz="1800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to be not too large not too small</a:t>
            </a:r>
            <a:r>
              <a:rPr lang="en-US" altLang="ja-JP" sz="1800" i="1" dirty="0">
                <a:solidFill>
                  <a:srgbClr val="FF0000"/>
                </a:solidFill>
                <a:latin typeface="Arial Unicode MS" pitchFamily="50" charset="-128"/>
                <a:cs typeface="Arial Unicode MS" pitchFamily="50" charset="-12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56016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四角形: 角を丸くする 21">
            <a:extLst>
              <a:ext uri="{FF2B5EF4-FFF2-40B4-BE49-F238E27FC236}">
                <a16:creationId xmlns:a16="http://schemas.microsoft.com/office/drawing/2014/main" id="{70A5CE2F-9200-47CF-9024-17D51C347F16}"/>
              </a:ext>
            </a:extLst>
          </p:cNvPr>
          <p:cNvSpPr/>
          <p:nvPr/>
        </p:nvSpPr>
        <p:spPr>
          <a:xfrm>
            <a:off x="251520" y="4862630"/>
            <a:ext cx="7782033" cy="101237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60421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9421138"/>
              </p:ext>
            </p:extLst>
          </p:nvPr>
        </p:nvGraphicFramePr>
        <p:xfrm>
          <a:off x="3401624" y="4053363"/>
          <a:ext cx="1149350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96880" imgH="241200" progId="Equation.DSMT4">
                  <p:embed/>
                </p:oleObj>
              </mc:Choice>
              <mc:Fallback>
                <p:oleObj name="Equation" r:id="rId2" imgW="596880" imgH="241200" progId="Equation.DSMT4">
                  <p:embed/>
                  <p:pic>
                    <p:nvPicPr>
                      <p:cNvPr id="60421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01624" y="4053363"/>
                        <a:ext cx="1149350" cy="465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正方形/長方形 15"/>
          <p:cNvSpPr/>
          <p:nvPr/>
        </p:nvSpPr>
        <p:spPr>
          <a:xfrm>
            <a:off x="251520" y="4015701"/>
            <a:ext cx="72132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In the classical Limit,           ,  we have </a:t>
            </a:r>
          </a:p>
          <a:p>
            <a:r>
              <a:rPr lang="en-US" altLang="ja-JP" sz="2400" b="1" dirty="0">
                <a:solidFill>
                  <a:schemeClr val="tx2">
                    <a:lumMod val="50000"/>
                  </a:schemeClr>
                </a:solidFill>
                <a:ea typeface="Arial Unicode MS" panose="020B0604020202020204" pitchFamily="50" charset="-128"/>
                <a:sym typeface="Wingdings" pitchFamily="2" charset="2"/>
              </a:rPr>
              <a:t>Kramers equation </a:t>
            </a:r>
            <a:r>
              <a:rPr lang="en-US" altLang="ja-JP" sz="2400" dirty="0">
                <a:solidFill>
                  <a:srgbClr val="00B0F0"/>
                </a:solidFill>
                <a:sym typeface="Wingdings" pitchFamily="2" charset="2"/>
              </a:rPr>
              <a:t>(</a:t>
            </a:r>
            <a:r>
              <a:rPr lang="en-US" altLang="ja-JP" dirty="0">
                <a:solidFill>
                  <a:srgbClr val="00B0F0"/>
                </a:solidFill>
                <a:sym typeface="Wingdings" pitchFamily="2" charset="2"/>
              </a:rPr>
              <a:t>no restriction for temperature</a:t>
            </a:r>
            <a:r>
              <a:rPr lang="en-US" altLang="ja-JP" sz="2400" dirty="0">
                <a:solidFill>
                  <a:srgbClr val="00B0F0"/>
                </a:solidFill>
                <a:sym typeface="Wingdings" pitchFamily="2" charset="2"/>
              </a:rPr>
              <a:t>)</a:t>
            </a:r>
          </a:p>
        </p:txBody>
      </p:sp>
      <p:graphicFrame>
        <p:nvGraphicFramePr>
          <p:cNvPr id="719879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3027397"/>
              </p:ext>
            </p:extLst>
          </p:nvPr>
        </p:nvGraphicFramePr>
        <p:xfrm>
          <a:off x="387342" y="4998384"/>
          <a:ext cx="7551738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190760" imgH="431640" progId="Equation.DSMT4">
                  <p:embed/>
                </p:oleObj>
              </mc:Choice>
              <mc:Fallback>
                <p:oleObj name="Equation" r:id="rId4" imgW="4190760" imgH="431640" progId="Equation.DSMT4">
                  <p:embed/>
                  <p:pic>
                    <p:nvPicPr>
                      <p:cNvPr id="719879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342" y="4998384"/>
                        <a:ext cx="7551738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60441" name="Picture 124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581" y="4663736"/>
            <a:ext cx="856696" cy="1108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A8FFB973-B217-4445-A112-CBE4C8D1D5EB}"/>
              </a:ext>
            </a:extLst>
          </p:cNvPr>
          <p:cNvSpPr/>
          <p:nvPr/>
        </p:nvSpPr>
        <p:spPr>
          <a:xfrm>
            <a:off x="8086581" y="5772163"/>
            <a:ext cx="8611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Kramers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sp>
        <p:nvSpPr>
          <p:cNvPr id="25" name="四角形: 角を丸くする 24">
            <a:extLst>
              <a:ext uri="{FF2B5EF4-FFF2-40B4-BE49-F238E27FC236}">
                <a16:creationId xmlns:a16="http://schemas.microsoft.com/office/drawing/2014/main" id="{AF0112AE-B4BA-4144-A6F9-5BF62390B784}"/>
              </a:ext>
            </a:extLst>
          </p:cNvPr>
          <p:cNvSpPr/>
          <p:nvPr/>
        </p:nvSpPr>
        <p:spPr>
          <a:xfrm>
            <a:off x="326273" y="928231"/>
            <a:ext cx="8491453" cy="179593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6" name="Object 13">
            <a:extLst>
              <a:ext uri="{FF2B5EF4-FFF2-40B4-BE49-F238E27FC236}">
                <a16:creationId xmlns:a16="http://schemas.microsoft.com/office/drawing/2014/main" id="{1612FF30-197D-4B60-A48F-941B3C991C5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5148" y="983000"/>
          <a:ext cx="7975600" cy="166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975440" imgH="1663560" progId="Equation.DSMT4">
                  <p:embed/>
                </p:oleObj>
              </mc:Choice>
              <mc:Fallback>
                <p:oleObj name="Equation" r:id="rId7" imgW="7975440" imgH="1663560" progId="Equation.DSMT4">
                  <p:embed/>
                  <p:pic>
                    <p:nvPicPr>
                      <p:cNvPr id="26" name="Object 13">
                        <a:extLst>
                          <a:ext uri="{FF2B5EF4-FFF2-40B4-BE49-F238E27FC236}">
                            <a16:creationId xmlns:a16="http://schemas.microsoft.com/office/drawing/2014/main" id="{1612FF30-197D-4B60-A48F-941B3C991C5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5148" y="983000"/>
                        <a:ext cx="7975600" cy="166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4F8FDAF1-4073-4403-BA16-DC75F2543A76}"/>
              </a:ext>
            </a:extLst>
          </p:cNvPr>
          <p:cNvSpPr txBox="1"/>
          <p:nvPr/>
        </p:nvSpPr>
        <p:spPr>
          <a:xfrm>
            <a:off x="179512" y="297914"/>
            <a:ext cx="85631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800" b="1" dirty="0">
                <a:solidFill>
                  <a:srgbClr val="0066FF"/>
                </a:solidFill>
                <a:latin typeface="Arial Unicode MS" pitchFamily="50" charset="-128"/>
                <a:cs typeface="Arial Unicode MS" pitchFamily="50" charset="-128"/>
              </a:rPr>
              <a:t>Thermodynamic Quantum Fokker-Planck Equations</a:t>
            </a:r>
            <a:endParaRPr lang="en-US" sz="2800" dirty="0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50801A23-6361-467F-92F1-BB61CF926C46}"/>
              </a:ext>
            </a:extLst>
          </p:cNvPr>
          <p:cNvSpPr txBox="1"/>
          <p:nvPr/>
        </p:nvSpPr>
        <p:spPr>
          <a:xfrm>
            <a:off x="1566313" y="2812783"/>
            <a:ext cx="72514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l" rtl="0"/>
            <a:r>
              <a:rPr lang="en-US" altLang="ja-JP" kern="100" dirty="0" err="1">
                <a:solidFill>
                  <a:srgbClr val="0563C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Koyanagi</a:t>
            </a:r>
            <a:r>
              <a:rPr lang="en-US" altLang="ja-JP" kern="100" dirty="0">
                <a:solidFill>
                  <a:srgbClr val="0563C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 and Tanimura, 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9"/>
              </a:rPr>
              <a:t>J. Chem. Phys. </a:t>
            </a:r>
            <a:r>
              <a:rPr lang="de-DE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9"/>
              </a:rPr>
              <a:t>161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9"/>
              </a:rPr>
              <a:t>, 114113 (2024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endParaRPr lang="en-US" altLang="ja-JP" kern="100" dirty="0">
              <a:solidFill>
                <a:srgbClr val="0563C1"/>
              </a:solidFill>
              <a:latin typeface="Courier New" panose="02070309020205020404" pitchFamily="49" charset="0"/>
              <a:ea typeface="游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9640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1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60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6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7D29447-4656-40F2-A64B-409B11265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327" y="1204319"/>
            <a:ext cx="4092052" cy="4976097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70C3EE9-9C73-45E4-850F-9CFF4BC032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9200" y="1270712"/>
            <a:ext cx="3754783" cy="4976097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6D3889B-19B3-49D3-BFF3-F8F5D552E425}"/>
              </a:ext>
            </a:extLst>
          </p:cNvPr>
          <p:cNvSpPr txBox="1"/>
          <p:nvPr/>
        </p:nvSpPr>
        <p:spPr>
          <a:xfrm>
            <a:off x="1529980" y="967605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0066FF"/>
                </a:solidFill>
                <a:ea typeface="Arial Unicode MS" panose="020B0604020202020204" pitchFamily="50" charset="-128"/>
                <a:sym typeface="Wingdings" pitchFamily="2" charset="2"/>
              </a:rPr>
              <a:t>classical</a:t>
            </a:r>
            <a:endParaRPr 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C68B477-A906-45F3-9F25-0951E1A2FBF3}"/>
              </a:ext>
            </a:extLst>
          </p:cNvPr>
          <p:cNvSpPr txBox="1"/>
          <p:nvPr/>
        </p:nvSpPr>
        <p:spPr>
          <a:xfrm>
            <a:off x="5852255" y="1035959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0066FF"/>
                </a:solidFill>
                <a:ea typeface="Arial Unicode MS" panose="020B0604020202020204" pitchFamily="50" charset="-128"/>
                <a:sym typeface="Wingdings" pitchFamily="2" charset="2"/>
              </a:rPr>
              <a:t>classical</a:t>
            </a:r>
            <a:endParaRPr 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33EBCCD-2989-43AA-AA92-28E94A6BE894}"/>
              </a:ext>
            </a:extLst>
          </p:cNvPr>
          <p:cNvSpPr txBox="1"/>
          <p:nvPr/>
        </p:nvSpPr>
        <p:spPr>
          <a:xfrm>
            <a:off x="2950510" y="956880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FF0000"/>
                </a:solidFill>
                <a:ea typeface="Arial Unicode MS" panose="020B0604020202020204" pitchFamily="50" charset="-128"/>
                <a:sym typeface="Wingdings" pitchFamily="2" charset="2"/>
              </a:rPr>
              <a:t>quantum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EC59923-FC9A-4523-9A32-41757B1AC8A7}"/>
              </a:ext>
            </a:extLst>
          </p:cNvPr>
          <p:cNvSpPr txBox="1"/>
          <p:nvPr/>
        </p:nvSpPr>
        <p:spPr>
          <a:xfrm>
            <a:off x="7338099" y="1009798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FF0000"/>
                </a:solidFill>
                <a:ea typeface="Arial Unicode MS" panose="020B0604020202020204" pitchFamily="50" charset="-128"/>
                <a:sym typeface="Wingdings" pitchFamily="2" charset="2"/>
              </a:rPr>
              <a:t>quantum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886B3F0-AF0F-4157-9496-0B936A47E3B9}"/>
              </a:ext>
            </a:extLst>
          </p:cNvPr>
          <p:cNvSpPr txBox="1"/>
          <p:nvPr/>
        </p:nvSpPr>
        <p:spPr>
          <a:xfrm>
            <a:off x="11331" y="1340768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(a) weak</a:t>
            </a:r>
            <a:endParaRPr 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E712DD7-480C-4C16-8847-7CACBDEBF28F}"/>
              </a:ext>
            </a:extLst>
          </p:cNvPr>
          <p:cNvSpPr txBox="1"/>
          <p:nvPr/>
        </p:nvSpPr>
        <p:spPr>
          <a:xfrm>
            <a:off x="11331" y="2710082"/>
            <a:ext cx="19429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(b) inter.</a:t>
            </a:r>
            <a:endParaRPr lang="en-US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2CDEC24-6F74-41D9-B406-5B191D2009F0}"/>
              </a:ext>
            </a:extLst>
          </p:cNvPr>
          <p:cNvSpPr txBox="1"/>
          <p:nvPr/>
        </p:nvSpPr>
        <p:spPr>
          <a:xfrm>
            <a:off x="36739" y="4281604"/>
            <a:ext cx="19429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(c) strong</a:t>
            </a:r>
            <a:endParaRPr lang="en-US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C2C1E98-4291-477F-B43D-26F91C3E48B1}"/>
              </a:ext>
            </a:extLst>
          </p:cNvPr>
          <p:cNvSpPr txBox="1"/>
          <p:nvPr/>
        </p:nvSpPr>
        <p:spPr>
          <a:xfrm>
            <a:off x="134584" y="923977"/>
            <a:ext cx="15788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SB int.</a:t>
            </a:r>
            <a:endParaRPr lang="en-US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013ED4DB-703F-48C4-BAF2-E267A0134A91}"/>
              </a:ext>
            </a:extLst>
          </p:cNvPr>
          <p:cNvSpPr txBox="1"/>
          <p:nvPr/>
        </p:nvSpPr>
        <p:spPr>
          <a:xfrm>
            <a:off x="4421909" y="1385432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(a) weak</a:t>
            </a:r>
            <a:endParaRPr 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2E71EDE9-6C7B-495C-A44D-79DF06646B7D}"/>
              </a:ext>
            </a:extLst>
          </p:cNvPr>
          <p:cNvSpPr txBox="1"/>
          <p:nvPr/>
        </p:nvSpPr>
        <p:spPr>
          <a:xfrm>
            <a:off x="4421909" y="2824802"/>
            <a:ext cx="19429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(b) inter.</a:t>
            </a:r>
            <a:endParaRPr lang="en-US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E3E3D190-6B94-4211-AC19-96F964ECDB47}"/>
              </a:ext>
            </a:extLst>
          </p:cNvPr>
          <p:cNvSpPr txBox="1"/>
          <p:nvPr/>
        </p:nvSpPr>
        <p:spPr>
          <a:xfrm>
            <a:off x="4380979" y="4281604"/>
            <a:ext cx="19429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(c) strong</a:t>
            </a:r>
            <a:endParaRPr lang="en-US" dirty="0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9ADDB03A-D344-48B4-B4D8-EFD20B50CB6D}"/>
              </a:ext>
            </a:extLst>
          </p:cNvPr>
          <p:cNvSpPr txBox="1"/>
          <p:nvPr/>
        </p:nvSpPr>
        <p:spPr>
          <a:xfrm>
            <a:off x="516353" y="50871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32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Quasi-static cases</a:t>
            </a:r>
            <a:endParaRPr lang="en-US" sz="3200" dirty="0"/>
          </a:p>
        </p:txBody>
      </p:sp>
      <p:graphicFrame>
        <p:nvGraphicFramePr>
          <p:cNvPr id="23" name="オブジェクト 22">
            <a:extLst>
              <a:ext uri="{FF2B5EF4-FFF2-40B4-BE49-F238E27FC236}">
                <a16:creationId xmlns:a16="http://schemas.microsoft.com/office/drawing/2014/main" id="{EE1F3A75-1B63-4775-B826-A39D5144C1B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067600" y="6301761"/>
          <a:ext cx="1079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79280" imgH="482400" progId="Equation.DSMT4">
                  <p:embed/>
                </p:oleObj>
              </mc:Choice>
              <mc:Fallback>
                <p:oleObj name="Equation" r:id="rId4" imgW="1079280" imgH="482400" progId="Equation.DSMT4">
                  <p:embed/>
                  <p:pic>
                    <p:nvPicPr>
                      <p:cNvPr id="23" name="オブジェクト 22">
                        <a:extLst>
                          <a:ext uri="{FF2B5EF4-FFF2-40B4-BE49-F238E27FC236}">
                            <a16:creationId xmlns:a16="http://schemas.microsoft.com/office/drawing/2014/main" id="{EE1F3A75-1B63-4775-B826-A39D5144C1B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67600" y="6301761"/>
                        <a:ext cx="1079500" cy="482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1B1E4A78-BA55-4AA7-9B68-4282C74B211F}"/>
              </a:ext>
            </a:extLst>
          </p:cNvPr>
          <p:cNvSpPr txBox="1"/>
          <p:nvPr/>
        </p:nvSpPr>
        <p:spPr>
          <a:xfrm>
            <a:off x="6047083" y="6419994"/>
            <a:ext cx="792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Area:</a:t>
            </a:r>
            <a:endParaRPr 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7C584BEA-1BA6-4AEC-BB7F-719C38839B4F}"/>
              </a:ext>
            </a:extLst>
          </p:cNvPr>
          <p:cNvSpPr txBox="1"/>
          <p:nvPr/>
        </p:nvSpPr>
        <p:spPr>
          <a:xfrm>
            <a:off x="1294458" y="6437797"/>
            <a:ext cx="792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Area:</a:t>
            </a:r>
            <a:endParaRPr lang="en-US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D6678F81-D1E3-4FE4-A7CE-E838A576B987}"/>
              </a:ext>
            </a:extLst>
          </p:cNvPr>
          <p:cNvSpPr txBox="1"/>
          <p:nvPr/>
        </p:nvSpPr>
        <p:spPr>
          <a:xfrm>
            <a:off x="2005644" y="6429176"/>
            <a:ext cx="2213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C00000"/>
                </a:solidFill>
                <a:ea typeface="Arial Unicode MS" panose="020B0604020202020204" pitchFamily="50" charset="-128"/>
                <a:sym typeface="Wingdings" pitchFamily="2" charset="2"/>
              </a:rPr>
              <a:t>Effective work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27" name="四角形: 角を丸くする 26">
            <a:extLst>
              <a:ext uri="{FF2B5EF4-FFF2-40B4-BE49-F238E27FC236}">
                <a16:creationId xmlns:a16="http://schemas.microsoft.com/office/drawing/2014/main" id="{B4564FEC-CFAD-4E43-AB5E-6E9E7D7DC53F}"/>
              </a:ext>
            </a:extLst>
          </p:cNvPr>
          <p:cNvSpPr/>
          <p:nvPr/>
        </p:nvSpPr>
        <p:spPr>
          <a:xfrm>
            <a:off x="1416465" y="1338659"/>
            <a:ext cx="1470344" cy="427349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7B814B07-0B4A-411A-A2EE-5EC37519805C}"/>
              </a:ext>
            </a:extLst>
          </p:cNvPr>
          <p:cNvSpPr/>
          <p:nvPr/>
        </p:nvSpPr>
        <p:spPr>
          <a:xfrm>
            <a:off x="5902712" y="1396204"/>
            <a:ext cx="1508678" cy="4305652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883521E1-3403-4B67-9AC0-FBAF7D37E2FA}"/>
              </a:ext>
            </a:extLst>
          </p:cNvPr>
          <p:cNvSpPr txBox="1"/>
          <p:nvPr/>
        </p:nvSpPr>
        <p:spPr>
          <a:xfrm>
            <a:off x="22129" y="5612151"/>
            <a:ext cx="146604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00B050"/>
                </a:solidFill>
                <a:ea typeface="Arial Unicode MS" panose="020B0604020202020204" pitchFamily="50" charset="-128"/>
                <a:sym typeface="Wingdings" pitchFamily="2" charset="2"/>
              </a:rPr>
              <a:t>Cl. results do not depend on SB coupling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B8497123-64EA-4A0F-8327-9537E92772FB}"/>
              </a:ext>
            </a:extLst>
          </p:cNvPr>
          <p:cNvSpPr txBox="1"/>
          <p:nvPr/>
        </p:nvSpPr>
        <p:spPr>
          <a:xfrm>
            <a:off x="4402101" y="5709158"/>
            <a:ext cx="164498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 err="1">
                <a:solidFill>
                  <a:srgbClr val="0066FF"/>
                </a:solidFill>
                <a:ea typeface="Arial Unicode MS" panose="020B0604020202020204" pitchFamily="50" charset="-128"/>
                <a:sym typeface="Wingdings" pitchFamily="2" charset="2"/>
              </a:rPr>
              <a:t>qm</a:t>
            </a:r>
            <a:r>
              <a:rPr lang="en-US" altLang="ja-JP" sz="1400" dirty="0">
                <a:solidFill>
                  <a:srgbClr val="0066FF"/>
                </a:solidFill>
                <a:ea typeface="Arial Unicode MS" panose="020B0604020202020204" pitchFamily="50" charset="-128"/>
                <a:sym typeface="Wingdings" pitchFamily="2" charset="2"/>
              </a:rPr>
              <a:t>. results are smaller than cl. ones, due to the SB entangle </a:t>
            </a:r>
            <a:r>
              <a:rPr lang="en-US" altLang="ja-JP" sz="1400" dirty="0" err="1">
                <a:solidFill>
                  <a:srgbClr val="0066FF"/>
                </a:solidFill>
                <a:ea typeface="Arial Unicode MS" panose="020B0604020202020204" pitchFamily="50" charset="-128"/>
                <a:sym typeface="Wingdings" pitchFamily="2" charset="2"/>
              </a:rPr>
              <a:t>ment</a:t>
            </a:r>
            <a:r>
              <a:rPr lang="en-US" altLang="ja-JP" sz="1400" dirty="0">
                <a:solidFill>
                  <a:srgbClr val="0066FF"/>
                </a:solidFill>
                <a:ea typeface="Arial Unicode MS" panose="020B0604020202020204" pitchFamily="50" charset="-128"/>
                <a:sym typeface="Wingdings" pitchFamily="2" charset="2"/>
              </a:rPr>
              <a:t> </a:t>
            </a:r>
          </a:p>
        </p:txBody>
      </p:sp>
      <p:sp>
        <p:nvSpPr>
          <p:cNvPr id="32" name="四角形: 角を丸くする 31">
            <a:extLst>
              <a:ext uri="{FF2B5EF4-FFF2-40B4-BE49-F238E27FC236}">
                <a16:creationId xmlns:a16="http://schemas.microsoft.com/office/drawing/2014/main" id="{014A2F25-F5E1-4DF1-9DB7-9E8AC27C8986}"/>
              </a:ext>
            </a:extLst>
          </p:cNvPr>
          <p:cNvSpPr/>
          <p:nvPr/>
        </p:nvSpPr>
        <p:spPr>
          <a:xfrm>
            <a:off x="2935114" y="1340768"/>
            <a:ext cx="1562313" cy="4305652"/>
          </a:xfrm>
          <a:prstGeom prst="round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四角形: 角を丸くする 32">
            <a:extLst>
              <a:ext uri="{FF2B5EF4-FFF2-40B4-BE49-F238E27FC236}">
                <a16:creationId xmlns:a16="http://schemas.microsoft.com/office/drawing/2014/main" id="{9539D2DD-0F5F-4135-84C2-350C393E50BE}"/>
              </a:ext>
            </a:extLst>
          </p:cNvPr>
          <p:cNvSpPr/>
          <p:nvPr/>
        </p:nvSpPr>
        <p:spPr>
          <a:xfrm>
            <a:off x="7452320" y="1394680"/>
            <a:ext cx="1466043" cy="4305652"/>
          </a:xfrm>
          <a:prstGeom prst="round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27171253-0D76-4E13-94A0-36C341C9DC3A}"/>
              </a:ext>
            </a:extLst>
          </p:cNvPr>
          <p:cNvSpPr txBox="1"/>
          <p:nvPr/>
        </p:nvSpPr>
        <p:spPr>
          <a:xfrm>
            <a:off x="1993598" y="640466"/>
            <a:ext cx="2213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1" dirty="0">
                <a:solidFill>
                  <a:srgbClr val="0C0597"/>
                </a:solidFill>
                <a:ea typeface="Arial Unicode MS" panose="020B0604020202020204" pitchFamily="50" charset="-128"/>
                <a:sym typeface="Wingdings" pitchFamily="2" charset="2"/>
              </a:rPr>
              <a:t>E-P</a:t>
            </a:r>
            <a:r>
              <a:rPr lang="en-US" b="1" dirty="0">
                <a:solidFill>
                  <a:srgbClr val="0C0597"/>
                </a:solidFill>
                <a:ea typeface="Arial Unicode MS" panose="020B0604020202020204" pitchFamily="50" charset="-128"/>
                <a:sym typeface="Wingdings" pitchFamily="2" charset="2"/>
              </a:rPr>
              <a:t> diagram</a:t>
            </a:r>
            <a:endParaRPr lang="en-US" dirty="0">
              <a:solidFill>
                <a:srgbClr val="0C0597"/>
              </a:solidFill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8D4835F6-592A-4D73-8D2F-3476D7357DB4}"/>
              </a:ext>
            </a:extLst>
          </p:cNvPr>
          <p:cNvSpPr txBox="1"/>
          <p:nvPr/>
        </p:nvSpPr>
        <p:spPr>
          <a:xfrm>
            <a:off x="6471430" y="682843"/>
            <a:ext cx="2213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1" dirty="0">
                <a:solidFill>
                  <a:srgbClr val="FF0000"/>
                </a:solidFill>
                <a:ea typeface="Arial Unicode MS" panose="020B0604020202020204" pitchFamily="50" charset="-128"/>
                <a:sym typeface="Wingdings" pitchFamily="2" charset="2"/>
              </a:rPr>
              <a:t>T-S</a:t>
            </a:r>
            <a:r>
              <a:rPr lang="en-US" b="1" dirty="0">
                <a:solidFill>
                  <a:srgbClr val="FF0000"/>
                </a:solidFill>
                <a:ea typeface="Arial Unicode MS" panose="020B0604020202020204" pitchFamily="50" charset="-128"/>
                <a:sym typeface="Wingdings" pitchFamily="2" charset="2"/>
              </a:rPr>
              <a:t> diagram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7CD36196-471D-41E0-B0F9-7FC4AFE5732E}"/>
              </a:ext>
            </a:extLst>
          </p:cNvPr>
          <p:cNvSpPr txBox="1"/>
          <p:nvPr/>
        </p:nvSpPr>
        <p:spPr>
          <a:xfrm>
            <a:off x="4913878" y="45618"/>
            <a:ext cx="48484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Koyanagi</a:t>
            </a:r>
            <a:r>
              <a:rPr lang="en-US" dirty="0"/>
              <a:t> &amp; YT JCP(software section)</a:t>
            </a:r>
          </a:p>
          <a:p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6"/>
              </a:rPr>
              <a:t>J. Chem. Phys. </a:t>
            </a:r>
            <a:r>
              <a:rPr lang="de-DE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6"/>
              </a:rPr>
              <a:t>161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6"/>
              </a:rPr>
              <a:t>, 112501 (2024)</a:t>
            </a:r>
            <a:endParaRPr lang="en-US" dirty="0"/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698863A4-E745-4928-BE8C-0DBEC743A4BD}"/>
              </a:ext>
            </a:extLst>
          </p:cNvPr>
          <p:cNvSpPr txBox="1"/>
          <p:nvPr/>
        </p:nvSpPr>
        <p:spPr>
          <a:xfrm>
            <a:off x="2883801" y="2447598"/>
            <a:ext cx="4388025" cy="2308324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3600" dirty="0">
                <a:solidFill>
                  <a:srgbClr val="0066FF"/>
                </a:solidFill>
              </a:rPr>
              <a:t>Potentials,</a:t>
            </a:r>
          </a:p>
          <a:p>
            <a:r>
              <a:rPr lang="en-US" altLang="ja-JP" sz="3600" dirty="0"/>
              <a:t>Intensive variables</a:t>
            </a:r>
          </a:p>
          <a:p>
            <a:r>
              <a:rPr lang="en-US" altLang="ja-JP" sz="3600" dirty="0">
                <a:solidFill>
                  <a:srgbClr val="FF0000"/>
                </a:solidFill>
              </a:rPr>
              <a:t>Extensive variables</a:t>
            </a:r>
          </a:p>
          <a:p>
            <a:r>
              <a:rPr lang="en-US" altLang="ja-JP" sz="3600" dirty="0">
                <a:solidFill>
                  <a:srgbClr val="0066FF"/>
                </a:solidFill>
              </a:rPr>
              <a:t>(All state variables)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54588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/>
      <p:bldP spid="31" grpId="0"/>
      <p:bldP spid="32" grpId="0" animBg="1"/>
      <p:bldP spid="33" grpId="0" animBg="1"/>
      <p:bldP spid="3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4E89CE-654D-88DE-A602-36044772D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4">
            <a:extLst>
              <a:ext uri="{FF2B5EF4-FFF2-40B4-BE49-F238E27FC236}">
                <a16:creationId xmlns:a16="http://schemas.microsoft.com/office/drawing/2014/main" id="{C728A401-4676-2ADB-B16C-A0B65588C647}"/>
              </a:ext>
            </a:extLst>
          </p:cNvPr>
          <p:cNvSpPr txBox="1">
            <a:spLocks noChangeArrowheads="1"/>
          </p:cNvSpPr>
          <p:nvPr/>
        </p:nvSpPr>
        <p:spPr>
          <a:xfrm>
            <a:off x="436474" y="39349"/>
            <a:ext cx="8153578" cy="723358"/>
          </a:xfrm>
          <a:prstGeom prst="rect">
            <a:avLst/>
          </a:prstGeom>
          <a:solidFill>
            <a:srgbClr val="FFFFFF"/>
          </a:solidFill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ja-JP" sz="5700" b="1" dirty="0">
                <a:solidFill>
                  <a:srgbClr val="0C0597"/>
                </a:solidFill>
                <a:ea typeface="Arial Unicode MS" panose="020B0604020202020204" pitchFamily="50" charset="-128"/>
              </a:rPr>
              <a:t>The DL thermodynamic Laws</a:t>
            </a:r>
          </a:p>
        </p:txBody>
      </p:sp>
      <p:sp>
        <p:nvSpPr>
          <p:cNvPr id="39" name="四角形: 角を丸くする 38">
            <a:extLst>
              <a:ext uri="{FF2B5EF4-FFF2-40B4-BE49-F238E27FC236}">
                <a16:creationId xmlns:a16="http://schemas.microsoft.com/office/drawing/2014/main" id="{5EAE1162-36FE-7ADA-F094-025F568D1739}"/>
              </a:ext>
            </a:extLst>
          </p:cNvPr>
          <p:cNvSpPr/>
          <p:nvPr/>
        </p:nvSpPr>
        <p:spPr>
          <a:xfrm>
            <a:off x="162069" y="3952069"/>
            <a:ext cx="8874426" cy="1495986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四角形: 角を丸くする 37">
            <a:extLst>
              <a:ext uri="{FF2B5EF4-FFF2-40B4-BE49-F238E27FC236}">
                <a16:creationId xmlns:a16="http://schemas.microsoft.com/office/drawing/2014/main" id="{CC59FC48-CB51-3D93-F7C1-A4498D3FCC84}"/>
              </a:ext>
            </a:extLst>
          </p:cNvPr>
          <p:cNvSpPr/>
          <p:nvPr/>
        </p:nvSpPr>
        <p:spPr>
          <a:xfrm>
            <a:off x="126064" y="5557395"/>
            <a:ext cx="8946435" cy="961908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51C66167-DF60-26C5-80DC-B6ABD96359D7}"/>
              </a:ext>
            </a:extLst>
          </p:cNvPr>
          <p:cNvSpPr/>
          <p:nvPr/>
        </p:nvSpPr>
        <p:spPr>
          <a:xfrm>
            <a:off x="162069" y="2872921"/>
            <a:ext cx="8819861" cy="100639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C05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四角形: 角を丸くする 25">
            <a:extLst>
              <a:ext uri="{FF2B5EF4-FFF2-40B4-BE49-F238E27FC236}">
                <a16:creationId xmlns:a16="http://schemas.microsoft.com/office/drawing/2014/main" id="{8DA88B03-3AB4-4FBF-3DC9-BCBA46040226}"/>
              </a:ext>
            </a:extLst>
          </p:cNvPr>
          <p:cNvSpPr/>
          <p:nvPr/>
        </p:nvSpPr>
        <p:spPr>
          <a:xfrm>
            <a:off x="119755" y="687890"/>
            <a:ext cx="8734617" cy="1014998"/>
          </a:xfrm>
          <a:prstGeom prst="roundRect">
            <a:avLst/>
          </a:prstGeom>
          <a:solidFill>
            <a:schemeClr val="bg1"/>
          </a:solidFill>
          <a:ln w="44450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C051016D-EEE9-7736-B7AE-E38351553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37" y="542995"/>
            <a:ext cx="2790884" cy="679405"/>
          </a:xfrm>
          <a:noFill/>
        </p:spPr>
        <p:txBody>
          <a:bodyPr>
            <a:noAutofit/>
          </a:bodyPr>
          <a:lstStyle/>
          <a:p>
            <a:r>
              <a:rPr kumimoji="1" lang="en-US" altLang="ja-JP" sz="3200" b="1" dirty="0">
                <a:solidFill>
                  <a:srgbClr val="0070C0"/>
                </a:solidFill>
              </a:rPr>
              <a:t> </a:t>
            </a:r>
            <a:r>
              <a:rPr kumimoji="1" lang="en-US" altLang="ja-JP" sz="2800" b="1" dirty="0">
                <a:solidFill>
                  <a:schemeClr val="accent6">
                    <a:lumMod val="75000"/>
                  </a:schemeClr>
                </a:solidFill>
              </a:rPr>
              <a:t>The (-2)</a:t>
            </a:r>
            <a:r>
              <a:rPr lang="en-US" altLang="ja-JP" sz="2800" b="1" baseline="30000" dirty="0" err="1">
                <a:solidFill>
                  <a:schemeClr val="accent6">
                    <a:lumMod val="75000"/>
                  </a:schemeClr>
                </a:solidFill>
              </a:rPr>
              <a:t>nd</a:t>
            </a:r>
            <a:r>
              <a:rPr kumimoji="1" lang="en-US" altLang="ja-JP" sz="2800" b="1" dirty="0">
                <a:solidFill>
                  <a:schemeClr val="accent6">
                    <a:lumMod val="75000"/>
                  </a:schemeClr>
                </a:solidFill>
              </a:rPr>
              <a:t> law:</a:t>
            </a:r>
            <a:endParaRPr kumimoji="1" lang="ja-JP" alt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64F8EAC1-9907-42B2-92A9-AB8BA113523E}"/>
              </a:ext>
            </a:extLst>
          </p:cNvPr>
          <p:cNvSpPr/>
          <p:nvPr/>
        </p:nvSpPr>
        <p:spPr>
          <a:xfrm>
            <a:off x="2591843" y="683847"/>
            <a:ext cx="51458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400" dirty="0"/>
              <a:t> (</a:t>
            </a:r>
            <a:r>
              <a:rPr lang="en-US" altLang="ja-JP" sz="2000" dirty="0">
                <a:solidFill>
                  <a:srgbClr val="0C0597"/>
                </a:solidFill>
              </a:rPr>
              <a:t>Central dogma of thermodynamics)</a:t>
            </a:r>
          </a:p>
        </p:txBody>
      </p:sp>
      <p:graphicFrame>
        <p:nvGraphicFramePr>
          <p:cNvPr id="8" name="オブジェクト 7">
            <a:extLst>
              <a:ext uri="{FF2B5EF4-FFF2-40B4-BE49-F238E27FC236}">
                <a16:creationId xmlns:a16="http://schemas.microsoft.com/office/drawing/2014/main" id="{E5991C27-7323-B53D-9F68-552FCDED757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20896" y="4466091"/>
          <a:ext cx="44704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70120" imgH="952200" progId="Equation.DSMT4">
                  <p:embed/>
                </p:oleObj>
              </mc:Choice>
              <mc:Fallback>
                <p:oleObj name="Equation" r:id="rId3" imgW="4470120" imgH="952200" progId="Equation.DSMT4">
                  <p:embed/>
                  <p:pic>
                    <p:nvPicPr>
                      <p:cNvPr id="8" name="オブジェクト 7">
                        <a:extLst>
                          <a:ext uri="{FF2B5EF4-FFF2-40B4-BE49-F238E27FC236}">
                            <a16:creationId xmlns:a16="http://schemas.microsoft.com/office/drawing/2014/main" id="{E5991C27-7323-B53D-9F68-552FCDED757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0896" y="4466091"/>
                        <a:ext cx="44704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タイトル 1">
            <a:extLst>
              <a:ext uri="{FF2B5EF4-FFF2-40B4-BE49-F238E27FC236}">
                <a16:creationId xmlns:a16="http://schemas.microsoft.com/office/drawing/2014/main" id="{3B50E164-0B7A-BC9E-4579-E372FE93A539}"/>
              </a:ext>
            </a:extLst>
          </p:cNvPr>
          <p:cNvSpPr txBox="1">
            <a:spLocks/>
          </p:cNvSpPr>
          <p:nvPr/>
        </p:nvSpPr>
        <p:spPr>
          <a:xfrm>
            <a:off x="-715793" y="3841721"/>
            <a:ext cx="8712968" cy="7679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200" b="1" dirty="0">
                <a:solidFill>
                  <a:srgbClr val="0070C0"/>
                </a:solidFill>
              </a:rPr>
              <a:t> </a:t>
            </a:r>
            <a:r>
              <a:rPr lang="en-US" altLang="ja-JP" sz="2800" b="1" dirty="0">
                <a:solidFill>
                  <a:schemeClr val="accent6">
                    <a:lumMod val="75000"/>
                  </a:schemeClr>
                </a:solidFill>
              </a:rPr>
              <a:t>The 1st law</a:t>
            </a:r>
            <a:r>
              <a:rPr lang="en-US" altLang="ja-JP" sz="2800" b="1" dirty="0">
                <a:solidFill>
                  <a:srgbClr val="FF0000"/>
                </a:solidFill>
              </a:rPr>
              <a:t>: </a:t>
            </a:r>
            <a:r>
              <a:rPr lang="en-US" altLang="ja-JP" sz="2000" dirty="0">
                <a:solidFill>
                  <a:srgbClr val="0070C0"/>
                </a:solidFill>
              </a:rPr>
              <a:t>(dimensionless energy conservation law) </a:t>
            </a:r>
            <a:endParaRPr lang="ja-JP" altLang="en-US" sz="2000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38793495-9B3C-696A-0012-D1056B36A960}"/>
              </a:ext>
            </a:extLst>
          </p:cNvPr>
          <p:cNvSpPr txBox="1"/>
          <p:nvPr/>
        </p:nvSpPr>
        <p:spPr>
          <a:xfrm>
            <a:off x="198823" y="5473440"/>
            <a:ext cx="24749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800" b="1" dirty="0">
                <a:solidFill>
                  <a:schemeClr val="accent6">
                    <a:lumMod val="75000"/>
                  </a:schemeClr>
                </a:solidFill>
              </a:rPr>
              <a:t>The 2nd law: </a:t>
            </a:r>
            <a:endParaRPr lang="ja-JP" alt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11E4815-BF9C-DF22-039C-C79772617FF2}"/>
              </a:ext>
            </a:extLst>
          </p:cNvPr>
          <p:cNvSpPr txBox="1"/>
          <p:nvPr/>
        </p:nvSpPr>
        <p:spPr>
          <a:xfrm>
            <a:off x="308339" y="1184813"/>
            <a:ext cx="936305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2400" dirty="0"/>
              <a:t>Thermodynamic processes: </a:t>
            </a:r>
            <a:r>
              <a:rPr kumimoji="1" lang="en-US" altLang="ja-JP" sz="2400" dirty="0">
                <a:solidFill>
                  <a:srgbClr val="0066FF"/>
                </a:solidFill>
              </a:rPr>
              <a:t>intensive</a:t>
            </a:r>
            <a:r>
              <a:rPr kumimoji="1" lang="en-US" altLang="ja-JP" sz="2400" dirty="0"/>
              <a:t> &amp; </a:t>
            </a:r>
            <a:r>
              <a:rPr kumimoji="1" lang="en-US" altLang="ja-JP" sz="2400" dirty="0">
                <a:solidFill>
                  <a:srgbClr val="FF0000"/>
                </a:solidFill>
              </a:rPr>
              <a:t>extensive</a:t>
            </a:r>
            <a:r>
              <a:rPr kumimoji="1" lang="en-US" altLang="ja-JP" sz="2400" dirty="0"/>
              <a:t> variables.  </a:t>
            </a:r>
            <a:endParaRPr lang="en-US" sz="2400" dirty="0"/>
          </a:p>
        </p:txBody>
      </p:sp>
      <p:sp>
        <p:nvSpPr>
          <p:cNvPr id="22" name="タイトル 1">
            <a:extLst>
              <a:ext uri="{FF2B5EF4-FFF2-40B4-BE49-F238E27FC236}">
                <a16:creationId xmlns:a16="http://schemas.microsoft.com/office/drawing/2014/main" id="{04E28E32-98A5-80EF-B194-646A4415A86A}"/>
              </a:ext>
            </a:extLst>
          </p:cNvPr>
          <p:cNvSpPr txBox="1">
            <a:spLocks/>
          </p:cNvSpPr>
          <p:nvPr/>
        </p:nvSpPr>
        <p:spPr>
          <a:xfrm>
            <a:off x="-2052736" y="2731486"/>
            <a:ext cx="6480720" cy="8344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200" b="1" dirty="0">
                <a:solidFill>
                  <a:srgbClr val="0070C0"/>
                </a:solidFill>
              </a:rPr>
              <a:t> </a:t>
            </a:r>
            <a:r>
              <a:rPr lang="en-US" altLang="ja-JP" sz="2800" b="1" dirty="0">
                <a:solidFill>
                  <a:schemeClr val="accent6">
                    <a:lumMod val="75000"/>
                  </a:schemeClr>
                </a:solidFill>
              </a:rPr>
              <a:t>The 0</a:t>
            </a:r>
            <a:r>
              <a:rPr lang="en-US" altLang="ja-JP" sz="2800" b="1" baseline="30000" dirty="0">
                <a:solidFill>
                  <a:schemeClr val="accent6">
                    <a:lumMod val="75000"/>
                  </a:schemeClr>
                </a:solidFill>
              </a:rPr>
              <a:t>th</a:t>
            </a:r>
            <a:r>
              <a:rPr lang="en-US" altLang="ja-JP" sz="2800" b="1" dirty="0">
                <a:solidFill>
                  <a:schemeClr val="accent6">
                    <a:lumMod val="75000"/>
                  </a:schemeClr>
                </a:solidFill>
              </a:rPr>
              <a:t> law :</a:t>
            </a:r>
            <a:endParaRPr lang="ja-JP" altLang="en-US" sz="2000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F50EF3B-6DAB-7557-308A-429900A838DF}"/>
              </a:ext>
            </a:extLst>
          </p:cNvPr>
          <p:cNvSpPr txBox="1"/>
          <p:nvPr/>
        </p:nvSpPr>
        <p:spPr>
          <a:xfrm>
            <a:off x="7428816" y="698031"/>
            <a:ext cx="22425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 err="1">
                <a:solidFill>
                  <a:srgbClr val="FF3399"/>
                </a:solidFill>
              </a:rPr>
              <a:t>fundametal</a:t>
            </a:r>
            <a:endParaRPr lang="en-US" dirty="0"/>
          </a:p>
        </p:txBody>
      </p:sp>
      <p:sp>
        <p:nvSpPr>
          <p:cNvPr id="24" name="矢印: 右 23">
            <a:extLst>
              <a:ext uri="{FF2B5EF4-FFF2-40B4-BE49-F238E27FC236}">
                <a16:creationId xmlns:a16="http://schemas.microsoft.com/office/drawing/2014/main" id="{A4AC0B0C-3D21-5E85-9E68-F0DE5BC49EF3}"/>
              </a:ext>
            </a:extLst>
          </p:cNvPr>
          <p:cNvSpPr/>
          <p:nvPr/>
        </p:nvSpPr>
        <p:spPr>
          <a:xfrm rot="7713393">
            <a:off x="7101263" y="902423"/>
            <a:ext cx="323042" cy="301987"/>
          </a:xfrm>
          <a:prstGeom prst="rightArrow">
            <a:avLst/>
          </a:prstGeom>
          <a:solidFill>
            <a:srgbClr val="FF0000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FC07DA15-A80A-59A7-C0C9-1AE28BF899F2}"/>
              </a:ext>
            </a:extLst>
          </p:cNvPr>
          <p:cNvSpPr txBox="1"/>
          <p:nvPr/>
        </p:nvSpPr>
        <p:spPr>
          <a:xfrm>
            <a:off x="250181" y="3360128"/>
            <a:ext cx="85127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Heat-bath with </a:t>
            </a:r>
            <a:r>
              <a:rPr lang="en-US" sz="2400" dirty="0">
                <a:solidFill>
                  <a:srgbClr val="FF0000"/>
                </a:solidFill>
              </a:rPr>
              <a:t>inverse temp. </a:t>
            </a:r>
            <a:r>
              <a:rPr lang="en-US" sz="2400" dirty="0">
                <a:solidFill>
                  <a:srgbClr val="FF0000"/>
                </a:solidFill>
                <a:latin typeface="Symbol" panose="05050102010706020507" pitchFamily="18" charset="2"/>
              </a:rPr>
              <a:t>b </a:t>
            </a:r>
            <a:r>
              <a:rPr lang="en-US" sz="2400" dirty="0"/>
              <a:t>controls thermal phenomena</a:t>
            </a:r>
            <a:endParaRPr lang="en-US" sz="2400" dirty="0">
              <a:latin typeface="Symbol" panose="05050102010706020507" pitchFamily="18" charset="2"/>
            </a:endParaRPr>
          </a:p>
        </p:txBody>
      </p:sp>
      <p:graphicFrame>
        <p:nvGraphicFramePr>
          <p:cNvPr id="33" name="オブジェクト 32">
            <a:extLst>
              <a:ext uri="{FF2B5EF4-FFF2-40B4-BE49-F238E27FC236}">
                <a16:creationId xmlns:a16="http://schemas.microsoft.com/office/drawing/2014/main" id="{E29AAFFB-7A01-9A71-80BF-BCADD0A77B8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53601" y="4697623"/>
          <a:ext cx="2057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057400" imgH="431640" progId="Equation.DSMT4">
                  <p:embed/>
                </p:oleObj>
              </mc:Choice>
              <mc:Fallback>
                <p:oleObj name="Equation" r:id="rId5" imgW="2057400" imgH="431640" progId="Equation.DSMT4">
                  <p:embed/>
                  <p:pic>
                    <p:nvPicPr>
                      <p:cNvPr id="33" name="オブジェクト 32">
                        <a:extLst>
                          <a:ext uri="{FF2B5EF4-FFF2-40B4-BE49-F238E27FC236}">
                            <a16:creationId xmlns:a16="http://schemas.microsoft.com/office/drawing/2014/main" id="{E29AAFFB-7A01-9A71-80BF-BCADD0A77B8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3601" y="4697623"/>
                        <a:ext cx="20574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DFEB8D03-30DE-6EE3-AD50-21133842C09C}"/>
              </a:ext>
            </a:extLst>
          </p:cNvPr>
          <p:cNvSpPr txBox="1"/>
          <p:nvPr/>
        </p:nvSpPr>
        <p:spPr>
          <a:xfrm>
            <a:off x="6065710" y="4741064"/>
            <a:ext cx="10199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070C0"/>
                </a:solidFill>
              </a:rPr>
              <a:t>Here,</a:t>
            </a:r>
            <a:endParaRPr lang="en-US" dirty="0"/>
          </a:p>
        </p:txBody>
      </p:sp>
      <p:graphicFrame>
        <p:nvGraphicFramePr>
          <p:cNvPr id="35" name="オブジェクト 34">
            <a:extLst>
              <a:ext uri="{FF2B5EF4-FFF2-40B4-BE49-F238E27FC236}">
                <a16:creationId xmlns:a16="http://schemas.microsoft.com/office/drawing/2014/main" id="{A1F3A145-FE88-F3A3-A02C-F6D3D240FB5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25007" y="5948115"/>
          <a:ext cx="30988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098520" imgH="533160" progId="Equation.DSMT4">
                  <p:embed/>
                </p:oleObj>
              </mc:Choice>
              <mc:Fallback>
                <p:oleObj name="Equation" r:id="rId7" imgW="3098520" imgH="533160" progId="Equation.DSMT4">
                  <p:embed/>
                  <p:pic>
                    <p:nvPicPr>
                      <p:cNvPr id="35" name="オブジェクト 34">
                        <a:extLst>
                          <a:ext uri="{FF2B5EF4-FFF2-40B4-BE49-F238E27FC236}">
                            <a16:creationId xmlns:a16="http://schemas.microsoft.com/office/drawing/2014/main" id="{A1F3A145-FE88-F3A3-A02C-F6D3D240FB5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5007" y="5948115"/>
                        <a:ext cx="30988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オブジェクト 35">
            <a:extLst>
              <a:ext uri="{FF2B5EF4-FFF2-40B4-BE49-F238E27FC236}">
                <a16:creationId xmlns:a16="http://schemas.microsoft.com/office/drawing/2014/main" id="{2FEEB50E-3CA9-6A63-F30B-4CCA61F7EF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27064" y="5908763"/>
          <a:ext cx="3594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593880" imgH="545760" progId="Equation.DSMT4">
                  <p:embed/>
                </p:oleObj>
              </mc:Choice>
              <mc:Fallback>
                <p:oleObj name="Equation" r:id="rId9" imgW="3593880" imgH="545760" progId="Equation.DSMT4">
                  <p:embed/>
                  <p:pic>
                    <p:nvPicPr>
                      <p:cNvPr id="36" name="オブジェクト 35">
                        <a:extLst>
                          <a:ext uri="{FF2B5EF4-FFF2-40B4-BE49-F238E27FC236}">
                            <a16:creationId xmlns:a16="http://schemas.microsoft.com/office/drawing/2014/main" id="{2FEEB50E-3CA9-6A63-F30B-4CCA61F7EFF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7064" y="5908763"/>
                        <a:ext cx="3594100" cy="5461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DC7A0BA8-AFEE-95D2-81FD-821BF00AE443}"/>
              </a:ext>
            </a:extLst>
          </p:cNvPr>
          <p:cNvSpPr txBox="1"/>
          <p:nvPr/>
        </p:nvSpPr>
        <p:spPr>
          <a:xfrm>
            <a:off x="4798241" y="6044352"/>
            <a:ext cx="6249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70C0"/>
                </a:solidFill>
              </a:rPr>
              <a:t>=</a:t>
            </a:r>
            <a:endParaRPr lang="en-US" dirty="0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0D49E651-CF9D-0816-57CD-7DE06C91FE74}"/>
              </a:ext>
            </a:extLst>
          </p:cNvPr>
          <p:cNvSpPr txBox="1"/>
          <p:nvPr/>
        </p:nvSpPr>
        <p:spPr>
          <a:xfrm>
            <a:off x="2344232" y="5564499"/>
            <a:ext cx="69570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70C0"/>
                </a:solidFill>
              </a:rPr>
              <a:t> (</a:t>
            </a:r>
            <a:r>
              <a:rPr lang="en-US" altLang="ja-JP" sz="1800" dirty="0">
                <a:solidFill>
                  <a:srgbClr val="0070C0"/>
                </a:solidFill>
              </a:rPr>
              <a:t>Kelvin-Planck statement is generalized to thermostatic process)</a:t>
            </a:r>
            <a:endParaRPr lang="en-US" dirty="0"/>
          </a:p>
        </p:txBody>
      </p:sp>
      <p:sp>
        <p:nvSpPr>
          <p:cNvPr id="25" name="四角形: 角を丸くする 24">
            <a:extLst>
              <a:ext uri="{FF2B5EF4-FFF2-40B4-BE49-F238E27FC236}">
                <a16:creationId xmlns:a16="http://schemas.microsoft.com/office/drawing/2014/main" id="{E5C74B09-652A-8704-3CE5-611978B79D43}"/>
              </a:ext>
            </a:extLst>
          </p:cNvPr>
          <p:cNvSpPr/>
          <p:nvPr/>
        </p:nvSpPr>
        <p:spPr>
          <a:xfrm>
            <a:off x="5740421" y="1273062"/>
            <a:ext cx="1433083" cy="328996"/>
          </a:xfrm>
          <a:prstGeom prst="roundRect">
            <a:avLst/>
          </a:prstGeom>
          <a:noFill/>
          <a:ln w="34925"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四角形: 角を丸くする 39">
            <a:extLst>
              <a:ext uri="{FF2B5EF4-FFF2-40B4-BE49-F238E27FC236}">
                <a16:creationId xmlns:a16="http://schemas.microsoft.com/office/drawing/2014/main" id="{8F9C7556-AD47-4A4D-523F-FF6F93B2DEEC}"/>
              </a:ext>
            </a:extLst>
          </p:cNvPr>
          <p:cNvSpPr/>
          <p:nvPr/>
        </p:nvSpPr>
        <p:spPr>
          <a:xfrm>
            <a:off x="195094" y="1810337"/>
            <a:ext cx="8734617" cy="960845"/>
          </a:xfrm>
          <a:prstGeom prst="roundRect">
            <a:avLst/>
          </a:prstGeom>
          <a:solidFill>
            <a:schemeClr val="bg1"/>
          </a:solidFill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タイトル 1">
            <a:extLst>
              <a:ext uri="{FF2B5EF4-FFF2-40B4-BE49-F238E27FC236}">
                <a16:creationId xmlns:a16="http://schemas.microsoft.com/office/drawing/2014/main" id="{79CDEA8F-E90D-7960-8992-B93802915BCD}"/>
              </a:ext>
            </a:extLst>
          </p:cNvPr>
          <p:cNvSpPr txBox="1">
            <a:spLocks/>
          </p:cNvSpPr>
          <p:nvPr/>
        </p:nvSpPr>
        <p:spPr>
          <a:xfrm>
            <a:off x="109573" y="510469"/>
            <a:ext cx="2593455" cy="7732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200" b="1" dirty="0">
                <a:solidFill>
                  <a:srgbClr val="0070C0"/>
                </a:solidFill>
              </a:rPr>
              <a:t> </a:t>
            </a:r>
            <a:r>
              <a:rPr lang="en-US" altLang="ja-JP" sz="2800" b="1" dirty="0">
                <a:solidFill>
                  <a:schemeClr val="accent6">
                    <a:lumMod val="75000"/>
                  </a:schemeClr>
                </a:solidFill>
              </a:rPr>
              <a:t>The (-1)</a:t>
            </a:r>
            <a:r>
              <a:rPr lang="en-US" altLang="ja-JP" sz="2800" b="1" baseline="30000" dirty="0" err="1">
                <a:solidFill>
                  <a:schemeClr val="accent6">
                    <a:lumMod val="75000"/>
                  </a:schemeClr>
                </a:solidFill>
              </a:rPr>
              <a:t>st</a:t>
            </a:r>
            <a:r>
              <a:rPr lang="en-US" altLang="ja-JP" sz="2800" b="1" dirty="0">
                <a:solidFill>
                  <a:schemeClr val="accent6">
                    <a:lumMod val="75000"/>
                  </a:schemeClr>
                </a:solidFill>
              </a:rPr>
              <a:t> law:</a:t>
            </a:r>
            <a:endParaRPr lang="ja-JP" alt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63E3FC79-F2CB-1C12-2CF6-7C5A30E5E736}"/>
              </a:ext>
            </a:extLst>
          </p:cNvPr>
          <p:cNvSpPr txBox="1"/>
          <p:nvPr/>
        </p:nvSpPr>
        <p:spPr>
          <a:xfrm>
            <a:off x="2627784" y="2060360"/>
            <a:ext cx="720281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Time irreversible dynamics toward eq. state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116E552A-C32C-B5ED-4721-0C43E6745928}"/>
              </a:ext>
            </a:extLst>
          </p:cNvPr>
          <p:cNvSpPr/>
          <p:nvPr/>
        </p:nvSpPr>
        <p:spPr>
          <a:xfrm>
            <a:off x="67257" y="589869"/>
            <a:ext cx="8914673" cy="3245567"/>
          </a:xfrm>
          <a:prstGeom prst="rect">
            <a:avLst/>
          </a:prstGeom>
          <a:solidFill>
            <a:schemeClr val="accent1"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EBDE629C-AD54-9FD2-809E-257324DA9E7C}"/>
              </a:ext>
            </a:extLst>
          </p:cNvPr>
          <p:cNvSpPr txBox="1"/>
          <p:nvPr/>
        </p:nvSpPr>
        <p:spPr>
          <a:xfrm>
            <a:off x="2337840" y="2989030"/>
            <a:ext cx="29542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(the 3</a:t>
            </a:r>
            <a:r>
              <a:rPr lang="en-US" altLang="ja-JP" sz="1800" baseline="30000" dirty="0"/>
              <a:t>rd</a:t>
            </a:r>
            <a:r>
              <a:rPr lang="en-US" altLang="ja-JP" sz="1800" dirty="0"/>
              <a:t> law is included)</a:t>
            </a:r>
            <a:endParaRPr lang="en-US" dirty="0"/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B8365F8B-06AA-DD9A-2A8F-C57AC6882F12}"/>
              </a:ext>
            </a:extLst>
          </p:cNvPr>
          <p:cNvSpPr txBox="1"/>
          <p:nvPr/>
        </p:nvSpPr>
        <p:spPr>
          <a:xfrm rot="19403701">
            <a:off x="22202" y="3306924"/>
            <a:ext cx="9067237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3600" b="1" dirty="0">
                <a:solidFill>
                  <a:srgbClr val="FF0000"/>
                </a:solidFill>
              </a:rPr>
              <a:t>System-bath model satisfies all of them</a:t>
            </a:r>
            <a:endParaRPr lang="ja-JP" altLang="en-US" sz="3600" b="1" dirty="0">
              <a:solidFill>
                <a:srgbClr val="FF0000"/>
              </a:solidFill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F027E1A5-A338-EA43-F095-DA44A686AB05}"/>
              </a:ext>
            </a:extLst>
          </p:cNvPr>
          <p:cNvSpPr txBox="1"/>
          <p:nvPr/>
        </p:nvSpPr>
        <p:spPr>
          <a:xfrm>
            <a:off x="3114900" y="6519303"/>
            <a:ext cx="63729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Koyanagi</a:t>
            </a:r>
            <a:r>
              <a:rPr lang="en-US" dirty="0"/>
              <a:t> &amp; Tanimura, </a:t>
            </a:r>
            <a:r>
              <a:rPr lang="de-DE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1"/>
              </a:rPr>
              <a:t>J. Chem. Phys. </a:t>
            </a:r>
            <a:r>
              <a:rPr lang="de-DE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1"/>
              </a:rPr>
              <a:t>161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1"/>
              </a:rPr>
              <a:t>, 114113 (2024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405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0.00255 L 5.55556E-7 0.20115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8" grpId="0" animBg="1"/>
      <p:bldP spid="28" grpId="0" animBg="1"/>
      <p:bldP spid="26" grpId="0" animBg="1"/>
      <p:bldP spid="2" grpId="0"/>
      <p:bldP spid="21" grpId="0"/>
      <p:bldP spid="27" grpId="0"/>
      <p:bldP spid="30" grpId="0"/>
      <p:bldP spid="18" grpId="0"/>
      <p:bldP spid="22" grpId="0"/>
      <p:bldP spid="23" grpId="0"/>
      <p:bldP spid="24" grpId="0" animBg="1"/>
      <p:bldP spid="31" grpId="0"/>
      <p:bldP spid="34" grpId="0"/>
      <p:bldP spid="37" grpId="0"/>
      <p:bldP spid="29" grpId="0"/>
      <p:bldP spid="25" grpId="0" animBg="1"/>
      <p:bldP spid="40" grpId="0" animBg="1"/>
      <p:bldP spid="41" grpId="0"/>
      <p:bldP spid="41" grpId="1"/>
      <p:bldP spid="42" grpId="0"/>
      <p:bldP spid="3" grpId="0" animBg="1"/>
      <p:bldP spid="32" grpId="0"/>
      <p:bldP spid="4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664">
            <a:extLst>
              <a:ext uri="{FF2B5EF4-FFF2-40B4-BE49-F238E27FC236}">
                <a16:creationId xmlns:a16="http://schemas.microsoft.com/office/drawing/2014/main" id="{9F40F010-B24C-4018-B6BA-4B9F04EF3A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189" y="1385939"/>
            <a:ext cx="2531464" cy="198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48502"/>
            <a:ext cx="9433048" cy="2088233"/>
          </a:xfrm>
        </p:spPr>
        <p:txBody>
          <a:bodyPr>
            <a:normAutofit fontScale="90000"/>
          </a:bodyPr>
          <a:lstStyle/>
          <a:p>
            <a:pPr algn="l"/>
            <a:r>
              <a:rPr kumimoji="1" lang="en-US" altLang="zh-CN" sz="3800" b="1" dirty="0">
                <a:solidFill>
                  <a:srgbClr val="0070C0"/>
                </a:solidFill>
              </a:rPr>
              <a:t>Nonequilibrium thermodynamics described as intensive &amp; extensive  variables</a:t>
            </a:r>
            <a:br>
              <a:rPr kumimoji="1" lang="en-US" altLang="zh-CN" sz="3800" b="1" dirty="0">
                <a:solidFill>
                  <a:srgbClr val="0070C0"/>
                </a:solidFill>
              </a:rPr>
            </a:br>
            <a:br>
              <a:rPr kumimoji="1" lang="en-US" altLang="zh-CN" sz="3200" b="1" dirty="0">
                <a:solidFill>
                  <a:srgbClr val="0070C0"/>
                </a:solidFill>
              </a:rPr>
            </a:br>
            <a:endParaRPr kumimoji="1" lang="ja-JP" altLang="en-US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064978" y="1429168"/>
            <a:ext cx="5283147" cy="914564"/>
          </a:xfrm>
        </p:spPr>
        <p:txBody>
          <a:bodyPr>
            <a:noAutofit/>
          </a:bodyPr>
          <a:lstStyle/>
          <a:p>
            <a:r>
              <a:rPr lang="ja-JP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谷村吉隆</a:t>
            </a:r>
            <a:r>
              <a:rPr lang="en-US" altLang="ja-JP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 (</a:t>
            </a:r>
            <a:r>
              <a:rPr kumimoji="1" lang="en-US" altLang="ja-JP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Yoshitaka Tanimura </a:t>
            </a:r>
            <a:r>
              <a:rPr lang="en-US" altLang="ja-JP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HGS創英角ﾎﾟｯﾌﾟ体" panose="040B0A00000000000000" pitchFamily="50" charset="-128"/>
                <a:ea typeface="HGS創英角ﾎﾟｯﾌﾟ体" panose="040B0A00000000000000" pitchFamily="50" charset="-128"/>
              </a:rPr>
              <a:t>)</a:t>
            </a:r>
            <a:endParaRPr kumimoji="1" lang="en-US" altLang="ja-JP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kumimoji="1"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京都大学理学研究科化学専攻</a:t>
            </a:r>
            <a:endParaRPr lang="en-US" altLang="ja-JP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771F677A-CFFA-408B-AE4E-F5F6D9655F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8469" y="4081524"/>
            <a:ext cx="4899015" cy="2287496"/>
          </a:xfrm>
          <a:prstGeom prst="rect">
            <a:avLst/>
          </a:prstGeom>
        </p:spPr>
      </p:pic>
      <p:pic>
        <p:nvPicPr>
          <p:cNvPr id="20" name="Picture 12" descr="C:\Users\tanimura.THEOCHEM\Desktop\dipole.gif">
            <a:extLst>
              <a:ext uri="{FF2B5EF4-FFF2-40B4-BE49-F238E27FC236}">
                <a16:creationId xmlns:a16="http://schemas.microsoft.com/office/drawing/2014/main" id="{36F9F712-3B52-4088-B9EF-B11BD3A3DD5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155">
            <a:off x="6580956" y="2222056"/>
            <a:ext cx="932054" cy="352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6" name="オブジェクト 15">
            <a:extLst>
              <a:ext uri="{FF2B5EF4-FFF2-40B4-BE49-F238E27FC236}">
                <a16:creationId xmlns:a16="http://schemas.microsoft.com/office/drawing/2014/main" id="{D0272BCC-1BD6-4DED-8F51-40A60F4232F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5356231"/>
              </p:ext>
            </p:extLst>
          </p:nvPr>
        </p:nvGraphicFramePr>
        <p:xfrm>
          <a:off x="7887476" y="1235300"/>
          <a:ext cx="8382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38080" imgH="495000" progId="Equation.DSMT4">
                  <p:embed/>
                </p:oleObj>
              </mc:Choice>
              <mc:Fallback>
                <p:oleObj name="Equation" r:id="rId5" imgW="838080" imgH="495000" progId="Equation.DSMT4">
                  <p:embed/>
                  <p:pic>
                    <p:nvPicPr>
                      <p:cNvPr id="16" name="オブジェクト 15">
                        <a:extLst>
                          <a:ext uri="{FF2B5EF4-FFF2-40B4-BE49-F238E27FC236}">
                            <a16:creationId xmlns:a16="http://schemas.microsoft.com/office/drawing/2014/main" id="{D0272BCC-1BD6-4DED-8F51-40A60F4232F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7476" y="1235300"/>
                        <a:ext cx="838200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7">
            <a:extLst>
              <a:ext uri="{FF2B5EF4-FFF2-40B4-BE49-F238E27FC236}">
                <a16:creationId xmlns:a16="http://schemas.microsoft.com/office/drawing/2014/main" id="{53851994-14E7-4CCE-BCB7-2417F46681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64190"/>
              </p:ext>
            </p:extLst>
          </p:nvPr>
        </p:nvGraphicFramePr>
        <p:xfrm>
          <a:off x="6804248" y="2756779"/>
          <a:ext cx="2065337" cy="525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057400" imgH="520560" progId="Equation.DSMT4">
                  <p:embed/>
                </p:oleObj>
              </mc:Choice>
              <mc:Fallback>
                <p:oleObj name="Equation" r:id="rId7" imgW="2057400" imgH="520560" progId="Equation.DSMT4">
                  <p:embed/>
                  <p:pic>
                    <p:nvPicPr>
                      <p:cNvPr id="19" name="Object 7">
                        <a:extLst>
                          <a:ext uri="{FF2B5EF4-FFF2-40B4-BE49-F238E27FC236}">
                            <a16:creationId xmlns:a16="http://schemas.microsoft.com/office/drawing/2014/main" id="{53851994-14E7-4CCE-BCB7-2417F466815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248" y="2756779"/>
                        <a:ext cx="2065337" cy="52546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">
            <a:extLst>
              <a:ext uri="{FF2B5EF4-FFF2-40B4-BE49-F238E27FC236}">
                <a16:creationId xmlns:a16="http://schemas.microsoft.com/office/drawing/2014/main" id="{60290683-991B-4046-AAF3-A1CC41CCE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2424" y="1484069"/>
            <a:ext cx="607763" cy="716888"/>
          </a:xfrm>
          <a:prstGeom prst="rect">
            <a:avLst/>
          </a:prstGeom>
          <a:noFill/>
        </p:spPr>
      </p:pic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9A5963B6-9738-4A47-8988-E4EC3783496B}"/>
              </a:ext>
            </a:extLst>
          </p:cNvPr>
          <p:cNvSpPr txBox="1"/>
          <p:nvPr/>
        </p:nvSpPr>
        <p:spPr>
          <a:xfrm>
            <a:off x="4155858" y="3677413"/>
            <a:ext cx="30846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2400" dirty="0">
                <a:solidFill>
                  <a:srgbClr val="00B050"/>
                </a:solidFill>
              </a:rPr>
              <a:t>Quasi-static case</a:t>
            </a:r>
            <a:endParaRPr lang="en-US" sz="2400" dirty="0">
              <a:solidFill>
                <a:srgbClr val="00B050"/>
              </a:solidFill>
            </a:endParaRP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F0344E3B-11F4-4788-AF24-23E85EB13A8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46202" y="3955223"/>
            <a:ext cx="5222616" cy="2876933"/>
          </a:xfrm>
          <a:prstGeom prst="rect">
            <a:avLst/>
          </a:prstGeom>
        </p:spPr>
      </p:pic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9120294E-3B09-4982-A618-5260F087509B}"/>
              </a:ext>
            </a:extLst>
          </p:cNvPr>
          <p:cNvSpPr txBox="1"/>
          <p:nvPr/>
        </p:nvSpPr>
        <p:spPr>
          <a:xfrm>
            <a:off x="361413" y="3657784"/>
            <a:ext cx="2952328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1" lang="en-US" altLang="ja-JP" sz="1800" dirty="0">
                <a:solidFill>
                  <a:srgbClr val="FF0000"/>
                </a:solidFill>
              </a:rPr>
              <a:t> </a:t>
            </a:r>
            <a:r>
              <a:rPr kumimoji="1" lang="en-US" altLang="ja-JP" sz="2400" dirty="0">
                <a:solidFill>
                  <a:srgbClr val="FF0000"/>
                </a:solidFill>
              </a:rPr>
              <a:t>“Thermodynamics</a:t>
            </a:r>
            <a:r>
              <a:rPr kumimoji="1" lang="en-US" altLang="ja-JP" sz="1800" dirty="0">
                <a:solidFill>
                  <a:srgbClr val="FF0000"/>
                </a:solidFill>
              </a:rPr>
              <a:t>”</a:t>
            </a:r>
            <a:endParaRPr lang="en-US" dirty="0"/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87F43D14-AA38-4827-AFE6-40FA2051682B}"/>
              </a:ext>
            </a:extLst>
          </p:cNvPr>
          <p:cNvSpPr txBox="1"/>
          <p:nvPr/>
        </p:nvSpPr>
        <p:spPr>
          <a:xfrm>
            <a:off x="200841" y="4469139"/>
            <a:ext cx="38884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state variables &amp; </a:t>
            </a:r>
            <a:r>
              <a:rPr lang="en-US" altLang="ja-JP" sz="1800" dirty="0">
                <a:solidFill>
                  <a:srgbClr val="33CC33"/>
                </a:solidFill>
              </a:rPr>
              <a:t>free energies</a:t>
            </a:r>
            <a:endParaRPr lang="en-US" dirty="0">
              <a:solidFill>
                <a:srgbClr val="33CC33"/>
              </a:solidFill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94A2B9D-7605-462C-9B3D-947B2A3D42F7}"/>
              </a:ext>
            </a:extLst>
          </p:cNvPr>
          <p:cNvSpPr txBox="1"/>
          <p:nvPr/>
        </p:nvSpPr>
        <p:spPr>
          <a:xfrm>
            <a:off x="3882325" y="3522054"/>
            <a:ext cx="3773856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1" lang="en-US" altLang="ja-JP" sz="2400" dirty="0">
                <a:solidFill>
                  <a:srgbClr val="FF0000"/>
                </a:solidFill>
              </a:rPr>
              <a:t>Nonequilibrium case</a:t>
            </a:r>
            <a:endParaRPr lang="en-US" sz="2400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586482E-741A-48EB-827D-4FE8BFF0E936}"/>
              </a:ext>
            </a:extLst>
          </p:cNvPr>
          <p:cNvSpPr txBox="1"/>
          <p:nvPr/>
        </p:nvSpPr>
        <p:spPr>
          <a:xfrm>
            <a:off x="216036" y="4092749"/>
            <a:ext cx="39556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066FF"/>
                </a:solidFill>
              </a:rPr>
              <a:t>Intensive </a:t>
            </a:r>
            <a:r>
              <a:rPr lang="en-US" altLang="ja-JP" sz="1800" dirty="0"/>
              <a:t>&amp; </a:t>
            </a:r>
            <a:r>
              <a:rPr lang="en-US" altLang="ja-JP" sz="1800" dirty="0">
                <a:solidFill>
                  <a:schemeClr val="accent6">
                    <a:lumMod val="50000"/>
                  </a:schemeClr>
                </a:solidFill>
              </a:rPr>
              <a:t>extensive</a:t>
            </a:r>
            <a:r>
              <a:rPr lang="en-US" altLang="ja-JP" sz="1800" dirty="0">
                <a:solidFill>
                  <a:srgbClr val="FF0000"/>
                </a:solidFill>
              </a:rPr>
              <a:t> </a:t>
            </a:r>
            <a:r>
              <a:rPr lang="en-US" altLang="ja-JP" sz="1800" dirty="0"/>
              <a:t>variables</a:t>
            </a:r>
            <a:endParaRPr lang="en-US" dirty="0"/>
          </a:p>
        </p:txBody>
      </p:sp>
      <p:graphicFrame>
        <p:nvGraphicFramePr>
          <p:cNvPr id="26" name="オブジェクト 25">
            <a:extLst>
              <a:ext uri="{FF2B5EF4-FFF2-40B4-BE49-F238E27FC236}">
                <a16:creationId xmlns:a16="http://schemas.microsoft.com/office/drawing/2014/main" id="{09B551B7-4216-4C30-87A9-168D708FCA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92188" y="6245225"/>
          <a:ext cx="18161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815840" imgH="368280" progId="Equation.DSMT4">
                  <p:embed/>
                </p:oleObj>
              </mc:Choice>
              <mc:Fallback>
                <p:oleObj name="Equation" r:id="rId11" imgW="1815840" imgH="368280" progId="Equation.DSMT4">
                  <p:embed/>
                  <p:pic>
                    <p:nvPicPr>
                      <p:cNvPr id="26" name="オブジェクト 25">
                        <a:extLst>
                          <a:ext uri="{FF2B5EF4-FFF2-40B4-BE49-F238E27FC236}">
                            <a16:creationId xmlns:a16="http://schemas.microsoft.com/office/drawing/2014/main" id="{09B551B7-4216-4C30-87A9-168D708FCA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2188" y="6245225"/>
                        <a:ext cx="18161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4B60D160-ADBB-4793-9018-CD2F5945512D}"/>
              </a:ext>
            </a:extLst>
          </p:cNvPr>
          <p:cNvSpPr txBox="1"/>
          <p:nvPr/>
        </p:nvSpPr>
        <p:spPr>
          <a:xfrm>
            <a:off x="300329" y="5695349"/>
            <a:ext cx="37545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C00000"/>
                </a:solidFill>
              </a:rPr>
              <a:t>2</a:t>
            </a:r>
            <a:r>
              <a:rPr lang="en-US" altLang="ja-JP" sz="1800" baseline="30000" dirty="0">
                <a:solidFill>
                  <a:srgbClr val="C00000"/>
                </a:solidFill>
              </a:rPr>
              <a:t>nd</a:t>
            </a:r>
            <a:r>
              <a:rPr lang="en-US" altLang="ja-JP" sz="1800" dirty="0">
                <a:solidFill>
                  <a:srgbClr val="C00000"/>
                </a:solidFill>
              </a:rPr>
              <a:t> law: Kelvin-Planck statement                  </a:t>
            </a:r>
            <a:endParaRPr lang="en-US" sz="1800" dirty="0">
              <a:solidFill>
                <a:srgbClr val="C00000"/>
              </a:solidFill>
            </a:endParaRPr>
          </a:p>
        </p:txBody>
      </p:sp>
      <p:graphicFrame>
        <p:nvGraphicFramePr>
          <p:cNvPr id="29" name="オブジェクト 28">
            <a:extLst>
              <a:ext uri="{FF2B5EF4-FFF2-40B4-BE49-F238E27FC236}">
                <a16:creationId xmlns:a16="http://schemas.microsoft.com/office/drawing/2014/main" id="{8532159E-4FAF-4A44-9FAB-4BD35414C9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8948698"/>
              </p:ext>
            </p:extLst>
          </p:nvPr>
        </p:nvGraphicFramePr>
        <p:xfrm>
          <a:off x="659935" y="6207125"/>
          <a:ext cx="26543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654280" imgH="406080" progId="Equation.DSMT4">
                  <p:embed/>
                </p:oleObj>
              </mc:Choice>
              <mc:Fallback>
                <p:oleObj name="Equation" r:id="rId13" imgW="2654280" imgH="406080" progId="Equation.DSMT4">
                  <p:embed/>
                  <p:pic>
                    <p:nvPicPr>
                      <p:cNvPr id="29" name="オブジェクト 28">
                        <a:extLst>
                          <a:ext uri="{FF2B5EF4-FFF2-40B4-BE49-F238E27FC236}">
                            <a16:creationId xmlns:a16="http://schemas.microsoft.com/office/drawing/2014/main" id="{8532159E-4FAF-4A44-9FAB-4BD35414C96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9935" y="6207125"/>
                        <a:ext cx="2654300" cy="406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2225">
                        <a:solidFill>
                          <a:srgbClr val="0066FF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12667811-79E8-4689-A69C-278709A2F08E}"/>
              </a:ext>
            </a:extLst>
          </p:cNvPr>
          <p:cNvSpPr/>
          <p:nvPr/>
        </p:nvSpPr>
        <p:spPr>
          <a:xfrm>
            <a:off x="8388424" y="4307947"/>
            <a:ext cx="741746" cy="2531447"/>
          </a:xfrm>
          <a:prstGeom prst="rect">
            <a:avLst/>
          </a:prstGeom>
          <a:solidFill>
            <a:srgbClr val="FF0000">
              <a:alpha val="8000"/>
            </a:srgbClr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66AADDBF-1AA2-4452-A98B-778E30DDC74D}"/>
              </a:ext>
            </a:extLst>
          </p:cNvPr>
          <p:cNvSpPr txBox="1"/>
          <p:nvPr/>
        </p:nvSpPr>
        <p:spPr>
          <a:xfrm>
            <a:off x="123851" y="2533544"/>
            <a:ext cx="601139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</a:rPr>
              <a:t>              </a:t>
            </a:r>
            <a:r>
              <a:rPr lang="en-US" altLang="zh-CN" sz="2400" b="1" dirty="0">
                <a:solidFill>
                  <a:srgbClr val="FF0000"/>
                </a:solidFill>
              </a:rPr>
              <a:t>A</a:t>
            </a:r>
            <a:r>
              <a:rPr kumimoji="1" lang="en-US" altLang="zh-CN" sz="2400" b="1" dirty="0">
                <a:solidFill>
                  <a:srgbClr val="FF0000"/>
                </a:solidFill>
              </a:rPr>
              <a:t>ll results are verified by </a:t>
            </a:r>
            <a:r>
              <a:rPr kumimoji="1" lang="en-US" altLang="zh-CN" sz="2400" b="1" dirty="0">
                <a:solidFill>
                  <a:srgbClr val="0070C0"/>
                </a:solidFill>
              </a:rPr>
              <a:t>HEOM </a:t>
            </a:r>
          </a:p>
          <a:p>
            <a:r>
              <a:rPr lang="en-US" b="1" dirty="0"/>
              <a:t>               non-Markovian &amp; non-perturbative theory</a:t>
            </a:r>
            <a:endParaRPr lang="en-US" dirty="0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A5F91469-6881-4011-AF2A-74879B7DCDBB}"/>
              </a:ext>
            </a:extLst>
          </p:cNvPr>
          <p:cNvSpPr txBox="1"/>
          <p:nvPr/>
        </p:nvSpPr>
        <p:spPr>
          <a:xfrm>
            <a:off x="121598" y="2498564"/>
            <a:ext cx="626469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sz="2400" b="1" dirty="0">
                <a:solidFill>
                  <a:srgbClr val="0070C0"/>
                </a:solidFill>
              </a:rPr>
              <a:t>Hierarchical equations of motion: HEOM </a:t>
            </a:r>
          </a:p>
          <a:p>
            <a:r>
              <a:rPr lang="en-US" b="1" dirty="0"/>
              <a:t>               non-Markovian &amp; non-perturbative theory</a:t>
            </a:r>
            <a:endParaRPr lang="en-US" dirty="0"/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2E447621-1785-4DDD-9328-A314CF0A5605}"/>
              </a:ext>
            </a:extLst>
          </p:cNvPr>
          <p:cNvSpPr txBox="1"/>
          <p:nvPr/>
        </p:nvSpPr>
        <p:spPr>
          <a:xfrm>
            <a:off x="270427" y="4863934"/>
            <a:ext cx="37545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C00000"/>
                </a:solidFill>
              </a:rPr>
              <a:t>1st</a:t>
            </a:r>
            <a:r>
              <a:rPr lang="en-US" altLang="ja-JP" sz="1800" dirty="0">
                <a:solidFill>
                  <a:srgbClr val="C00000"/>
                </a:solidFill>
              </a:rPr>
              <a:t> law: </a:t>
            </a:r>
            <a:r>
              <a:rPr lang="en-US" altLang="ja-JP" dirty="0">
                <a:solidFill>
                  <a:srgbClr val="C00000"/>
                </a:solidFill>
              </a:rPr>
              <a:t>Energy conservation law</a:t>
            </a:r>
            <a:r>
              <a:rPr lang="en-US" altLang="ja-JP" sz="1800" dirty="0">
                <a:solidFill>
                  <a:srgbClr val="C00000"/>
                </a:solidFill>
              </a:rPr>
              <a:t>     </a:t>
            </a:r>
            <a:endParaRPr lang="en-US" sz="1800" dirty="0">
              <a:solidFill>
                <a:srgbClr val="C00000"/>
              </a:solidFill>
            </a:endParaRPr>
          </a:p>
        </p:txBody>
      </p:sp>
      <p:graphicFrame>
        <p:nvGraphicFramePr>
          <p:cNvPr id="35" name="オブジェクト 34">
            <a:extLst>
              <a:ext uri="{FF2B5EF4-FFF2-40B4-BE49-F238E27FC236}">
                <a16:creationId xmlns:a16="http://schemas.microsoft.com/office/drawing/2014/main" id="{9A965D1B-163F-4C4C-AB42-9CA440346CE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62025" y="5297488"/>
          <a:ext cx="24638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463480" imgH="368280" progId="Equation.DSMT4">
                  <p:embed/>
                </p:oleObj>
              </mc:Choice>
              <mc:Fallback>
                <p:oleObj name="Equation" r:id="rId15" imgW="2463480" imgH="368280" progId="Equation.DSMT4">
                  <p:embed/>
                  <p:pic>
                    <p:nvPicPr>
                      <p:cNvPr id="35" name="オブジェクト 34">
                        <a:extLst>
                          <a:ext uri="{FF2B5EF4-FFF2-40B4-BE49-F238E27FC236}">
                            <a16:creationId xmlns:a16="http://schemas.microsoft.com/office/drawing/2014/main" id="{9A965D1B-163F-4C4C-AB42-9CA440346CE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2025" y="5297488"/>
                        <a:ext cx="2463800" cy="368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オブジェクト 33">
            <a:extLst>
              <a:ext uri="{FF2B5EF4-FFF2-40B4-BE49-F238E27FC236}">
                <a16:creationId xmlns:a16="http://schemas.microsoft.com/office/drawing/2014/main" id="{B01EBDF8-1CC0-41A3-AE2F-C6791DA8EE8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48195" y="5208853"/>
          <a:ext cx="2463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463480" imgH="431640" progId="Equation.DSMT4">
                  <p:embed/>
                </p:oleObj>
              </mc:Choice>
              <mc:Fallback>
                <p:oleObj name="Equation" r:id="rId17" imgW="2463480" imgH="431640" progId="Equation.DSMT4">
                  <p:embed/>
                  <p:pic>
                    <p:nvPicPr>
                      <p:cNvPr id="34" name="オブジェクト 33">
                        <a:extLst>
                          <a:ext uri="{FF2B5EF4-FFF2-40B4-BE49-F238E27FC236}">
                            <a16:creationId xmlns:a16="http://schemas.microsoft.com/office/drawing/2014/main" id="{B01EBDF8-1CC0-41A3-AE2F-C6791DA8EE8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8195" y="5208853"/>
                        <a:ext cx="2463800" cy="4318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E602E6D8-B68C-4612-95DB-FBC1089A05D2}"/>
              </a:ext>
            </a:extLst>
          </p:cNvPr>
          <p:cNvSpPr txBox="1"/>
          <p:nvPr/>
        </p:nvSpPr>
        <p:spPr>
          <a:xfrm>
            <a:off x="1223886" y="3216559"/>
            <a:ext cx="4800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zh-CN" sz="1800" b="1" dirty="0">
                <a:solidFill>
                  <a:srgbClr val="0070C0"/>
                </a:solidFill>
              </a:rPr>
              <a:t>Real dynamics (not stochastic)</a:t>
            </a:r>
            <a:endParaRPr lang="en-US" dirty="0"/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CB65301C-0D37-4973-921D-B6F52655E153}"/>
              </a:ext>
            </a:extLst>
          </p:cNvPr>
          <p:cNvSpPr txBox="1"/>
          <p:nvPr/>
        </p:nvSpPr>
        <p:spPr>
          <a:xfrm>
            <a:off x="8111265" y="1663508"/>
            <a:ext cx="1187226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rgbClr val="0066FF"/>
                </a:solidFill>
              </a:rPr>
              <a:t>Intensive</a:t>
            </a:r>
          </a:p>
          <a:p>
            <a:r>
              <a:rPr lang="en-US" dirty="0">
                <a:solidFill>
                  <a:srgbClr val="0066FF"/>
                </a:solidFill>
              </a:rPr>
              <a:t>variable</a:t>
            </a:r>
            <a:endParaRPr lang="en-US" dirty="0"/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7EE7E4CB-2FAE-4BD7-B35F-B07EB60EE1C3}"/>
              </a:ext>
            </a:extLst>
          </p:cNvPr>
          <p:cNvSpPr txBox="1"/>
          <p:nvPr/>
        </p:nvSpPr>
        <p:spPr>
          <a:xfrm>
            <a:off x="7291091" y="3230640"/>
            <a:ext cx="2081911" cy="61555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sz="1800" dirty="0">
                <a:solidFill>
                  <a:schemeClr val="accent6">
                    <a:lumMod val="50000"/>
                  </a:schemeClr>
                </a:solidFill>
              </a:rPr>
              <a:t>Polarization</a:t>
            </a:r>
          </a:p>
          <a:p>
            <a:r>
              <a:rPr lang="en-US" altLang="ja-JP" sz="1600" dirty="0">
                <a:solidFill>
                  <a:srgbClr val="FF0000"/>
                </a:solidFill>
              </a:rPr>
              <a:t>Extensive variable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29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15" grpId="0" animBg="1"/>
      <p:bldP spid="30" grpId="0" animBg="1"/>
      <p:bldP spid="31" grpId="0"/>
      <p:bldP spid="32" grpId="0"/>
      <p:bldP spid="3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179D8E-4D11-20AB-3270-E55042843F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D0C661E-C510-4635-B59A-875BAFEC939B}"/>
              </a:ext>
            </a:extLst>
          </p:cNvPr>
          <p:cNvSpPr txBox="1">
            <a:spLocks/>
          </p:cNvSpPr>
          <p:nvPr/>
        </p:nvSpPr>
        <p:spPr>
          <a:xfrm>
            <a:off x="123963" y="296564"/>
            <a:ext cx="8951081" cy="69386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r>
              <a:rPr lang="en-US" altLang="ja-JP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cs typeface="Arial Unicode MS" panose="020B0604020202020204" pitchFamily="50" charset="-128"/>
              </a:rPr>
              <a:t>Nonequilibrium Thermodynamic potential</a:t>
            </a:r>
            <a:endParaRPr lang="ja-JP" altLang="en-US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FDA1C18-53F0-B97E-E8D6-CE4AC35535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95" y="1779481"/>
            <a:ext cx="4392488" cy="2296162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449857FB-72DB-F69A-BF8E-9E5B43C46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637" y="1862282"/>
            <a:ext cx="4171858" cy="2173218"/>
          </a:xfrm>
          <a:prstGeom prst="rect">
            <a:avLst/>
          </a:prstGeom>
          <a:solidFill>
            <a:schemeClr val="bg1"/>
          </a:solidFill>
        </p:spPr>
      </p:pic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1F4F1CB9-A38C-6324-E339-7F268B459F6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2413" y="4391025"/>
          <a:ext cx="41783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178160" imgH="520560" progId="Equation.DSMT4">
                  <p:embed/>
                </p:oleObj>
              </mc:Choice>
              <mc:Fallback>
                <p:oleObj name="Equation" r:id="rId4" imgW="4178160" imgH="520560" progId="Equation.DSMT4">
                  <p:embed/>
                  <p:pic>
                    <p:nvPicPr>
                      <p:cNvPr id="12" name="オブジェクト 11">
                        <a:extLst>
                          <a:ext uri="{FF2B5EF4-FFF2-40B4-BE49-F238E27FC236}">
                            <a16:creationId xmlns:a16="http://schemas.microsoft.com/office/drawing/2014/main" id="{1F4F1CB9-A38C-6324-E339-7F268B459F6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413" y="4391025"/>
                        <a:ext cx="4178300" cy="520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オブジェクト 12">
            <a:extLst>
              <a:ext uri="{FF2B5EF4-FFF2-40B4-BE49-F238E27FC236}">
                <a16:creationId xmlns:a16="http://schemas.microsoft.com/office/drawing/2014/main" id="{C61F3EE2-38FC-4A79-986F-7E73AD8506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75647" y="4356662"/>
          <a:ext cx="41783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178160" imgH="520560" progId="Equation.DSMT4">
                  <p:embed/>
                </p:oleObj>
              </mc:Choice>
              <mc:Fallback>
                <p:oleObj name="Equation" r:id="rId6" imgW="4178160" imgH="520560" progId="Equation.DSMT4">
                  <p:embed/>
                  <p:pic>
                    <p:nvPicPr>
                      <p:cNvPr id="13" name="オブジェクト 12">
                        <a:extLst>
                          <a:ext uri="{FF2B5EF4-FFF2-40B4-BE49-F238E27FC236}">
                            <a16:creationId xmlns:a16="http://schemas.microsoft.com/office/drawing/2014/main" id="{C61F3EE2-38FC-4A79-986F-7E73AD85064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5647" y="4356662"/>
                        <a:ext cx="4178300" cy="520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図 8">
            <a:extLst>
              <a:ext uri="{FF2B5EF4-FFF2-40B4-BE49-F238E27FC236}">
                <a16:creationId xmlns:a16="http://schemas.microsoft.com/office/drawing/2014/main" id="{BB98A503-315A-69EA-683E-14FBF7337A6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49754" y="1746190"/>
            <a:ext cx="4536504" cy="2325042"/>
          </a:xfrm>
          <a:prstGeom prst="rect">
            <a:avLst/>
          </a:prstGeom>
        </p:spPr>
      </p:pic>
      <p:graphicFrame>
        <p:nvGraphicFramePr>
          <p:cNvPr id="15" name="オブジェクト 14">
            <a:extLst>
              <a:ext uri="{FF2B5EF4-FFF2-40B4-BE49-F238E27FC236}">
                <a16:creationId xmlns:a16="http://schemas.microsoft.com/office/drawing/2014/main" id="{22E687EB-FEDD-313E-4033-5189504452A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58604" y="5322479"/>
          <a:ext cx="46101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609800" imgH="685800" progId="Equation.DSMT4">
                  <p:embed/>
                </p:oleObj>
              </mc:Choice>
              <mc:Fallback>
                <p:oleObj name="Equation" r:id="rId9" imgW="4609800" imgH="685800" progId="Equation.DSMT4">
                  <p:embed/>
                  <p:pic>
                    <p:nvPicPr>
                      <p:cNvPr id="15" name="オブジェクト 14">
                        <a:extLst>
                          <a:ext uri="{FF2B5EF4-FFF2-40B4-BE49-F238E27FC236}">
                            <a16:creationId xmlns:a16="http://schemas.microsoft.com/office/drawing/2014/main" id="{22E687EB-FEDD-313E-4033-5189504452A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8604" y="5322479"/>
                        <a:ext cx="4610100" cy="6858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>
            <a:extLst>
              <a:ext uri="{FF2B5EF4-FFF2-40B4-BE49-F238E27FC236}">
                <a16:creationId xmlns:a16="http://schemas.microsoft.com/office/drawing/2014/main" id="{8658ADC0-74BD-080F-C357-C1E43DB9DCB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41400" y="5469160"/>
          <a:ext cx="7061200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7061040" imgH="609480" progId="Equation.DSMT4">
                  <p:embed/>
                </p:oleObj>
              </mc:Choice>
              <mc:Fallback>
                <p:oleObj name="Equation" r:id="rId11" imgW="7061040" imgH="609480" progId="Equation.DSMT4">
                  <p:embed/>
                  <p:pic>
                    <p:nvPicPr>
                      <p:cNvPr id="17" name="オブジェクト 16">
                        <a:extLst>
                          <a:ext uri="{FF2B5EF4-FFF2-40B4-BE49-F238E27FC236}">
                            <a16:creationId xmlns:a16="http://schemas.microsoft.com/office/drawing/2014/main" id="{8658ADC0-74BD-080F-C357-C1E43DB9DCB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1400" y="5469160"/>
                        <a:ext cx="7061200" cy="609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9AD854A-84EE-3335-957A-D039EDD3A63E}"/>
              </a:ext>
            </a:extLst>
          </p:cNvPr>
          <p:cNvSpPr txBox="1"/>
          <p:nvPr/>
        </p:nvSpPr>
        <p:spPr>
          <a:xfrm>
            <a:off x="167309" y="1262512"/>
            <a:ext cx="87129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1800" dirty="0"/>
              <a:t>We start from extensive variable: (</a:t>
            </a:r>
            <a:r>
              <a:rPr kumimoji="1" lang="en-US" altLang="ja-JP" sz="1800" dirty="0">
                <a:solidFill>
                  <a:srgbClr val="0C0597"/>
                </a:solidFill>
              </a:rPr>
              <a:t>because extensive variable is fundamental</a:t>
            </a:r>
            <a:r>
              <a:rPr kumimoji="1" lang="en-US" altLang="ja-JP" sz="1800" dirty="0"/>
              <a:t>)</a:t>
            </a:r>
            <a:endParaRPr lang="en-US" dirty="0"/>
          </a:p>
        </p:txBody>
      </p:sp>
      <p:graphicFrame>
        <p:nvGraphicFramePr>
          <p:cNvPr id="20" name="オブジェクト 19">
            <a:extLst>
              <a:ext uri="{FF2B5EF4-FFF2-40B4-BE49-F238E27FC236}">
                <a16:creationId xmlns:a16="http://schemas.microsoft.com/office/drawing/2014/main" id="{8DA02B56-701D-09C1-A1DA-C971B292321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19539" y="5298904"/>
          <a:ext cx="48895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889160" imgH="888840" progId="Equation.DSMT4">
                  <p:embed/>
                </p:oleObj>
              </mc:Choice>
              <mc:Fallback>
                <p:oleObj name="Equation" r:id="rId13" imgW="4889160" imgH="888840" progId="Equation.DSMT4">
                  <p:embed/>
                  <p:pic>
                    <p:nvPicPr>
                      <p:cNvPr id="20" name="オブジェクト 19">
                        <a:extLst>
                          <a:ext uri="{FF2B5EF4-FFF2-40B4-BE49-F238E27FC236}">
                            <a16:creationId xmlns:a16="http://schemas.microsoft.com/office/drawing/2014/main" id="{8DA02B56-701D-09C1-A1DA-C971B292321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9539" y="5298904"/>
                        <a:ext cx="4889500" cy="889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8CADE0D-E2DC-A08A-B704-E41B90659C3B}"/>
              </a:ext>
            </a:extLst>
          </p:cNvPr>
          <p:cNvSpPr txBox="1"/>
          <p:nvPr/>
        </p:nvSpPr>
        <p:spPr>
          <a:xfrm>
            <a:off x="782516" y="1552950"/>
            <a:ext cx="29931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en-US" altLang="ja-JP" sz="1800" dirty="0">
                <a:solidFill>
                  <a:srgbClr val="FF0000"/>
                </a:solidFill>
              </a:rPr>
              <a:t>Non-equilibrium process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16" name="オブジェクト 15">
            <a:extLst>
              <a:ext uri="{FF2B5EF4-FFF2-40B4-BE49-F238E27FC236}">
                <a16:creationId xmlns:a16="http://schemas.microsoft.com/office/drawing/2014/main" id="{B563A157-E276-67D9-AEB7-D0FAC85A0BB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45896" y="2724362"/>
          <a:ext cx="1016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015920" imgH="406080" progId="Equation.DSMT4">
                  <p:embed/>
                </p:oleObj>
              </mc:Choice>
              <mc:Fallback>
                <p:oleObj name="Equation" r:id="rId15" imgW="1015920" imgH="406080" progId="Equation.DSMT4">
                  <p:embed/>
                  <p:pic>
                    <p:nvPicPr>
                      <p:cNvPr id="16" name="オブジェクト 15">
                        <a:extLst>
                          <a:ext uri="{FF2B5EF4-FFF2-40B4-BE49-F238E27FC236}">
                            <a16:creationId xmlns:a16="http://schemas.microsoft.com/office/drawing/2014/main" id="{B563A157-E276-67D9-AEB7-D0FAC85A0BB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5896" y="2724362"/>
                        <a:ext cx="1016000" cy="406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6D728AD9-F398-8EE8-8DEA-5983F8F9DDC4}"/>
              </a:ext>
            </a:extLst>
          </p:cNvPr>
          <p:cNvSpPr txBox="1"/>
          <p:nvPr/>
        </p:nvSpPr>
        <p:spPr>
          <a:xfrm>
            <a:off x="3192463" y="6363381"/>
            <a:ext cx="63729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Koyanagi</a:t>
            </a:r>
            <a:r>
              <a:rPr lang="en-US" dirty="0"/>
              <a:t> &amp; Tanimura, </a:t>
            </a:r>
            <a:r>
              <a:rPr lang="de-DE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7"/>
              </a:rPr>
              <a:t>J. Chem. Phys. </a:t>
            </a:r>
            <a:r>
              <a:rPr lang="de-DE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7"/>
              </a:rPr>
              <a:t>161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7"/>
              </a:rPr>
              <a:t>, 114113 (2024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endParaRPr lang="en-US" dirty="0"/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55D0232B-5046-AD5D-B88A-35759681F296}"/>
              </a:ext>
            </a:extLst>
          </p:cNvPr>
          <p:cNvSpPr txBox="1"/>
          <p:nvPr/>
        </p:nvSpPr>
        <p:spPr>
          <a:xfrm>
            <a:off x="1165375" y="839457"/>
            <a:ext cx="65790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chemeClr val="accent6">
                    <a:lumMod val="75000"/>
                  </a:schemeClr>
                </a:solidFill>
                <a:ea typeface="Arial Unicode MS" panose="020B0604020202020204" pitchFamily="50" charset="-128"/>
              </a:rPr>
              <a:t>(Under the -2</a:t>
            </a:r>
            <a:r>
              <a:rPr lang="en-US" altLang="ja-JP" sz="2400" baseline="30000" dirty="0">
                <a:solidFill>
                  <a:schemeClr val="accent6">
                    <a:lumMod val="75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2400" dirty="0">
                <a:solidFill>
                  <a:schemeClr val="accent6">
                    <a:lumMod val="75000"/>
                  </a:schemeClr>
                </a:solidFill>
                <a:ea typeface="Arial Unicode MS" panose="020B0604020202020204" pitchFamily="50" charset="-128"/>
              </a:rPr>
              <a:t> to 2</a:t>
            </a:r>
            <a:r>
              <a:rPr lang="en-US" altLang="ja-JP" sz="2400" baseline="30000" dirty="0">
                <a:solidFill>
                  <a:schemeClr val="accent6">
                    <a:lumMod val="75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2400" dirty="0">
                <a:solidFill>
                  <a:schemeClr val="accent6">
                    <a:lumMod val="75000"/>
                  </a:schemeClr>
                </a:solidFill>
                <a:ea typeface="Arial Unicode MS" panose="020B0604020202020204" pitchFamily="50" charset="-128"/>
              </a:rPr>
              <a:t> laws of thermodynamics)</a:t>
            </a:r>
            <a:endParaRPr lang="en-US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24" name="オブジェクト 23">
            <a:extLst>
              <a:ext uri="{FF2B5EF4-FFF2-40B4-BE49-F238E27FC236}">
                <a16:creationId xmlns:a16="http://schemas.microsoft.com/office/drawing/2014/main" id="{C3200FED-F572-DDC8-D7AF-2002455466C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67825" y="3579615"/>
          <a:ext cx="13462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46040" imgH="444240" progId="Equation.DSMT4">
                  <p:embed/>
                </p:oleObj>
              </mc:Choice>
              <mc:Fallback>
                <p:oleObj name="Equation" r:id="rId18" imgW="1346040" imgH="444240" progId="Equation.DSMT4">
                  <p:embed/>
                  <p:pic>
                    <p:nvPicPr>
                      <p:cNvPr id="24" name="オブジェクト 23">
                        <a:extLst>
                          <a:ext uri="{FF2B5EF4-FFF2-40B4-BE49-F238E27FC236}">
                            <a16:creationId xmlns:a16="http://schemas.microsoft.com/office/drawing/2014/main" id="{C3200FED-F572-DDC8-D7AF-2002455466C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7825" y="3579615"/>
                        <a:ext cx="1346200" cy="4445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オブジェクト 17">
            <a:extLst>
              <a:ext uri="{FF2B5EF4-FFF2-40B4-BE49-F238E27FC236}">
                <a16:creationId xmlns:a16="http://schemas.microsoft.com/office/drawing/2014/main" id="{1585D018-8458-1337-EE1A-573C562F36F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65375" y="4308435"/>
          <a:ext cx="44704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4470120" imgH="495000" progId="Equation.DSMT4">
                  <p:embed/>
                </p:oleObj>
              </mc:Choice>
              <mc:Fallback>
                <p:oleObj name="Equation" r:id="rId20" imgW="4470120" imgH="495000" progId="Equation.DSMT4">
                  <p:embed/>
                  <p:pic>
                    <p:nvPicPr>
                      <p:cNvPr id="18" name="オブジェクト 17">
                        <a:extLst>
                          <a:ext uri="{FF2B5EF4-FFF2-40B4-BE49-F238E27FC236}">
                            <a16:creationId xmlns:a16="http://schemas.microsoft.com/office/drawing/2014/main" id="{1585D018-8458-1337-EE1A-573C562F36F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5375" y="4308435"/>
                        <a:ext cx="4470400" cy="495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オブジェクト 22">
            <a:extLst>
              <a:ext uri="{FF2B5EF4-FFF2-40B4-BE49-F238E27FC236}">
                <a16:creationId xmlns:a16="http://schemas.microsoft.com/office/drawing/2014/main" id="{5E4A8C77-4348-F6B4-71C3-B26A1DBA6B1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44700" y="1922463"/>
          <a:ext cx="9525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952200" imgH="406080" progId="Equation.DSMT4">
                  <p:embed/>
                </p:oleObj>
              </mc:Choice>
              <mc:Fallback>
                <p:oleObj name="Equation" r:id="rId22" imgW="952200" imgH="406080" progId="Equation.DSMT4">
                  <p:embed/>
                  <p:pic>
                    <p:nvPicPr>
                      <p:cNvPr id="23" name="オブジェクト 22">
                        <a:extLst>
                          <a:ext uri="{FF2B5EF4-FFF2-40B4-BE49-F238E27FC236}">
                            <a16:creationId xmlns:a16="http://schemas.microsoft.com/office/drawing/2014/main" id="{5E4A8C77-4348-F6B4-71C3-B26A1DBA6B1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44700" y="1922463"/>
                        <a:ext cx="952500" cy="406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オブジェクト 25">
            <a:extLst>
              <a:ext uri="{FF2B5EF4-FFF2-40B4-BE49-F238E27FC236}">
                <a16:creationId xmlns:a16="http://schemas.microsoft.com/office/drawing/2014/main" id="{4E035A54-46B0-3421-7B13-74DFCDD546D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95925" y="3837103"/>
          <a:ext cx="8001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799920" imgH="368280" progId="Equation.DSMT4">
                  <p:embed/>
                </p:oleObj>
              </mc:Choice>
              <mc:Fallback>
                <p:oleObj name="Equation" r:id="rId24" imgW="799920" imgH="368280" progId="Equation.DSMT4">
                  <p:embed/>
                  <p:pic>
                    <p:nvPicPr>
                      <p:cNvPr id="26" name="オブジェクト 25">
                        <a:extLst>
                          <a:ext uri="{FF2B5EF4-FFF2-40B4-BE49-F238E27FC236}">
                            <a16:creationId xmlns:a16="http://schemas.microsoft.com/office/drawing/2014/main" id="{4E035A54-46B0-3421-7B13-74DFCDD546D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5925" y="3837103"/>
                        <a:ext cx="800100" cy="368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オブジェクト 26">
            <a:extLst>
              <a:ext uri="{FF2B5EF4-FFF2-40B4-BE49-F238E27FC236}">
                <a16:creationId xmlns:a16="http://schemas.microsoft.com/office/drawing/2014/main" id="{1E216AA9-A7F4-0AA5-0D4E-AB5CE5718F2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36365" y="3857270"/>
          <a:ext cx="78740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787320" imgH="368280" progId="Equation.DSMT4">
                  <p:embed/>
                </p:oleObj>
              </mc:Choice>
              <mc:Fallback>
                <p:oleObj name="Equation" r:id="rId26" imgW="787320" imgH="368280" progId="Equation.DSMT4">
                  <p:embed/>
                  <p:pic>
                    <p:nvPicPr>
                      <p:cNvPr id="27" name="オブジェクト 26">
                        <a:extLst>
                          <a:ext uri="{FF2B5EF4-FFF2-40B4-BE49-F238E27FC236}">
                            <a16:creationId xmlns:a16="http://schemas.microsoft.com/office/drawing/2014/main" id="{1E216AA9-A7F4-0AA5-0D4E-AB5CE5718F2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6365" y="3857270"/>
                        <a:ext cx="787400" cy="368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オブジェクト 27">
            <a:extLst>
              <a:ext uri="{FF2B5EF4-FFF2-40B4-BE49-F238E27FC236}">
                <a16:creationId xmlns:a16="http://schemas.microsoft.com/office/drawing/2014/main" id="{4C8A1AE6-806F-E118-4D85-1F3947B0C76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87624" y="4349414"/>
          <a:ext cx="44704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4470120" imgH="495000" progId="Equation.DSMT4">
                  <p:embed/>
                </p:oleObj>
              </mc:Choice>
              <mc:Fallback>
                <p:oleObj name="Equation" r:id="rId28" imgW="4470120" imgH="495000" progId="Equation.DSMT4">
                  <p:embed/>
                  <p:pic>
                    <p:nvPicPr>
                      <p:cNvPr id="28" name="オブジェクト 27">
                        <a:extLst>
                          <a:ext uri="{FF2B5EF4-FFF2-40B4-BE49-F238E27FC236}">
                            <a16:creationId xmlns:a16="http://schemas.microsoft.com/office/drawing/2014/main" id="{4C8A1AE6-806F-E118-4D85-1F3947B0C76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4349414"/>
                        <a:ext cx="4470400" cy="495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オブジェクト 28">
            <a:extLst>
              <a:ext uri="{FF2B5EF4-FFF2-40B4-BE49-F238E27FC236}">
                <a16:creationId xmlns:a16="http://schemas.microsoft.com/office/drawing/2014/main" id="{56DA3C38-A2EA-E135-A612-5E480CEC665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7024" y="4369362"/>
          <a:ext cx="54610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5460840" imgH="495000" progId="Equation.DSMT4">
                  <p:embed/>
                </p:oleObj>
              </mc:Choice>
              <mc:Fallback>
                <p:oleObj name="Equation" r:id="rId30" imgW="5460840" imgH="495000" progId="Equation.DSMT4">
                  <p:embed/>
                  <p:pic>
                    <p:nvPicPr>
                      <p:cNvPr id="29" name="オブジェクト 28">
                        <a:extLst>
                          <a:ext uri="{FF2B5EF4-FFF2-40B4-BE49-F238E27FC236}">
                            <a16:creationId xmlns:a16="http://schemas.microsoft.com/office/drawing/2014/main" id="{56DA3C38-A2EA-E135-A612-5E480CEC665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024" y="4369362"/>
                        <a:ext cx="5461000" cy="4953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オブジェクト 31">
            <a:extLst>
              <a:ext uri="{FF2B5EF4-FFF2-40B4-BE49-F238E27FC236}">
                <a16:creationId xmlns:a16="http://schemas.microsoft.com/office/drawing/2014/main" id="{F3150D1E-844D-F252-ED01-1552123D406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02321" y="1968792"/>
          <a:ext cx="9525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952200" imgH="406080" progId="Equation.DSMT4">
                  <p:embed/>
                </p:oleObj>
              </mc:Choice>
              <mc:Fallback>
                <p:oleObj name="Equation" r:id="rId32" imgW="952200" imgH="406080" progId="Equation.DSMT4">
                  <p:embed/>
                  <p:pic>
                    <p:nvPicPr>
                      <p:cNvPr id="32" name="オブジェクト 31">
                        <a:extLst>
                          <a:ext uri="{FF2B5EF4-FFF2-40B4-BE49-F238E27FC236}">
                            <a16:creationId xmlns:a16="http://schemas.microsoft.com/office/drawing/2014/main" id="{F3150D1E-844D-F252-ED01-1552123D406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02321" y="1968792"/>
                        <a:ext cx="952500" cy="406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オブジェクト 32">
            <a:extLst>
              <a:ext uri="{FF2B5EF4-FFF2-40B4-BE49-F238E27FC236}">
                <a16:creationId xmlns:a16="http://schemas.microsoft.com/office/drawing/2014/main" id="{ABD1CBF5-EE38-5868-2C6C-527AA7DE64F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26654" y="2550851"/>
          <a:ext cx="10160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015920" imgH="406080" progId="Equation.DSMT4">
                  <p:embed/>
                </p:oleObj>
              </mc:Choice>
              <mc:Fallback>
                <p:oleObj name="Equation" r:id="rId34" imgW="1015920" imgH="406080" progId="Equation.DSMT4">
                  <p:embed/>
                  <p:pic>
                    <p:nvPicPr>
                      <p:cNvPr id="33" name="オブジェクト 32">
                        <a:extLst>
                          <a:ext uri="{FF2B5EF4-FFF2-40B4-BE49-F238E27FC236}">
                            <a16:creationId xmlns:a16="http://schemas.microsoft.com/office/drawing/2014/main" id="{ABD1CBF5-EE38-5868-2C6C-527AA7DE64F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26654" y="2550851"/>
                        <a:ext cx="1016000" cy="406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オブジェクト 33">
            <a:extLst>
              <a:ext uri="{FF2B5EF4-FFF2-40B4-BE49-F238E27FC236}">
                <a16:creationId xmlns:a16="http://schemas.microsoft.com/office/drawing/2014/main" id="{F10E2FE9-BB4C-58EB-314A-EC208858D10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33570" y="3840309"/>
          <a:ext cx="9017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901440" imgH="406080" progId="Equation.DSMT4">
                  <p:embed/>
                </p:oleObj>
              </mc:Choice>
              <mc:Fallback>
                <p:oleObj name="Equation" r:id="rId36" imgW="901440" imgH="406080" progId="Equation.DSMT4">
                  <p:embed/>
                  <p:pic>
                    <p:nvPicPr>
                      <p:cNvPr id="34" name="オブジェクト 33">
                        <a:extLst>
                          <a:ext uri="{FF2B5EF4-FFF2-40B4-BE49-F238E27FC236}">
                            <a16:creationId xmlns:a16="http://schemas.microsoft.com/office/drawing/2014/main" id="{F10E2FE9-BB4C-58EB-314A-EC208858D10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33570" y="3840309"/>
                        <a:ext cx="901700" cy="406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4FB1A479-D3AF-A032-379C-33E0718CD6D6}"/>
              </a:ext>
            </a:extLst>
          </p:cNvPr>
          <p:cNvSpPr/>
          <p:nvPr/>
        </p:nvSpPr>
        <p:spPr>
          <a:xfrm>
            <a:off x="183360" y="1329393"/>
            <a:ext cx="9025229" cy="3534179"/>
          </a:xfrm>
          <a:prstGeom prst="rect">
            <a:avLst/>
          </a:prstGeom>
          <a:solidFill>
            <a:schemeClr val="accent1">
              <a:alpha val="3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5" name="オブジェクト 34">
            <a:extLst>
              <a:ext uri="{FF2B5EF4-FFF2-40B4-BE49-F238E27FC236}">
                <a16:creationId xmlns:a16="http://schemas.microsoft.com/office/drawing/2014/main" id="{9EE28C2A-975C-2009-F8CE-B8AFCB17C90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18890" y="5216331"/>
          <a:ext cx="24511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2450880" imgH="1015920" progId="Equation.DSMT4">
                  <p:embed/>
                </p:oleObj>
              </mc:Choice>
              <mc:Fallback>
                <p:oleObj name="Equation" r:id="rId38" imgW="2450880" imgH="1015920" progId="Equation.DSMT4">
                  <p:embed/>
                  <p:pic>
                    <p:nvPicPr>
                      <p:cNvPr id="35" name="オブジェクト 34">
                        <a:extLst>
                          <a:ext uri="{FF2B5EF4-FFF2-40B4-BE49-F238E27FC236}">
                            <a16:creationId xmlns:a16="http://schemas.microsoft.com/office/drawing/2014/main" id="{9EE28C2A-975C-2009-F8CE-B8AFCB17C90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8890" y="5216331"/>
                        <a:ext cx="2451100" cy="1016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5475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79F4810-7FAB-44BC-9C14-31F2F525098B}"/>
              </a:ext>
            </a:extLst>
          </p:cNvPr>
          <p:cNvSpPr txBox="1"/>
          <p:nvPr/>
        </p:nvSpPr>
        <p:spPr>
          <a:xfrm>
            <a:off x="121807" y="950807"/>
            <a:ext cx="77048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cs typeface="Arial Unicode MS" panose="020B0604020202020204" pitchFamily="50" charset="-128"/>
              </a:rPr>
              <a:t>Non-equilibrium dimensionless minimum work principle</a:t>
            </a:r>
            <a:endParaRPr lang="en-US" sz="2400" dirty="0">
              <a:solidFill>
                <a:srgbClr val="0066FF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CB4BBE1-8777-4E61-9BFF-A1CA0080EA33}"/>
              </a:ext>
            </a:extLst>
          </p:cNvPr>
          <p:cNvSpPr txBox="1"/>
          <p:nvPr/>
        </p:nvSpPr>
        <p:spPr>
          <a:xfrm>
            <a:off x="107504" y="274523"/>
            <a:ext cx="81369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3200" b="1" dirty="0">
                <a:solidFill>
                  <a:srgbClr val="0070C0"/>
                </a:solidFill>
              </a:rPr>
              <a:t>The 2nd law: </a:t>
            </a:r>
            <a:r>
              <a:rPr lang="en-US" altLang="ja-JP" sz="3200" dirty="0">
                <a:solidFill>
                  <a:srgbClr val="0070C0"/>
                </a:solidFill>
              </a:rPr>
              <a:t>(in a non-equilibrium regime)</a:t>
            </a:r>
            <a:endParaRPr lang="ja-JP" altLang="en-US" sz="3200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2403C2E-FD00-4676-A087-6D2AA12532A8}"/>
              </a:ext>
            </a:extLst>
          </p:cNvPr>
          <p:cNvSpPr txBox="1"/>
          <p:nvPr/>
        </p:nvSpPr>
        <p:spPr>
          <a:xfrm>
            <a:off x="143852" y="3505532"/>
            <a:ext cx="84426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50" charset="-128"/>
                <a:cs typeface="Arial Unicode MS" panose="020B0604020202020204" pitchFamily="50" charset="-128"/>
              </a:rPr>
              <a:t>Non-equilibrium dimensionless maximum entropy principle</a:t>
            </a:r>
            <a:endParaRPr lang="en-US" sz="2400" dirty="0">
              <a:solidFill>
                <a:srgbClr val="FF0000"/>
              </a:solidFill>
            </a:endParaRPr>
          </a:p>
        </p:txBody>
      </p:sp>
      <p:graphicFrame>
        <p:nvGraphicFramePr>
          <p:cNvPr id="9" name="オブジェクト 8">
            <a:extLst>
              <a:ext uri="{FF2B5EF4-FFF2-40B4-BE49-F238E27FC236}">
                <a16:creationId xmlns:a16="http://schemas.microsoft.com/office/drawing/2014/main" id="{80D2BC6B-E9D5-4083-BA72-F709365439E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43600" y="1951038"/>
          <a:ext cx="20955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95200" imgH="1015920" progId="Equation.DSMT4">
                  <p:embed/>
                </p:oleObj>
              </mc:Choice>
              <mc:Fallback>
                <p:oleObj name="Equation" r:id="rId2" imgW="2095200" imgH="1015920" progId="Equation.DSMT4">
                  <p:embed/>
                  <p:pic>
                    <p:nvPicPr>
                      <p:cNvPr id="9" name="オブジェクト 8">
                        <a:extLst>
                          <a:ext uri="{FF2B5EF4-FFF2-40B4-BE49-F238E27FC236}">
                            <a16:creationId xmlns:a16="http://schemas.microsoft.com/office/drawing/2014/main" id="{80D2BC6B-E9D5-4083-BA72-F709365439E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1951038"/>
                        <a:ext cx="2095500" cy="1016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>
            <a:extLst>
              <a:ext uri="{FF2B5EF4-FFF2-40B4-BE49-F238E27FC236}">
                <a16:creationId xmlns:a16="http://schemas.microsoft.com/office/drawing/2014/main" id="{7CBCAF56-10DC-43F3-8F21-446A3AD9600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17993" y="4373564"/>
          <a:ext cx="3365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365280" imgH="901440" progId="Equation.DSMT4">
                  <p:embed/>
                </p:oleObj>
              </mc:Choice>
              <mc:Fallback>
                <p:oleObj name="Equation" r:id="rId4" imgW="3365280" imgH="901440" progId="Equation.DSMT4">
                  <p:embed/>
                  <p:pic>
                    <p:nvPicPr>
                      <p:cNvPr id="10" name="オブジェクト 9">
                        <a:extLst>
                          <a:ext uri="{FF2B5EF4-FFF2-40B4-BE49-F238E27FC236}">
                            <a16:creationId xmlns:a16="http://schemas.microsoft.com/office/drawing/2014/main" id="{7CBCAF56-10DC-43F3-8F21-446A3AD9600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7993" y="4373564"/>
                        <a:ext cx="3365500" cy="901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8F9007B7-ECA1-4EB2-B3C3-E3B3FF001E6F}"/>
              </a:ext>
            </a:extLst>
          </p:cNvPr>
          <p:cNvSpPr txBox="1"/>
          <p:nvPr/>
        </p:nvSpPr>
        <p:spPr>
          <a:xfrm>
            <a:off x="301790" y="2311609"/>
            <a:ext cx="19677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Neq</a:t>
            </a:r>
            <a:r>
              <a:rPr lang="en-US" altLang="ja-JP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Massieu</a:t>
            </a:r>
          </a:p>
          <a:p>
            <a:r>
              <a:rPr lang="en-US" altLang="ja-JP" dirty="0">
                <a:solidFill>
                  <a:schemeClr val="tx2">
                    <a:lumMod val="60000"/>
                    <a:lumOff val="40000"/>
                  </a:schemeClr>
                </a:solidFill>
              </a:rPr>
              <a:t>potential</a:t>
            </a:r>
            <a:r>
              <a:rPr lang="en-US" altLang="ja-JP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endParaRPr lang="ja-JP" altLang="en-US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E73A797-C002-4AE0-8BF3-D459EBC0A2CD}"/>
              </a:ext>
            </a:extLst>
          </p:cNvPr>
          <p:cNvSpPr txBox="1"/>
          <p:nvPr/>
        </p:nvSpPr>
        <p:spPr>
          <a:xfrm>
            <a:off x="395536" y="4437112"/>
            <a:ext cx="16569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 err="1">
                <a:solidFill>
                  <a:schemeClr val="accent6">
                    <a:lumMod val="75000"/>
                  </a:schemeClr>
                </a:solidFill>
              </a:rPr>
              <a:t>Neq</a:t>
            </a:r>
            <a:r>
              <a:rPr lang="en-US" altLang="ja-JP" sz="1800" dirty="0">
                <a:solidFill>
                  <a:schemeClr val="accent6">
                    <a:lumMod val="75000"/>
                  </a:schemeClr>
                </a:solidFill>
              </a:rPr>
              <a:t>. Massieu</a:t>
            </a:r>
          </a:p>
          <a:p>
            <a:r>
              <a:rPr lang="en-US" altLang="ja-JP" dirty="0">
                <a:solidFill>
                  <a:schemeClr val="accent6">
                    <a:lumMod val="75000"/>
                  </a:schemeClr>
                </a:solidFill>
              </a:rPr>
              <a:t>entropy</a:t>
            </a:r>
            <a:endParaRPr lang="ja-JP" altLang="en-US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16" name="オブジェクト 15">
            <a:extLst>
              <a:ext uri="{FF2B5EF4-FFF2-40B4-BE49-F238E27FC236}">
                <a16:creationId xmlns:a16="http://schemas.microsoft.com/office/drawing/2014/main" id="{CD952765-FE32-498A-AC30-CD3981B044E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93265" y="4316414"/>
          <a:ext cx="24257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25680" imgH="1015920" progId="Equation.DSMT4">
                  <p:embed/>
                </p:oleObj>
              </mc:Choice>
              <mc:Fallback>
                <p:oleObj name="Equation" r:id="rId6" imgW="2425680" imgH="1015920" progId="Equation.DSMT4">
                  <p:embed/>
                  <p:pic>
                    <p:nvPicPr>
                      <p:cNvPr id="16" name="オブジェクト 15">
                        <a:extLst>
                          <a:ext uri="{FF2B5EF4-FFF2-40B4-BE49-F238E27FC236}">
                            <a16:creationId xmlns:a16="http://schemas.microsoft.com/office/drawing/2014/main" id="{CD952765-FE32-498A-AC30-CD3981B044E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93265" y="4316414"/>
                        <a:ext cx="2425700" cy="1016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オブジェクト 11">
            <a:extLst>
              <a:ext uri="{FF2B5EF4-FFF2-40B4-BE49-F238E27FC236}">
                <a16:creationId xmlns:a16="http://schemas.microsoft.com/office/drawing/2014/main" id="{14E73D44-119A-4181-BD2B-3BB47BA2EB6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18485" y="2014502"/>
          <a:ext cx="31115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111480" imgH="888840" progId="Equation.DSMT4">
                  <p:embed/>
                </p:oleObj>
              </mc:Choice>
              <mc:Fallback>
                <p:oleObj name="Equation" r:id="rId8" imgW="3111480" imgH="888840" progId="Equation.DSMT4">
                  <p:embed/>
                  <p:pic>
                    <p:nvPicPr>
                      <p:cNvPr id="12" name="オブジェクト 11">
                        <a:extLst>
                          <a:ext uri="{FF2B5EF4-FFF2-40B4-BE49-F238E27FC236}">
                            <a16:creationId xmlns:a16="http://schemas.microsoft.com/office/drawing/2014/main" id="{14E73D44-119A-4181-BD2B-3BB47BA2EB6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8485" y="2014502"/>
                        <a:ext cx="3111500" cy="889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FAA8534-6666-4A2A-AD3C-1334949F913B}"/>
              </a:ext>
            </a:extLst>
          </p:cNvPr>
          <p:cNvSpPr txBox="1"/>
          <p:nvPr/>
        </p:nvSpPr>
        <p:spPr>
          <a:xfrm>
            <a:off x="3192463" y="6363381"/>
            <a:ext cx="59515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Koyanagi</a:t>
            </a:r>
            <a:r>
              <a:rPr lang="en-US" dirty="0"/>
              <a:t> &amp; Tanimura, </a:t>
            </a:r>
            <a:r>
              <a:rPr lang="de-DE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0"/>
              </a:rPr>
              <a:t>J. Chem. Phys. </a:t>
            </a:r>
            <a:r>
              <a:rPr lang="de-DE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0"/>
              </a:rPr>
              <a:t>161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0"/>
              </a:rPr>
              <a:t>, 114113 (2024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38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4C0CF2-5793-C4A5-D400-22F8C285C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楕円 12">
            <a:extLst>
              <a:ext uri="{FF2B5EF4-FFF2-40B4-BE49-F238E27FC236}">
                <a16:creationId xmlns:a16="http://schemas.microsoft.com/office/drawing/2014/main" id="{1E2F6094-8D75-A266-27E6-85C133AA679B}"/>
              </a:ext>
            </a:extLst>
          </p:cNvPr>
          <p:cNvSpPr/>
          <p:nvPr/>
        </p:nvSpPr>
        <p:spPr>
          <a:xfrm>
            <a:off x="1547664" y="3376267"/>
            <a:ext cx="1723883" cy="2110220"/>
          </a:xfrm>
          <a:prstGeom prst="ellipse">
            <a:avLst/>
          </a:prstGeom>
          <a:solidFill>
            <a:srgbClr val="FF0000">
              <a:alpha val="15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350" dirty="0"/>
          </a:p>
        </p:txBody>
      </p:sp>
      <p:graphicFrame>
        <p:nvGraphicFramePr>
          <p:cNvPr id="16" name="オブジェクト 15">
            <a:extLst>
              <a:ext uri="{FF2B5EF4-FFF2-40B4-BE49-F238E27FC236}">
                <a16:creationId xmlns:a16="http://schemas.microsoft.com/office/drawing/2014/main" id="{DF32C65A-26F8-139F-CE49-D67883022F5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98663" y="1547813"/>
          <a:ext cx="52832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5283000" imgH="1015920" progId="Equation.DSMT4">
                  <p:embed/>
                </p:oleObj>
              </mc:Choice>
              <mc:Fallback>
                <p:oleObj name="Equation" r:id="rId2" imgW="5283000" imgH="1015920" progId="Equation.DSMT4">
                  <p:embed/>
                  <p:pic>
                    <p:nvPicPr>
                      <p:cNvPr id="16" name="オブジェクト 15">
                        <a:extLst>
                          <a:ext uri="{FF2B5EF4-FFF2-40B4-BE49-F238E27FC236}">
                            <a16:creationId xmlns:a16="http://schemas.microsoft.com/office/drawing/2014/main" id="{DF32C65A-26F8-139F-CE49-D67883022F5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8663" y="1547813"/>
                        <a:ext cx="5283200" cy="1016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タイトル 17">
            <a:extLst>
              <a:ext uri="{FF2B5EF4-FFF2-40B4-BE49-F238E27FC236}">
                <a16:creationId xmlns:a16="http://schemas.microsoft.com/office/drawing/2014/main" id="{3018E32E-B883-D6E3-8AA5-F48B3F5F6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6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ja-JP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Entropy production</a:t>
            </a:r>
            <a:br>
              <a:rPr lang="en-US" altLang="ja-JP" sz="44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</a:br>
            <a:endParaRPr lang="en-US" dirty="0"/>
          </a:p>
        </p:txBody>
      </p:sp>
      <p:sp>
        <p:nvSpPr>
          <p:cNvPr id="20" name="角丸四角形 34">
            <a:extLst>
              <a:ext uri="{FF2B5EF4-FFF2-40B4-BE49-F238E27FC236}">
                <a16:creationId xmlns:a16="http://schemas.microsoft.com/office/drawing/2014/main" id="{E6E4C06E-73BB-D568-CE51-72B443FA4C8C}"/>
              </a:ext>
            </a:extLst>
          </p:cNvPr>
          <p:cNvSpPr/>
          <p:nvPr/>
        </p:nvSpPr>
        <p:spPr>
          <a:xfrm>
            <a:off x="5580112" y="3255703"/>
            <a:ext cx="2777950" cy="2596351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角丸四角形 5">
            <a:extLst>
              <a:ext uri="{FF2B5EF4-FFF2-40B4-BE49-F238E27FC236}">
                <a16:creationId xmlns:a16="http://schemas.microsoft.com/office/drawing/2014/main" id="{4C1CBA85-A667-4D61-8A39-C928EE0B2E76}"/>
              </a:ext>
            </a:extLst>
          </p:cNvPr>
          <p:cNvSpPr/>
          <p:nvPr/>
        </p:nvSpPr>
        <p:spPr>
          <a:xfrm>
            <a:off x="1018339" y="3129777"/>
            <a:ext cx="2767538" cy="2803047"/>
          </a:xfrm>
          <a:prstGeom prst="round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3" name="Object 12">
            <a:extLst>
              <a:ext uri="{FF2B5EF4-FFF2-40B4-BE49-F238E27FC236}">
                <a16:creationId xmlns:a16="http://schemas.microsoft.com/office/drawing/2014/main" id="{EF5A32B9-7D7D-A8C3-CF71-995D3501E5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59851" y="3406634"/>
          <a:ext cx="2402152" cy="229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4" imgW="3172268" imgH="3029373" progId="PBrush">
                  <p:embed/>
                </p:oleObj>
              </mc:Choice>
              <mc:Fallback>
                <p:oleObj name="ビットマップ イメージ" r:id="rId4" imgW="3172268" imgH="3029373" progId="PBrush">
                  <p:embed/>
                  <p:pic>
                    <p:nvPicPr>
                      <p:cNvPr id="23" name="Object 12">
                        <a:extLst>
                          <a:ext uri="{FF2B5EF4-FFF2-40B4-BE49-F238E27FC236}">
                            <a16:creationId xmlns:a16="http://schemas.microsoft.com/office/drawing/2014/main" id="{EF5A32B9-7D7D-A8C3-CF71-995D3501E5B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9851" y="3406634"/>
                        <a:ext cx="2402152" cy="2294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" name="図 24">
            <a:extLst>
              <a:ext uri="{FF2B5EF4-FFF2-40B4-BE49-F238E27FC236}">
                <a16:creationId xmlns:a16="http://schemas.microsoft.com/office/drawing/2014/main" id="{8DE6AEEF-41E5-74FB-D6BE-0E85BDD38F6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394" y="3763223"/>
            <a:ext cx="1193854" cy="768078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  <p:graphicFrame>
        <p:nvGraphicFramePr>
          <p:cNvPr id="27" name="オブジェクト 26">
            <a:extLst>
              <a:ext uri="{FF2B5EF4-FFF2-40B4-BE49-F238E27FC236}">
                <a16:creationId xmlns:a16="http://schemas.microsoft.com/office/drawing/2014/main" id="{23E8C55E-A06A-9F79-7671-A7D0EFAA91C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36557" y="3255703"/>
          <a:ext cx="13462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346040" imgH="1015920" progId="Equation.DSMT4">
                  <p:embed/>
                </p:oleObj>
              </mc:Choice>
              <mc:Fallback>
                <p:oleObj name="Equation" r:id="rId7" imgW="1346040" imgH="1015920" progId="Equation.DSMT4">
                  <p:embed/>
                  <p:pic>
                    <p:nvPicPr>
                      <p:cNvPr id="27" name="オブジェクト 26">
                        <a:extLst>
                          <a:ext uri="{FF2B5EF4-FFF2-40B4-BE49-F238E27FC236}">
                            <a16:creationId xmlns:a16="http://schemas.microsoft.com/office/drawing/2014/main" id="{23E8C55E-A06A-9F79-7671-A7D0EFAA91C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6557" y="3255703"/>
                        <a:ext cx="1346200" cy="1016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オブジェクト 27">
            <a:extLst>
              <a:ext uri="{FF2B5EF4-FFF2-40B4-BE49-F238E27FC236}">
                <a16:creationId xmlns:a16="http://schemas.microsoft.com/office/drawing/2014/main" id="{00C14665-B2B1-BDBF-CF55-7DC4C7D6F73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57388" y="4535488"/>
          <a:ext cx="927100" cy="73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927000" imgH="736560" progId="Equation.DSMT4">
                  <p:embed/>
                </p:oleObj>
              </mc:Choice>
              <mc:Fallback>
                <p:oleObj name="Equation" r:id="rId9" imgW="927000" imgH="736560" progId="Equation.DSMT4">
                  <p:embed/>
                  <p:pic>
                    <p:nvPicPr>
                      <p:cNvPr id="28" name="オブジェクト 27">
                        <a:extLst>
                          <a:ext uri="{FF2B5EF4-FFF2-40B4-BE49-F238E27FC236}">
                            <a16:creationId xmlns:a16="http://schemas.microsoft.com/office/drawing/2014/main" id="{00C14665-B2B1-BDBF-CF55-7DC4C7D6F73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7388" y="4535488"/>
                        <a:ext cx="927100" cy="736600"/>
                      </a:xfrm>
                      <a:prstGeom prst="rect">
                        <a:avLst/>
                      </a:prstGeom>
                      <a:solidFill>
                        <a:schemeClr val="bg1">
                          <a:alpha val="66000"/>
                        </a:schemeClr>
                      </a:solidFill>
                      <a:ln w="127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左右矢印 23">
            <a:extLst>
              <a:ext uri="{FF2B5EF4-FFF2-40B4-BE49-F238E27FC236}">
                <a16:creationId xmlns:a16="http://schemas.microsoft.com/office/drawing/2014/main" id="{EAAB8144-D964-D9C7-9208-9144CC440E52}"/>
              </a:ext>
            </a:extLst>
          </p:cNvPr>
          <p:cNvSpPr/>
          <p:nvPr/>
        </p:nvSpPr>
        <p:spPr>
          <a:xfrm>
            <a:off x="4178847" y="4298802"/>
            <a:ext cx="1135162" cy="478047"/>
          </a:xfrm>
          <a:prstGeom prst="leftRightArrow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3E1B29A5-0255-F1C8-FDA2-AE985E0B7820}"/>
              </a:ext>
            </a:extLst>
          </p:cNvPr>
          <p:cNvSpPr txBox="1"/>
          <p:nvPr/>
        </p:nvSpPr>
        <p:spPr>
          <a:xfrm>
            <a:off x="1134518" y="5503379"/>
            <a:ext cx="2952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Entropy production rate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FF191B2E-A08F-C743-BEBB-A1A5A2411A7C}"/>
              </a:ext>
            </a:extLst>
          </p:cNvPr>
          <p:cNvSpPr txBox="1"/>
          <p:nvPr/>
        </p:nvSpPr>
        <p:spPr>
          <a:xfrm>
            <a:off x="3926913" y="4927428"/>
            <a:ext cx="29523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Heat current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118624A-6C60-4B23-BCE5-E458624B821C}"/>
              </a:ext>
            </a:extLst>
          </p:cNvPr>
          <p:cNvSpPr txBox="1"/>
          <p:nvPr/>
        </p:nvSpPr>
        <p:spPr>
          <a:xfrm>
            <a:off x="3419872" y="6508775"/>
            <a:ext cx="63729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Koyanagi</a:t>
            </a:r>
            <a:r>
              <a:rPr lang="en-US" dirty="0"/>
              <a:t> &amp; Tanimura,  https://arxiv.org/abs/2405.17791</a:t>
            </a:r>
          </a:p>
        </p:txBody>
      </p:sp>
    </p:spTree>
    <p:extLst>
      <p:ext uri="{BB962C8B-B14F-4D97-AF65-F5344CB8AC3E}">
        <p14:creationId xmlns:p14="http://schemas.microsoft.com/office/powerpoint/2010/main" val="2780836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オブジェクト 14">
            <a:extLst>
              <a:ext uri="{FF2B5EF4-FFF2-40B4-BE49-F238E27FC236}">
                <a16:creationId xmlns:a16="http://schemas.microsoft.com/office/drawing/2014/main" id="{C6DDAACF-FAF4-4A12-A6B5-678A402760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6827138"/>
              </p:ext>
            </p:extLst>
          </p:nvPr>
        </p:nvGraphicFramePr>
        <p:xfrm>
          <a:off x="1322775" y="1422207"/>
          <a:ext cx="3962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62160" imgH="444240" progId="Equation.DSMT4">
                  <p:embed/>
                </p:oleObj>
              </mc:Choice>
              <mc:Fallback>
                <p:oleObj name="Equation" r:id="rId2" imgW="3962160" imgH="444240" progId="Equation.DSMT4">
                  <p:embed/>
                  <p:pic>
                    <p:nvPicPr>
                      <p:cNvPr id="15" name="オブジェクト 14">
                        <a:extLst>
                          <a:ext uri="{FF2B5EF4-FFF2-40B4-BE49-F238E27FC236}">
                            <a16:creationId xmlns:a16="http://schemas.microsoft.com/office/drawing/2014/main" id="{C6DDAACF-FAF4-4A12-A6B5-678A402760A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2775" y="1422207"/>
                        <a:ext cx="39624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EFB4F404-78C4-4FD9-AF54-BA7E312E7260}"/>
              </a:ext>
            </a:extLst>
          </p:cNvPr>
          <p:cNvSpPr txBox="1"/>
          <p:nvPr/>
        </p:nvSpPr>
        <p:spPr>
          <a:xfrm>
            <a:off x="251520" y="480906"/>
            <a:ext cx="79208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Time-dependent Legendre transformation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A9CAD41-EE6F-46A0-9217-F884228C48C3}"/>
              </a:ext>
            </a:extLst>
          </p:cNvPr>
          <p:cNvSpPr txBox="1"/>
          <p:nvPr/>
        </p:nvSpPr>
        <p:spPr>
          <a:xfrm>
            <a:off x="251520" y="4285429"/>
            <a:ext cx="80648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800" dirty="0">
                <a:solidFill>
                  <a:srgbClr val="00B050"/>
                </a:solidFill>
              </a:rPr>
              <a:t>Both hold under any non-equilibrium processes</a:t>
            </a:r>
            <a:endParaRPr lang="ja-JP" altLang="en-US" sz="2800" dirty="0">
              <a:solidFill>
                <a:srgbClr val="00B050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2636B62-5DCE-45A3-8DC1-755DCB76E4F7}"/>
              </a:ext>
            </a:extLst>
          </p:cNvPr>
          <p:cNvSpPr txBox="1"/>
          <p:nvPr/>
        </p:nvSpPr>
        <p:spPr>
          <a:xfrm>
            <a:off x="323528" y="2241356"/>
            <a:ext cx="732389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3200" dirty="0"/>
              <a:t>The first law of thermodynamics</a:t>
            </a:r>
            <a:endParaRPr lang="ja-JP" altLang="en-US" sz="3200" dirty="0"/>
          </a:p>
        </p:txBody>
      </p:sp>
      <p:graphicFrame>
        <p:nvGraphicFramePr>
          <p:cNvPr id="10" name="オブジェクト 9">
            <a:extLst>
              <a:ext uri="{FF2B5EF4-FFF2-40B4-BE49-F238E27FC236}">
                <a16:creationId xmlns:a16="http://schemas.microsoft.com/office/drawing/2014/main" id="{D7612E8E-83ED-4D55-9980-CC3A8F50B97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415747"/>
              </p:ext>
            </p:extLst>
          </p:nvPr>
        </p:nvGraphicFramePr>
        <p:xfrm>
          <a:off x="1619672" y="5843694"/>
          <a:ext cx="4419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419360" imgH="533160" progId="Equation.DSMT4">
                  <p:embed/>
                </p:oleObj>
              </mc:Choice>
              <mc:Fallback>
                <p:oleObj name="Equation" r:id="rId4" imgW="4419360" imgH="533160" progId="Equation.DSMT4">
                  <p:embed/>
                  <p:pic>
                    <p:nvPicPr>
                      <p:cNvPr id="10" name="オブジェクト 9">
                        <a:extLst>
                          <a:ext uri="{FF2B5EF4-FFF2-40B4-BE49-F238E27FC236}">
                            <a16:creationId xmlns:a16="http://schemas.microsoft.com/office/drawing/2014/main" id="{D7612E8E-83ED-4D55-9980-CC3A8F50B97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672" y="5843694"/>
                        <a:ext cx="441960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オブジェクト 7">
            <a:extLst>
              <a:ext uri="{FF2B5EF4-FFF2-40B4-BE49-F238E27FC236}">
                <a16:creationId xmlns:a16="http://schemas.microsoft.com/office/drawing/2014/main" id="{AD144367-BA67-420F-82FC-97C7BEF30B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4978385"/>
              </p:ext>
            </p:extLst>
          </p:nvPr>
        </p:nvGraphicFramePr>
        <p:xfrm>
          <a:off x="1403648" y="3110861"/>
          <a:ext cx="44704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470120" imgH="952200" progId="Equation.DSMT4">
                  <p:embed/>
                </p:oleObj>
              </mc:Choice>
              <mc:Fallback>
                <p:oleObj name="Equation" r:id="rId6" imgW="4470120" imgH="952200" progId="Equation.DSMT4">
                  <p:embed/>
                  <p:pic>
                    <p:nvPicPr>
                      <p:cNvPr id="8" name="オブジェクト 7">
                        <a:extLst>
                          <a:ext uri="{FF2B5EF4-FFF2-40B4-BE49-F238E27FC236}">
                            <a16:creationId xmlns:a16="http://schemas.microsoft.com/office/drawing/2014/main" id="{AD144367-BA67-420F-82FC-97C7BEF30B0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3110861"/>
                        <a:ext cx="4470400" cy="952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CC0183A-FBAB-446F-9B2B-EA43189C9C7C}"/>
              </a:ext>
            </a:extLst>
          </p:cNvPr>
          <p:cNvSpPr txBox="1"/>
          <p:nvPr/>
        </p:nvSpPr>
        <p:spPr>
          <a:xfrm>
            <a:off x="385076" y="5112627"/>
            <a:ext cx="74888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/>
              <a:t>For non-equilibrium minimum pathway (obtained from optimization process), we have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0275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7" grpId="0"/>
      <p:bldP spid="1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835AB-4AB2-E652-1C7F-103845A26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>
            <a:extLst>
              <a:ext uri="{FF2B5EF4-FFF2-40B4-BE49-F238E27FC236}">
                <a16:creationId xmlns:a16="http://schemas.microsoft.com/office/drawing/2014/main" id="{11DE8AA0-EE52-F1FB-E161-A17D12F88EF0}"/>
              </a:ext>
            </a:extLst>
          </p:cNvPr>
          <p:cNvSpPr txBox="1">
            <a:spLocks noChangeArrowheads="1"/>
          </p:cNvSpPr>
          <p:nvPr/>
        </p:nvSpPr>
        <p:spPr>
          <a:xfrm>
            <a:off x="-186869" y="87095"/>
            <a:ext cx="9517737" cy="1143000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>
              <a:defRPr/>
            </a:pPr>
            <a:r>
              <a:rPr lang="en-US" altLang="ja-JP" sz="32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Non-equilibrium DL thermodynamic potentials</a:t>
            </a:r>
          </a:p>
          <a:p>
            <a:pPr>
              <a:defRPr/>
            </a:pPr>
            <a:endParaRPr lang="ja-JP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 Unicode MS" pitchFamily="50" charset="-128"/>
            </a:endParaRPr>
          </a:p>
        </p:txBody>
      </p:sp>
      <p:graphicFrame>
        <p:nvGraphicFramePr>
          <p:cNvPr id="31" name="オブジェクト 30">
            <a:extLst>
              <a:ext uri="{FF2B5EF4-FFF2-40B4-BE49-F238E27FC236}">
                <a16:creationId xmlns:a16="http://schemas.microsoft.com/office/drawing/2014/main" id="{E985D5BF-A0B9-03C0-84CE-9A2323872F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5536" y="1124744"/>
          <a:ext cx="7797800" cy="330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797600" imgH="3301920" progId="Equation.DSMT4">
                  <p:embed/>
                </p:oleObj>
              </mc:Choice>
              <mc:Fallback>
                <p:oleObj name="Equation" r:id="rId2" imgW="7797600" imgH="3301920" progId="Equation.DSMT4">
                  <p:embed/>
                  <p:pic>
                    <p:nvPicPr>
                      <p:cNvPr id="31" name="オブジェクト 30">
                        <a:extLst>
                          <a:ext uri="{FF2B5EF4-FFF2-40B4-BE49-F238E27FC236}">
                            <a16:creationId xmlns:a16="http://schemas.microsoft.com/office/drawing/2014/main" id="{E985D5BF-A0B9-03C0-84CE-9A2323872F9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124744"/>
                        <a:ext cx="7797800" cy="330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オブジェクト 6">
            <a:extLst>
              <a:ext uri="{FF2B5EF4-FFF2-40B4-BE49-F238E27FC236}">
                <a16:creationId xmlns:a16="http://schemas.microsoft.com/office/drawing/2014/main" id="{1C2CE8C0-FE53-EE41-F7E5-D681A3CD70C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92909" y="4680489"/>
          <a:ext cx="32512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51160" imgH="660240" progId="Equation.DSMT4">
                  <p:embed/>
                </p:oleObj>
              </mc:Choice>
              <mc:Fallback>
                <p:oleObj name="Equation" r:id="rId4" imgW="3251160" imgH="660240" progId="Equation.DSMT4">
                  <p:embed/>
                  <p:pic>
                    <p:nvPicPr>
                      <p:cNvPr id="7" name="オブジェクト 6">
                        <a:extLst>
                          <a:ext uri="{FF2B5EF4-FFF2-40B4-BE49-F238E27FC236}">
                            <a16:creationId xmlns:a16="http://schemas.microsoft.com/office/drawing/2014/main" id="{1C2CE8C0-FE53-EE41-F7E5-D681A3CD70C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2909" y="4680489"/>
                        <a:ext cx="3251200" cy="660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D0037EB-2845-64C9-291C-291C7B91508B}"/>
              </a:ext>
            </a:extLst>
          </p:cNvPr>
          <p:cNvSpPr txBox="1"/>
          <p:nvPr/>
        </p:nvSpPr>
        <p:spPr>
          <a:xfrm>
            <a:off x="5796136" y="4876541"/>
            <a:ext cx="2952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Entropy production rate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716100A-E8F6-7F1C-3EC8-48667DE4DB66}"/>
              </a:ext>
            </a:extLst>
          </p:cNvPr>
          <p:cNvSpPr/>
          <p:nvPr/>
        </p:nvSpPr>
        <p:spPr>
          <a:xfrm>
            <a:off x="364414" y="3005435"/>
            <a:ext cx="7893165" cy="1367653"/>
          </a:xfrm>
          <a:prstGeom prst="rect">
            <a:avLst/>
          </a:prstGeom>
          <a:solidFill>
            <a:srgbClr val="FF7C8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FE9B4C77-EC0A-7238-633A-2EFF3D221266}"/>
              </a:ext>
            </a:extLst>
          </p:cNvPr>
          <p:cNvSpPr/>
          <p:nvPr/>
        </p:nvSpPr>
        <p:spPr>
          <a:xfrm>
            <a:off x="5148065" y="1483840"/>
            <a:ext cx="792088" cy="2942904"/>
          </a:xfrm>
          <a:prstGeom prst="rect">
            <a:avLst/>
          </a:prstGeom>
          <a:solidFill>
            <a:srgbClr val="FF0000">
              <a:alpha val="8000"/>
            </a:srgbClr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FE82D2B8-902E-19E7-C539-1D49C372A1FD}"/>
              </a:ext>
            </a:extLst>
          </p:cNvPr>
          <p:cNvSpPr/>
          <p:nvPr/>
        </p:nvSpPr>
        <p:spPr>
          <a:xfrm>
            <a:off x="2292909" y="4700967"/>
            <a:ext cx="648072" cy="660400"/>
          </a:xfrm>
          <a:prstGeom prst="rect">
            <a:avLst/>
          </a:prstGeom>
          <a:solidFill>
            <a:srgbClr val="FF0000">
              <a:alpha val="8000"/>
            </a:srgbClr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オブジェクト 13">
            <a:extLst>
              <a:ext uri="{FF2B5EF4-FFF2-40B4-BE49-F238E27FC236}">
                <a16:creationId xmlns:a16="http://schemas.microsoft.com/office/drawing/2014/main" id="{18CE740F-B3F5-E727-57F8-87D0BDCF5A5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17613" y="5757863"/>
          <a:ext cx="24638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463480" imgH="888840" progId="Equation.DSMT4">
                  <p:embed/>
                </p:oleObj>
              </mc:Choice>
              <mc:Fallback>
                <p:oleObj name="Equation" r:id="rId6" imgW="2463480" imgH="888840" progId="Equation.DSMT4">
                  <p:embed/>
                  <p:pic>
                    <p:nvPicPr>
                      <p:cNvPr id="14" name="オブジェクト 13">
                        <a:extLst>
                          <a:ext uri="{FF2B5EF4-FFF2-40B4-BE49-F238E27FC236}">
                            <a16:creationId xmlns:a16="http://schemas.microsoft.com/office/drawing/2014/main" id="{18CE740F-B3F5-E727-57F8-87D0BDCF5A5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7613" y="5757863"/>
                        <a:ext cx="2463800" cy="889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オブジェクト 14">
            <a:extLst>
              <a:ext uri="{FF2B5EF4-FFF2-40B4-BE49-F238E27FC236}">
                <a16:creationId xmlns:a16="http://schemas.microsoft.com/office/drawing/2014/main" id="{A6BB020C-6833-4E5C-69D5-7713C439CB4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33863" y="5789613"/>
          <a:ext cx="24003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400120" imgH="888840" progId="Equation.DSMT4">
                  <p:embed/>
                </p:oleObj>
              </mc:Choice>
              <mc:Fallback>
                <p:oleObj name="Equation" r:id="rId8" imgW="2400120" imgH="888840" progId="Equation.DSMT4">
                  <p:embed/>
                  <p:pic>
                    <p:nvPicPr>
                      <p:cNvPr id="15" name="オブジェクト 14">
                        <a:extLst>
                          <a:ext uri="{FF2B5EF4-FFF2-40B4-BE49-F238E27FC236}">
                            <a16:creationId xmlns:a16="http://schemas.microsoft.com/office/drawing/2014/main" id="{A6BB020C-6833-4E5C-69D5-7713C439CB4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3863" y="5789613"/>
                        <a:ext cx="2400300" cy="8890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040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23476-235D-F232-C9E8-14370AE0DA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>
            <a:extLst>
              <a:ext uri="{FF2B5EF4-FFF2-40B4-BE49-F238E27FC236}">
                <a16:creationId xmlns:a16="http://schemas.microsoft.com/office/drawing/2014/main" id="{B4954AE2-82F8-5E59-C8E9-8616492FC3CB}"/>
              </a:ext>
            </a:extLst>
          </p:cNvPr>
          <p:cNvSpPr txBox="1">
            <a:spLocks noChangeArrowheads="1"/>
          </p:cNvSpPr>
          <p:nvPr/>
        </p:nvSpPr>
        <p:spPr>
          <a:xfrm>
            <a:off x="-500738" y="181672"/>
            <a:ext cx="9517737" cy="1143000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Arial Unicode MS" panose="020B0604020202020204" pitchFamily="50" charset="-128"/>
                <a:cs typeface="+mj-cs"/>
              </a:defRPr>
            </a:lvl1pPr>
          </a:lstStyle>
          <a:p>
            <a:pPr>
              <a:defRPr/>
            </a:pPr>
            <a:r>
              <a:rPr lang="en-US" altLang="ja-JP" sz="32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Non-equilibrium thermodynamic potentials</a:t>
            </a:r>
          </a:p>
          <a:p>
            <a:pPr>
              <a:defRPr/>
            </a:pPr>
            <a:endParaRPr lang="ja-JP" alt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 Unicode MS" pitchFamily="50" charset="-128"/>
            </a:endParaRPr>
          </a:p>
        </p:txBody>
      </p:sp>
      <p:graphicFrame>
        <p:nvGraphicFramePr>
          <p:cNvPr id="31" name="オブジェクト 30">
            <a:extLst>
              <a:ext uri="{FF2B5EF4-FFF2-40B4-BE49-F238E27FC236}">
                <a16:creationId xmlns:a16="http://schemas.microsoft.com/office/drawing/2014/main" id="{B39C1415-966F-0DCB-0CB0-A0268220F44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0387" y="823783"/>
          <a:ext cx="8890000" cy="313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8889840" imgH="3136680" progId="Equation.DSMT4">
                  <p:embed/>
                </p:oleObj>
              </mc:Choice>
              <mc:Fallback>
                <p:oleObj name="Equation" r:id="rId2" imgW="8889840" imgH="3136680" progId="Equation.DSMT4">
                  <p:embed/>
                  <p:pic>
                    <p:nvPicPr>
                      <p:cNvPr id="31" name="オブジェクト 30">
                        <a:extLst>
                          <a:ext uri="{FF2B5EF4-FFF2-40B4-BE49-F238E27FC236}">
                            <a16:creationId xmlns:a16="http://schemas.microsoft.com/office/drawing/2014/main" id="{B39C1415-966F-0DCB-0CB0-A0268220F44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387" y="823783"/>
                        <a:ext cx="8890000" cy="313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>
            <a:extLst>
              <a:ext uri="{FF2B5EF4-FFF2-40B4-BE49-F238E27FC236}">
                <a16:creationId xmlns:a16="http://schemas.microsoft.com/office/drawing/2014/main" id="{9E8D4C9C-F11D-9350-FCA1-023ABA14086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9512" y="5011955"/>
          <a:ext cx="6897688" cy="168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657920" imgH="1866600" progId="Equation.DSMT4">
                  <p:embed/>
                </p:oleObj>
              </mc:Choice>
              <mc:Fallback>
                <p:oleObj name="Equation" r:id="rId4" imgW="7657920" imgH="1866600" progId="Equation.DSMT4">
                  <p:embed/>
                  <p:pic>
                    <p:nvPicPr>
                      <p:cNvPr id="4" name="オブジェクト 3">
                        <a:extLst>
                          <a:ext uri="{FF2B5EF4-FFF2-40B4-BE49-F238E27FC236}">
                            <a16:creationId xmlns:a16="http://schemas.microsoft.com/office/drawing/2014/main" id="{9E8D4C9C-F11D-9350-FCA1-023ABA14086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5011955"/>
                        <a:ext cx="6897688" cy="1684337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13C93D3-79DE-C374-5EB7-5831FD50C92A}"/>
              </a:ext>
            </a:extLst>
          </p:cNvPr>
          <p:cNvSpPr txBox="1"/>
          <p:nvPr/>
        </p:nvSpPr>
        <p:spPr>
          <a:xfrm>
            <a:off x="35496" y="4388416"/>
            <a:ext cx="63367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ja-JP" sz="28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Quasistatic limit</a:t>
            </a:r>
          </a:p>
        </p:txBody>
      </p:sp>
      <p:graphicFrame>
        <p:nvGraphicFramePr>
          <p:cNvPr id="6" name="オブジェクト 5">
            <a:extLst>
              <a:ext uri="{FF2B5EF4-FFF2-40B4-BE49-F238E27FC236}">
                <a16:creationId xmlns:a16="http://schemas.microsoft.com/office/drawing/2014/main" id="{B7DAFB70-3B01-3D07-2387-A24A3BCEC37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37038" y="4116388"/>
          <a:ext cx="34798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479760" imgH="647640" progId="Equation.DSMT4">
                  <p:embed/>
                </p:oleObj>
              </mc:Choice>
              <mc:Fallback>
                <p:oleObj name="Equation" r:id="rId6" imgW="3479760" imgH="647640" progId="Equation.DSMT4">
                  <p:embed/>
                  <p:pic>
                    <p:nvPicPr>
                      <p:cNvPr id="6" name="オブジェクト 5">
                        <a:extLst>
                          <a:ext uri="{FF2B5EF4-FFF2-40B4-BE49-F238E27FC236}">
                            <a16:creationId xmlns:a16="http://schemas.microsoft.com/office/drawing/2014/main" id="{B7DAFB70-3B01-3D07-2387-A24A3BCEC37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37038" y="4116388"/>
                        <a:ext cx="3479800" cy="6477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D0CCFFC-522F-B2C1-1A84-7F64995962BD}"/>
              </a:ext>
            </a:extLst>
          </p:cNvPr>
          <p:cNvSpPr txBox="1"/>
          <p:nvPr/>
        </p:nvSpPr>
        <p:spPr>
          <a:xfrm>
            <a:off x="7802563" y="4108232"/>
            <a:ext cx="29523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Waste heat</a:t>
            </a:r>
          </a:p>
          <a:p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current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F7C751F-267D-02F2-7D97-9961111C2D4F}"/>
              </a:ext>
            </a:extLst>
          </p:cNvPr>
          <p:cNvSpPr/>
          <p:nvPr/>
        </p:nvSpPr>
        <p:spPr>
          <a:xfrm>
            <a:off x="219335" y="6021288"/>
            <a:ext cx="6857865" cy="648072"/>
          </a:xfrm>
          <a:prstGeom prst="rect">
            <a:avLst/>
          </a:prstGeom>
          <a:solidFill>
            <a:srgbClr val="FFFF00">
              <a:alpha val="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B09EEA0-A03C-AA41-8D5B-46144E980C81}"/>
              </a:ext>
            </a:extLst>
          </p:cNvPr>
          <p:cNvSpPr/>
          <p:nvPr/>
        </p:nvSpPr>
        <p:spPr>
          <a:xfrm>
            <a:off x="146496" y="2602973"/>
            <a:ext cx="8851008" cy="1330083"/>
          </a:xfrm>
          <a:prstGeom prst="rect">
            <a:avLst/>
          </a:prstGeom>
          <a:solidFill>
            <a:srgbClr val="FFFF00">
              <a:alpha val="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237F4269-5E7D-6C16-3E42-F504AA04BC7B}"/>
              </a:ext>
            </a:extLst>
          </p:cNvPr>
          <p:cNvSpPr/>
          <p:nvPr/>
        </p:nvSpPr>
        <p:spPr>
          <a:xfrm>
            <a:off x="4955409" y="1195888"/>
            <a:ext cx="912979" cy="2716805"/>
          </a:xfrm>
          <a:prstGeom prst="rect">
            <a:avLst/>
          </a:prstGeom>
          <a:solidFill>
            <a:srgbClr val="FF0000">
              <a:alpha val="8000"/>
            </a:srgbClr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143657A6-772D-BEE1-5B79-38E85952EE8D}"/>
              </a:ext>
            </a:extLst>
          </p:cNvPr>
          <p:cNvSpPr/>
          <p:nvPr/>
        </p:nvSpPr>
        <p:spPr>
          <a:xfrm>
            <a:off x="4237038" y="4108231"/>
            <a:ext cx="889934" cy="646331"/>
          </a:xfrm>
          <a:prstGeom prst="rect">
            <a:avLst/>
          </a:prstGeom>
          <a:solidFill>
            <a:srgbClr val="FF0000">
              <a:alpha val="8000"/>
            </a:srgbClr>
          </a:solidFill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DC930B3-247A-4DD4-305B-048613516130}"/>
              </a:ext>
            </a:extLst>
          </p:cNvPr>
          <p:cNvSpPr txBox="1"/>
          <p:nvPr/>
        </p:nvSpPr>
        <p:spPr>
          <a:xfrm>
            <a:off x="661533" y="1909804"/>
            <a:ext cx="7056784" cy="1754326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3600" dirty="0">
                <a:solidFill>
                  <a:schemeClr val="accent6">
                    <a:lumMod val="50000"/>
                  </a:schemeClr>
                </a:solidFill>
              </a:rPr>
              <a:t>Nonequilibrium free energies</a:t>
            </a:r>
            <a:endParaRPr lang="en-US" altLang="ja-JP" sz="3600" dirty="0">
              <a:solidFill>
                <a:srgbClr val="0066FF"/>
              </a:solidFill>
            </a:endParaRPr>
          </a:p>
          <a:p>
            <a:r>
              <a:rPr lang="en-US" altLang="ja-JP" sz="3600" dirty="0"/>
              <a:t>Intensive and </a:t>
            </a:r>
            <a:r>
              <a:rPr lang="en-US" altLang="ja-JP" sz="3600" dirty="0">
                <a:solidFill>
                  <a:srgbClr val="FF0000"/>
                </a:solidFill>
              </a:rPr>
              <a:t>Extensive </a:t>
            </a:r>
            <a:r>
              <a:rPr lang="en-US" altLang="ja-JP" sz="3600" dirty="0"/>
              <a:t>variables</a:t>
            </a:r>
          </a:p>
          <a:p>
            <a:r>
              <a:rPr lang="en-US" altLang="ja-JP" sz="3600" dirty="0">
                <a:solidFill>
                  <a:srgbClr val="0066FF"/>
                </a:solidFill>
              </a:rPr>
              <a:t>(All of them are state variables)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34162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 animBg="1"/>
      <p:bldP spid="9" grpId="0" animBg="1"/>
      <p:bldP spid="11" grpId="0" animBg="1"/>
      <p:bldP spid="12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7D29447-4656-40F2-A64B-409B11265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368" y="1245849"/>
            <a:ext cx="3822485" cy="4976097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70C3EE9-9C73-45E4-850F-9CFF4BC032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5213" y="1300722"/>
            <a:ext cx="3571774" cy="4976097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8B1999A7-AA67-4FC2-A38F-EC0B5DDFF5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849" y="1312061"/>
            <a:ext cx="3568468" cy="4922967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1BBC9D93-DE99-47BD-86B5-A5E9E82B12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8077" y="1300682"/>
            <a:ext cx="3604157" cy="5041817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8EBCC53-9CE9-44BB-8916-D91C1DA204AD}"/>
              </a:ext>
            </a:extLst>
          </p:cNvPr>
          <p:cNvSpPr txBox="1"/>
          <p:nvPr/>
        </p:nvSpPr>
        <p:spPr>
          <a:xfrm>
            <a:off x="878849" y="73528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3200" b="1" dirty="0">
                <a:solidFill>
                  <a:srgbClr val="0C059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dobe Arabic" panose="02040503050201020203" pitchFamily="18" charset="-78"/>
              </a:rPr>
              <a:t>Non-equilibrium cases</a:t>
            </a:r>
            <a:endParaRPr lang="en-US" sz="32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6D3889B-19B3-49D3-BFF3-F8F5D552E425}"/>
              </a:ext>
            </a:extLst>
          </p:cNvPr>
          <p:cNvSpPr txBox="1"/>
          <p:nvPr/>
        </p:nvSpPr>
        <p:spPr>
          <a:xfrm>
            <a:off x="1513837" y="997314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0066FF"/>
                </a:solidFill>
                <a:ea typeface="Arial Unicode MS" panose="020B0604020202020204" pitchFamily="50" charset="-128"/>
                <a:sym typeface="Wingdings" pitchFamily="2" charset="2"/>
              </a:rPr>
              <a:t>classical</a:t>
            </a:r>
            <a:endParaRPr 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C68B477-A906-45F3-9F25-0951E1A2FBF3}"/>
              </a:ext>
            </a:extLst>
          </p:cNvPr>
          <p:cNvSpPr txBox="1"/>
          <p:nvPr/>
        </p:nvSpPr>
        <p:spPr>
          <a:xfrm>
            <a:off x="5798936" y="1007384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0066FF"/>
                </a:solidFill>
                <a:ea typeface="Arial Unicode MS" panose="020B0604020202020204" pitchFamily="50" charset="-128"/>
                <a:sym typeface="Wingdings" pitchFamily="2" charset="2"/>
              </a:rPr>
              <a:t>classical</a:t>
            </a:r>
            <a:endParaRPr 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33EBCCD-2989-43AA-AA92-28E94A6BE894}"/>
              </a:ext>
            </a:extLst>
          </p:cNvPr>
          <p:cNvSpPr txBox="1"/>
          <p:nvPr/>
        </p:nvSpPr>
        <p:spPr>
          <a:xfrm>
            <a:off x="2980577" y="986264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FF0000"/>
                </a:solidFill>
                <a:ea typeface="Arial Unicode MS" panose="020B0604020202020204" pitchFamily="50" charset="-128"/>
                <a:sym typeface="Wingdings" pitchFamily="2" charset="2"/>
              </a:rPr>
              <a:t>quantum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EC59923-FC9A-4523-9A32-41757B1AC8A7}"/>
              </a:ext>
            </a:extLst>
          </p:cNvPr>
          <p:cNvSpPr txBox="1"/>
          <p:nvPr/>
        </p:nvSpPr>
        <p:spPr>
          <a:xfrm>
            <a:off x="7321745" y="986264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FF0000"/>
                </a:solidFill>
                <a:ea typeface="Arial Unicode MS" panose="020B0604020202020204" pitchFamily="50" charset="-128"/>
                <a:sym typeface="Wingdings" pitchFamily="2" charset="2"/>
              </a:rPr>
              <a:t>quantum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886B3F0-AF0F-4157-9496-0B936A47E3B9}"/>
              </a:ext>
            </a:extLst>
          </p:cNvPr>
          <p:cNvSpPr txBox="1"/>
          <p:nvPr/>
        </p:nvSpPr>
        <p:spPr>
          <a:xfrm>
            <a:off x="11331" y="1340768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(a) weak</a:t>
            </a:r>
            <a:endParaRPr 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9E712DD7-480C-4C16-8847-7CACBDEBF28F}"/>
              </a:ext>
            </a:extLst>
          </p:cNvPr>
          <p:cNvSpPr txBox="1"/>
          <p:nvPr/>
        </p:nvSpPr>
        <p:spPr>
          <a:xfrm>
            <a:off x="11331" y="2710082"/>
            <a:ext cx="19429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(b) inter.</a:t>
            </a:r>
            <a:endParaRPr lang="en-US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2CDEC24-6F74-41D9-B406-5B191D2009F0}"/>
              </a:ext>
            </a:extLst>
          </p:cNvPr>
          <p:cNvSpPr txBox="1"/>
          <p:nvPr/>
        </p:nvSpPr>
        <p:spPr>
          <a:xfrm>
            <a:off x="36739" y="4281604"/>
            <a:ext cx="19429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(c) strong</a:t>
            </a:r>
            <a:endParaRPr lang="en-US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C2C1E98-4291-477F-B43D-26F91C3E48B1}"/>
              </a:ext>
            </a:extLst>
          </p:cNvPr>
          <p:cNvSpPr txBox="1"/>
          <p:nvPr/>
        </p:nvSpPr>
        <p:spPr>
          <a:xfrm>
            <a:off x="134584" y="923977"/>
            <a:ext cx="15788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SB int.</a:t>
            </a:r>
            <a:endParaRPr lang="en-US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013ED4DB-703F-48C4-BAF2-E267A0134A91}"/>
              </a:ext>
            </a:extLst>
          </p:cNvPr>
          <p:cNvSpPr txBox="1"/>
          <p:nvPr/>
        </p:nvSpPr>
        <p:spPr>
          <a:xfrm>
            <a:off x="4421909" y="1385432"/>
            <a:ext cx="12778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(a) weak</a:t>
            </a:r>
            <a:endParaRPr lang="en-US" dirty="0"/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2E71EDE9-6C7B-495C-A44D-79DF06646B7D}"/>
              </a:ext>
            </a:extLst>
          </p:cNvPr>
          <p:cNvSpPr txBox="1"/>
          <p:nvPr/>
        </p:nvSpPr>
        <p:spPr>
          <a:xfrm>
            <a:off x="4421909" y="2824802"/>
            <a:ext cx="19429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(b) inter.</a:t>
            </a:r>
            <a:endParaRPr lang="en-US" dirty="0"/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E3E3D190-6B94-4211-AC19-96F964ECDB47}"/>
              </a:ext>
            </a:extLst>
          </p:cNvPr>
          <p:cNvSpPr txBox="1"/>
          <p:nvPr/>
        </p:nvSpPr>
        <p:spPr>
          <a:xfrm>
            <a:off x="4380979" y="4281604"/>
            <a:ext cx="19429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(c) strong</a:t>
            </a:r>
            <a:endParaRPr lang="en-US" dirty="0"/>
          </a:p>
        </p:txBody>
      </p:sp>
      <p:graphicFrame>
        <p:nvGraphicFramePr>
          <p:cNvPr id="20" name="オブジェクト 19">
            <a:extLst>
              <a:ext uri="{FF2B5EF4-FFF2-40B4-BE49-F238E27FC236}">
                <a16:creationId xmlns:a16="http://schemas.microsoft.com/office/drawing/2014/main" id="{13C3B3B2-A391-4F3F-8A27-3FF65F7DE6B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56176" y="6342499"/>
          <a:ext cx="2895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895480" imgH="482400" progId="Equation.DSMT4">
                  <p:embed/>
                </p:oleObj>
              </mc:Choice>
              <mc:Fallback>
                <p:oleObj name="Equation" r:id="rId6" imgW="2895480" imgH="482400" progId="Equation.DSMT4">
                  <p:embed/>
                  <p:pic>
                    <p:nvPicPr>
                      <p:cNvPr id="20" name="オブジェクト 19">
                        <a:extLst>
                          <a:ext uri="{FF2B5EF4-FFF2-40B4-BE49-F238E27FC236}">
                            <a16:creationId xmlns:a16="http://schemas.microsoft.com/office/drawing/2014/main" id="{13C3B3B2-A391-4F3F-8A27-3FF65F7DE6B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176" y="6342499"/>
                        <a:ext cx="2895600" cy="482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127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98ABE600-AFC4-438C-AB5C-6DFBF41687F4}"/>
              </a:ext>
            </a:extLst>
          </p:cNvPr>
          <p:cNvSpPr txBox="1"/>
          <p:nvPr/>
        </p:nvSpPr>
        <p:spPr>
          <a:xfrm>
            <a:off x="5325417" y="6416402"/>
            <a:ext cx="792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Area:</a:t>
            </a:r>
            <a:endParaRPr lang="en-US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337D705-062E-4F18-8F1A-10A778AB9159}"/>
              </a:ext>
            </a:extLst>
          </p:cNvPr>
          <p:cNvSpPr txBox="1"/>
          <p:nvPr/>
        </p:nvSpPr>
        <p:spPr>
          <a:xfrm>
            <a:off x="1294458" y="6437797"/>
            <a:ext cx="7920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ea typeface="Arial Unicode MS" panose="020B0604020202020204" pitchFamily="50" charset="-128"/>
                <a:sym typeface="Wingdings" pitchFamily="2" charset="2"/>
              </a:rPr>
              <a:t>Area:</a:t>
            </a:r>
            <a:endParaRPr 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184B6481-2D52-4189-AF68-83E4EACBCF2A}"/>
              </a:ext>
            </a:extLst>
          </p:cNvPr>
          <p:cNvSpPr txBox="1"/>
          <p:nvPr/>
        </p:nvSpPr>
        <p:spPr>
          <a:xfrm>
            <a:off x="1954302" y="6442795"/>
            <a:ext cx="25733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b="1" dirty="0">
                <a:solidFill>
                  <a:srgbClr val="C00000"/>
                </a:solidFill>
                <a:ea typeface="Arial Unicode MS" panose="020B0604020202020204" pitchFamily="50" charset="-128"/>
                <a:sym typeface="Wingdings" pitchFamily="2" charset="2"/>
              </a:rPr>
              <a:t>Effective Work 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23AB14DB-1225-49E9-95CC-331D6305DFEA}"/>
              </a:ext>
            </a:extLst>
          </p:cNvPr>
          <p:cNvSpPr txBox="1"/>
          <p:nvPr/>
        </p:nvSpPr>
        <p:spPr>
          <a:xfrm>
            <a:off x="5580112" y="312621"/>
            <a:ext cx="4590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https://arxiv.org/abs/2405.17791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C376D462-DC96-47C8-B928-CD1FB9EA732E}"/>
              </a:ext>
            </a:extLst>
          </p:cNvPr>
          <p:cNvSpPr txBox="1"/>
          <p:nvPr/>
        </p:nvSpPr>
        <p:spPr>
          <a:xfrm>
            <a:off x="22128" y="5612151"/>
            <a:ext cx="159754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  <a:sym typeface="Wingdings" pitchFamily="2" charset="2"/>
              </a:rPr>
              <a:t>Because of waste heat, cl &amp; </a:t>
            </a:r>
            <a:r>
              <a:rPr lang="en-US" altLang="ja-JP" sz="1400" dirty="0" err="1">
                <a:solidFill>
                  <a:srgbClr val="FF0000"/>
                </a:solidFill>
                <a:ea typeface="Arial Unicode MS" panose="020B0604020202020204" pitchFamily="50" charset="-128"/>
                <a:sym typeface="Wingdings" pitchFamily="2" charset="2"/>
              </a:rPr>
              <a:t>qm</a:t>
            </a:r>
            <a:r>
              <a:rPr lang="en-US" altLang="ja-JP" sz="1400" dirty="0">
                <a:solidFill>
                  <a:srgbClr val="FF0000"/>
                </a:solidFill>
                <a:ea typeface="Arial Unicode MS" panose="020B0604020202020204" pitchFamily="50" charset="-128"/>
                <a:sym typeface="Wingdings" pitchFamily="2" charset="2"/>
              </a:rPr>
              <a:t> results depend on SB coupling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CC522D83-CD1C-4F1F-8746-9E58B9C97A3A}"/>
              </a:ext>
            </a:extLst>
          </p:cNvPr>
          <p:cNvSpPr txBox="1"/>
          <p:nvPr/>
        </p:nvSpPr>
        <p:spPr>
          <a:xfrm>
            <a:off x="4354212" y="5486189"/>
            <a:ext cx="166648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Area are lager than quasi-static case, because of waste heat.</a:t>
            </a:r>
          </a:p>
        </p:txBody>
      </p:sp>
      <p:sp>
        <p:nvSpPr>
          <p:cNvPr id="26" name="四角形: 角を丸くする 25">
            <a:extLst>
              <a:ext uri="{FF2B5EF4-FFF2-40B4-BE49-F238E27FC236}">
                <a16:creationId xmlns:a16="http://schemas.microsoft.com/office/drawing/2014/main" id="{A665FEE3-5720-4960-A64F-C8D02532EDF9}"/>
              </a:ext>
            </a:extLst>
          </p:cNvPr>
          <p:cNvSpPr/>
          <p:nvPr/>
        </p:nvSpPr>
        <p:spPr>
          <a:xfrm>
            <a:off x="1475657" y="4281604"/>
            <a:ext cx="2878556" cy="1451652"/>
          </a:xfrm>
          <a:prstGeom prst="round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DD42DF98-C507-4473-AC35-CFD42427BE3E}"/>
              </a:ext>
            </a:extLst>
          </p:cNvPr>
          <p:cNvSpPr txBox="1"/>
          <p:nvPr/>
        </p:nvSpPr>
        <p:spPr>
          <a:xfrm>
            <a:off x="3770850" y="5140044"/>
            <a:ext cx="11659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ea typeface="Arial Unicode MS" panose="020B0604020202020204" pitchFamily="50" charset="-128"/>
                <a:sym typeface="Wingdings" pitchFamily="2" charset="2"/>
              </a:rPr>
              <a:t>damper</a:t>
            </a:r>
            <a:endParaRPr lang="en-US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0E2382EE-9146-42E2-8375-DD73D3BE8A2F}"/>
              </a:ext>
            </a:extLst>
          </p:cNvPr>
          <p:cNvSpPr txBox="1"/>
          <p:nvPr/>
        </p:nvSpPr>
        <p:spPr>
          <a:xfrm>
            <a:off x="1993346" y="686547"/>
            <a:ext cx="2213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1" dirty="0">
                <a:solidFill>
                  <a:srgbClr val="0C0597"/>
                </a:solidFill>
                <a:ea typeface="Arial Unicode MS" panose="020B0604020202020204" pitchFamily="50" charset="-128"/>
                <a:sym typeface="Wingdings" pitchFamily="2" charset="2"/>
              </a:rPr>
              <a:t>E-P</a:t>
            </a:r>
            <a:r>
              <a:rPr lang="en-US" b="1" dirty="0">
                <a:solidFill>
                  <a:srgbClr val="0C0597"/>
                </a:solidFill>
                <a:ea typeface="Arial Unicode MS" panose="020B0604020202020204" pitchFamily="50" charset="-128"/>
                <a:sym typeface="Wingdings" pitchFamily="2" charset="2"/>
              </a:rPr>
              <a:t> diagram</a:t>
            </a:r>
            <a:endParaRPr lang="en-US" dirty="0">
              <a:solidFill>
                <a:srgbClr val="0C0597"/>
              </a:solidFill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E61301B5-8D7D-4378-88F1-51B06849E6F4}"/>
              </a:ext>
            </a:extLst>
          </p:cNvPr>
          <p:cNvSpPr txBox="1"/>
          <p:nvPr/>
        </p:nvSpPr>
        <p:spPr>
          <a:xfrm>
            <a:off x="6441050" y="713844"/>
            <a:ext cx="2213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1" dirty="0">
                <a:solidFill>
                  <a:srgbClr val="FF0000"/>
                </a:solidFill>
                <a:ea typeface="Arial Unicode MS" panose="020B0604020202020204" pitchFamily="50" charset="-128"/>
                <a:sym typeface="Wingdings" pitchFamily="2" charset="2"/>
              </a:rPr>
              <a:t>T-S</a:t>
            </a:r>
            <a:r>
              <a:rPr lang="en-US" b="1" dirty="0">
                <a:solidFill>
                  <a:srgbClr val="FF0000"/>
                </a:solidFill>
                <a:ea typeface="Arial Unicode MS" panose="020B0604020202020204" pitchFamily="50" charset="-128"/>
                <a:sym typeface="Wingdings" pitchFamily="2" charset="2"/>
              </a:rPr>
              <a:t> diagram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2" name="四角形: 角を丸くする 31">
            <a:extLst>
              <a:ext uri="{FF2B5EF4-FFF2-40B4-BE49-F238E27FC236}">
                <a16:creationId xmlns:a16="http://schemas.microsoft.com/office/drawing/2014/main" id="{26CBC839-D97F-465A-A4F9-0C92A277A183}"/>
              </a:ext>
            </a:extLst>
          </p:cNvPr>
          <p:cNvSpPr/>
          <p:nvPr/>
        </p:nvSpPr>
        <p:spPr>
          <a:xfrm>
            <a:off x="5886820" y="1450619"/>
            <a:ext cx="2869850" cy="4305652"/>
          </a:xfrm>
          <a:prstGeom prst="round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70EDCF6F-BE62-4E4B-BE5E-466B0A8BA6A1}"/>
              </a:ext>
            </a:extLst>
          </p:cNvPr>
          <p:cNvSpPr txBox="1"/>
          <p:nvPr/>
        </p:nvSpPr>
        <p:spPr>
          <a:xfrm>
            <a:off x="3111116" y="2596886"/>
            <a:ext cx="4388025" cy="2308324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3600" dirty="0" err="1">
                <a:solidFill>
                  <a:srgbClr val="0066FF"/>
                </a:solidFill>
              </a:rPr>
              <a:t>Noneq</a:t>
            </a:r>
            <a:r>
              <a:rPr lang="en-US" altLang="ja-JP" sz="3600" dirty="0">
                <a:solidFill>
                  <a:srgbClr val="0066FF"/>
                </a:solidFill>
              </a:rPr>
              <a:t>. potentials,</a:t>
            </a:r>
          </a:p>
          <a:p>
            <a:r>
              <a:rPr lang="en-US" altLang="ja-JP" sz="3600" dirty="0"/>
              <a:t>Intensive variables</a:t>
            </a:r>
          </a:p>
          <a:p>
            <a:r>
              <a:rPr lang="en-US" altLang="ja-JP" sz="3600" dirty="0">
                <a:solidFill>
                  <a:srgbClr val="FF0000"/>
                </a:solidFill>
              </a:rPr>
              <a:t>Extensive variables</a:t>
            </a:r>
          </a:p>
          <a:p>
            <a:r>
              <a:rPr lang="en-US" altLang="ja-JP" sz="3600" dirty="0">
                <a:solidFill>
                  <a:srgbClr val="0066FF"/>
                </a:solidFill>
              </a:rPr>
              <a:t>(All state variables)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86727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26" grpId="0" animBg="1"/>
      <p:bldP spid="32" grpId="0" animBg="1"/>
      <p:bldP spid="3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27393" y="1342"/>
            <a:ext cx="3293564" cy="1143000"/>
          </a:xfrm>
        </p:spPr>
        <p:txBody>
          <a:bodyPr>
            <a:normAutofit/>
          </a:bodyPr>
          <a:lstStyle/>
          <a:p>
            <a:r>
              <a:rPr lang="en-US" altLang="ja-JP" sz="4800" dirty="0"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Summery</a:t>
            </a:r>
            <a:r>
              <a:rPr lang="en-US" altLang="ja-JP" dirty="0"/>
              <a:t> </a:t>
            </a:r>
            <a:endParaRPr kumimoji="1" lang="ja-JP" altLang="en-US" sz="2000" dirty="0"/>
          </a:p>
        </p:txBody>
      </p:sp>
      <p:sp>
        <p:nvSpPr>
          <p:cNvPr id="3" name="正方形/長方形 2"/>
          <p:cNvSpPr/>
          <p:nvPr/>
        </p:nvSpPr>
        <p:spPr>
          <a:xfrm>
            <a:off x="2734531" y="5955564"/>
            <a:ext cx="204414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Akihito Kato</a:t>
            </a:r>
          </a:p>
          <a:p>
            <a:r>
              <a:rPr lang="en-US" altLang="ja-JP" dirty="0"/>
              <a:t>Souichi Sakamoto</a:t>
            </a:r>
          </a:p>
          <a:p>
            <a:r>
              <a:rPr lang="en-US" altLang="ja-JP" dirty="0"/>
              <a:t>Shoki Koyanagi</a:t>
            </a:r>
          </a:p>
          <a:p>
            <a:endParaRPr lang="ja-JP" altLang="en-US" dirty="0"/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084" y="6015369"/>
            <a:ext cx="664271" cy="785047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1862" y="6030344"/>
            <a:ext cx="727121" cy="769893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7997" y="6030344"/>
            <a:ext cx="672357" cy="759676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5799018" y="6492909"/>
            <a:ext cx="30187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1" dirty="0"/>
              <a:t>Funding: JSPS </a:t>
            </a:r>
            <a:r>
              <a:rPr lang="en-US" altLang="ja-JP" b="1" dirty="0" err="1"/>
              <a:t>Kakenhi</a:t>
            </a:r>
            <a:r>
              <a:rPr lang="en-US" altLang="ja-JP" b="1" dirty="0"/>
              <a:t> B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179512" y="1437554"/>
            <a:ext cx="3957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400" dirty="0">
                <a:solidFill>
                  <a:srgbClr val="C00000"/>
                </a:solidFill>
              </a:rPr>
              <a:t>DL minimum work principle:</a:t>
            </a:r>
            <a:endParaRPr lang="en-US" altLang="ja-JP" sz="2800" dirty="0">
              <a:solidFill>
                <a:srgbClr val="0066FF"/>
              </a:solidFill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-4556" y="5347873"/>
            <a:ext cx="9085310" cy="492443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2600" dirty="0">
                <a:solidFill>
                  <a:srgbClr val="FF0000"/>
                </a:solidFill>
              </a:rPr>
              <a:t>  All theories based on Markov </a:t>
            </a:r>
            <a:r>
              <a:rPr lang="en-US" altLang="ja-JP" sz="2600" dirty="0" err="1">
                <a:solidFill>
                  <a:srgbClr val="FF0000"/>
                </a:solidFill>
              </a:rPr>
              <a:t>assump</a:t>
            </a:r>
            <a:r>
              <a:rPr lang="en-US" altLang="ja-JP" sz="2600" dirty="0">
                <a:solidFill>
                  <a:srgbClr val="FF0000"/>
                </a:solidFill>
              </a:rPr>
              <a:t>. must be reevaluated</a:t>
            </a:r>
          </a:p>
        </p:txBody>
      </p:sp>
      <p:graphicFrame>
        <p:nvGraphicFramePr>
          <p:cNvPr id="24" name="オブジェクト 23">
            <a:extLst>
              <a:ext uri="{FF2B5EF4-FFF2-40B4-BE49-F238E27FC236}">
                <a16:creationId xmlns:a16="http://schemas.microsoft.com/office/drawing/2014/main" id="{6DFD6BAB-0815-4784-B56B-0CAA7F7E84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4745262"/>
              </p:ext>
            </p:extLst>
          </p:nvPr>
        </p:nvGraphicFramePr>
        <p:xfrm>
          <a:off x="4311650" y="1484784"/>
          <a:ext cx="2667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66880" imgH="419040" progId="Equation.DSMT4">
                  <p:embed/>
                </p:oleObj>
              </mc:Choice>
              <mc:Fallback>
                <p:oleObj name="Equation" r:id="rId6" imgW="2666880" imgH="419040" progId="Equation.DSMT4">
                  <p:embed/>
                  <p:pic>
                    <p:nvPicPr>
                      <p:cNvPr id="24" name="オブジェクト 23">
                        <a:extLst>
                          <a:ext uri="{FF2B5EF4-FFF2-40B4-BE49-F238E27FC236}">
                            <a16:creationId xmlns:a16="http://schemas.microsoft.com/office/drawing/2014/main" id="{6DFD6BAB-0815-4784-B56B-0CAA7F7E84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1650" y="1484784"/>
                        <a:ext cx="26670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BC7FD8C-3287-44EE-9141-57BC96406E10}"/>
              </a:ext>
            </a:extLst>
          </p:cNvPr>
          <p:cNvSpPr txBox="1"/>
          <p:nvPr/>
        </p:nvSpPr>
        <p:spPr>
          <a:xfrm>
            <a:off x="3857715" y="10309"/>
            <a:ext cx="50299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de-DE" b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i) Eq. part: J. Chem. Phys. </a:t>
            </a:r>
            <a:r>
              <a:rPr lang="de-DE" b="1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160</a:t>
            </a:r>
            <a:r>
              <a:rPr lang="de-DE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</a:rPr>
              <a:t>, 234112 (2024)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BA66EE2D-0F3A-4EF3-903F-D5AF76BA61DB}"/>
              </a:ext>
            </a:extLst>
          </p:cNvPr>
          <p:cNvSpPr txBox="1"/>
          <p:nvPr/>
        </p:nvSpPr>
        <p:spPr>
          <a:xfrm>
            <a:off x="3857715" y="357547"/>
            <a:ext cx="5806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ii) Non-Eq part: </a:t>
            </a:r>
            <a:r>
              <a:rPr lang="de-DE" b="0" i="0" dirty="0">
                <a:solidFill>
                  <a:srgbClr val="000066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 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8"/>
              </a:rPr>
              <a:t>J. Chem. Phys. </a:t>
            </a:r>
            <a:r>
              <a:rPr lang="de-DE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8"/>
              </a:rPr>
              <a:t>161</a:t>
            </a:r>
            <a:r>
              <a:rPr lang="de-DE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8"/>
              </a:rPr>
              <a:t>, 114113 (2024</a:t>
            </a:r>
            <a:endParaRPr lang="en-US" dirty="0"/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904901D6-C003-469D-8319-4087A2D9E035}"/>
              </a:ext>
            </a:extLst>
          </p:cNvPr>
          <p:cNvSpPr txBox="1"/>
          <p:nvPr/>
        </p:nvSpPr>
        <p:spPr>
          <a:xfrm>
            <a:off x="179512" y="1860743"/>
            <a:ext cx="84969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dirty="0">
                <a:solidFill>
                  <a:schemeClr val="bg2">
                    <a:lumMod val="10000"/>
                  </a:schemeClr>
                </a:solidFill>
                <a:ea typeface="Arial Unicode MS" panose="020B0604020202020204" pitchFamily="50" charset="-128"/>
              </a:rPr>
              <a:t>From the (-2)</a:t>
            </a:r>
            <a:r>
              <a:rPr lang="en-US" altLang="ja-JP" sz="2400" baseline="30000" dirty="0" err="1">
                <a:solidFill>
                  <a:schemeClr val="bg2">
                    <a:lumMod val="10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2400" dirty="0">
                <a:solidFill>
                  <a:schemeClr val="bg2">
                    <a:lumMod val="10000"/>
                  </a:schemeClr>
                </a:solidFill>
                <a:ea typeface="Arial Unicode MS" panose="020B0604020202020204" pitchFamily="50" charset="-128"/>
              </a:rPr>
              <a:t> to 2</a:t>
            </a:r>
            <a:r>
              <a:rPr lang="en-US" altLang="ja-JP" sz="2400" baseline="30000" dirty="0">
                <a:solidFill>
                  <a:schemeClr val="bg2">
                    <a:lumMod val="10000"/>
                  </a:schemeClr>
                </a:solidFill>
                <a:ea typeface="Arial Unicode MS" panose="020B0604020202020204" pitchFamily="50" charset="-128"/>
              </a:rPr>
              <a:t>nd</a:t>
            </a:r>
            <a:r>
              <a:rPr lang="en-US" altLang="ja-JP" sz="2400" dirty="0">
                <a:solidFill>
                  <a:schemeClr val="bg2">
                    <a:lumMod val="10000"/>
                  </a:schemeClr>
                </a:solidFill>
                <a:ea typeface="Arial Unicode MS" panose="020B0604020202020204" pitchFamily="50" charset="-128"/>
              </a:rPr>
              <a:t> laws of thermodynamics, we obtain</a:t>
            </a:r>
            <a:endParaRPr lang="en-US" sz="24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38844F28-0F72-4604-A3BE-044B37DB45D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9185" y="2364657"/>
            <a:ext cx="5184576" cy="2855979"/>
          </a:xfrm>
          <a:prstGeom prst="rect">
            <a:avLst/>
          </a:prstGeom>
        </p:spPr>
      </p:pic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53DF7AC7-62BF-484A-8BD2-064CADBDC477}"/>
              </a:ext>
            </a:extLst>
          </p:cNvPr>
          <p:cNvSpPr/>
          <p:nvPr/>
        </p:nvSpPr>
        <p:spPr>
          <a:xfrm>
            <a:off x="232321" y="3933056"/>
            <a:ext cx="5140515" cy="1264691"/>
          </a:xfrm>
          <a:prstGeom prst="rect">
            <a:avLst/>
          </a:prstGeom>
          <a:solidFill>
            <a:srgbClr val="FF7C80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4714560F-EDD1-4748-A5ED-CEA90075E95E}"/>
              </a:ext>
            </a:extLst>
          </p:cNvPr>
          <p:cNvSpPr txBox="1"/>
          <p:nvPr/>
        </p:nvSpPr>
        <p:spPr>
          <a:xfrm>
            <a:off x="3794071" y="741307"/>
            <a:ext cx="56355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iii) </a:t>
            </a:r>
            <a:r>
              <a:rPr lang="en-US" dirty="0">
                <a:solidFill>
                  <a:srgbClr val="FF0000"/>
                </a:solidFill>
              </a:rPr>
              <a:t>Source code: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F0C45A81-A07A-4C1D-A14B-C5D251A10F9F}"/>
              </a:ext>
            </a:extLst>
          </p:cNvPr>
          <p:cNvSpPr txBox="1"/>
          <p:nvPr/>
        </p:nvSpPr>
        <p:spPr>
          <a:xfrm>
            <a:off x="5491208" y="740859"/>
            <a:ext cx="37376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0"/>
              </a:rPr>
              <a:t>J. Chem. Phys. </a:t>
            </a:r>
            <a:r>
              <a:rPr lang="de-DE" altLang="ja-JP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0"/>
              </a:rPr>
              <a:t>161</a:t>
            </a:r>
            <a:r>
              <a:rPr lang="de-DE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10"/>
              </a:rPr>
              <a:t>, 112501 (2024).</a:t>
            </a:r>
            <a:endParaRPr lang="en-US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BA2A4BCE-1DE6-4F73-A33E-16690C2AE5D9}"/>
              </a:ext>
            </a:extLst>
          </p:cNvPr>
          <p:cNvSpPr txBox="1"/>
          <p:nvPr/>
        </p:nvSpPr>
        <p:spPr>
          <a:xfrm>
            <a:off x="5372837" y="3207397"/>
            <a:ext cx="625749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(Our theory is quantitative!)</a:t>
            </a:r>
            <a:endParaRPr lang="en-US" dirty="0">
              <a:solidFill>
                <a:srgbClr val="0066FF"/>
              </a:solidFill>
            </a:endParaRPr>
          </a:p>
          <a:p>
            <a:r>
              <a:rPr lang="en-US" dirty="0">
                <a:solidFill>
                  <a:srgbClr val="0066FF"/>
                </a:solidFill>
              </a:rPr>
              <a:t>free energies, </a:t>
            </a:r>
          </a:p>
          <a:p>
            <a:r>
              <a:rPr lang="en-US" dirty="0">
                <a:solidFill>
                  <a:srgbClr val="0066FF"/>
                </a:solidFill>
              </a:rPr>
              <a:t>intensive &amp; extensive variables </a:t>
            </a:r>
          </a:p>
          <a:p>
            <a:r>
              <a:rPr lang="en-US" dirty="0">
                <a:solidFill>
                  <a:srgbClr val="0066FF"/>
                </a:solidFill>
              </a:rPr>
              <a:t>     </a:t>
            </a:r>
            <a:r>
              <a:rPr lang="ja-JP" altLang="en-US" dirty="0"/>
              <a:t>⇒　</a:t>
            </a:r>
            <a:r>
              <a:rPr lang="en-US" dirty="0"/>
              <a:t>all physical observables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25143A11-9225-416E-A89A-ECDB4A36B005}"/>
              </a:ext>
            </a:extLst>
          </p:cNvPr>
          <p:cNvSpPr txBox="1"/>
          <p:nvPr/>
        </p:nvSpPr>
        <p:spPr>
          <a:xfrm>
            <a:off x="6084168" y="4331656"/>
            <a:ext cx="62574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= Experimental observables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28833BEE-3341-406A-B00A-CB9C3067A1F1}"/>
              </a:ext>
            </a:extLst>
          </p:cNvPr>
          <p:cNvSpPr txBox="1"/>
          <p:nvPr/>
        </p:nvSpPr>
        <p:spPr>
          <a:xfrm>
            <a:off x="5372312" y="2465926"/>
            <a:ext cx="7315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Nonperturbative &amp; </a:t>
            </a:r>
            <a:r>
              <a:rPr lang="en-US" dirty="0" err="1"/>
              <a:t>nonMarkovian</a:t>
            </a:r>
            <a:endParaRPr lang="en-US" dirty="0"/>
          </a:p>
          <a:p>
            <a:r>
              <a:rPr lang="en-US" dirty="0"/>
              <a:t>For both classical and quantum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F95D5560-96BC-45D9-A96D-D0080B8EB612}"/>
              </a:ext>
            </a:extLst>
          </p:cNvPr>
          <p:cNvSpPr txBox="1"/>
          <p:nvPr/>
        </p:nvSpPr>
        <p:spPr>
          <a:xfrm>
            <a:off x="540518" y="2802463"/>
            <a:ext cx="4388025" cy="2308324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3600" dirty="0" err="1">
                <a:solidFill>
                  <a:srgbClr val="0066FF"/>
                </a:solidFill>
              </a:rPr>
              <a:t>Noneq</a:t>
            </a:r>
            <a:r>
              <a:rPr lang="en-US" altLang="ja-JP" sz="3600" dirty="0">
                <a:solidFill>
                  <a:srgbClr val="0066FF"/>
                </a:solidFill>
              </a:rPr>
              <a:t>. potentials,</a:t>
            </a:r>
          </a:p>
          <a:p>
            <a:r>
              <a:rPr lang="en-US" altLang="ja-JP" sz="3600" dirty="0"/>
              <a:t>Intensive variables</a:t>
            </a:r>
          </a:p>
          <a:p>
            <a:r>
              <a:rPr lang="en-US" altLang="ja-JP" sz="3600" dirty="0">
                <a:solidFill>
                  <a:srgbClr val="FF0000"/>
                </a:solidFill>
              </a:rPr>
              <a:t>Extensive variables</a:t>
            </a:r>
          </a:p>
          <a:p>
            <a:r>
              <a:rPr lang="en-US" altLang="ja-JP" sz="3600" dirty="0">
                <a:solidFill>
                  <a:srgbClr val="0066FF"/>
                </a:solidFill>
              </a:rPr>
              <a:t>(All state variables)</a:t>
            </a:r>
            <a:endParaRPr lang="en-US" sz="3600" dirty="0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908192D-2669-4E5F-AAE0-C398BAC17BEA}"/>
              </a:ext>
            </a:extLst>
          </p:cNvPr>
          <p:cNvSpPr txBox="1"/>
          <p:nvPr/>
        </p:nvSpPr>
        <p:spPr>
          <a:xfrm>
            <a:off x="3794071" y="1074289"/>
            <a:ext cx="56355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iv) </a:t>
            </a:r>
            <a:r>
              <a:rPr lang="en-US" dirty="0">
                <a:solidFill>
                  <a:srgbClr val="FF0000"/>
                </a:solidFill>
              </a:rPr>
              <a:t>Source code (spin-Boson): </a:t>
            </a:r>
            <a:r>
              <a:rPr lang="de-DE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8"/>
              </a:rPr>
              <a:t>JCP</a:t>
            </a:r>
            <a:r>
              <a:rPr lang="de-DE" altLang="ja-JP" b="1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8"/>
              </a:rPr>
              <a:t>161</a:t>
            </a:r>
            <a:r>
              <a:rPr lang="de-DE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8"/>
              </a:rPr>
              <a:t>,</a:t>
            </a:r>
            <a:r>
              <a:rPr lang="de-DE" altLang="ja-JP" dirty="0"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8"/>
              </a:rPr>
              <a:t>162501</a:t>
            </a:r>
            <a:r>
              <a:rPr lang="de-DE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  <a:hlinkClick r:id="rId8"/>
              </a:rPr>
              <a:t>(2024</a:t>
            </a:r>
            <a:r>
              <a:rPr lang="de-DE" altLang="ja-JP" b="0" i="0" dirty="0"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40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tanimura\Desktop\QC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67180" y="1327540"/>
            <a:ext cx="4067734" cy="1915830"/>
          </a:xfrm>
          <a:prstGeom prst="rect">
            <a:avLst/>
          </a:prstGeom>
          <a:noFill/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2182" y="4969"/>
            <a:ext cx="2425501" cy="1376194"/>
          </a:xfrm>
          <a:prstGeom prst="rect">
            <a:avLst/>
          </a:prstGeom>
        </p:spPr>
      </p:pic>
      <p:pic>
        <p:nvPicPr>
          <p:cNvPr id="4" name="Picture 5" descr="http://theochem.kuchem.kyoto-u.ac.jp/softball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213633"/>
            <a:ext cx="2945569" cy="2055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92" y="3051040"/>
            <a:ext cx="4350865" cy="2276687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2402" y="2864337"/>
            <a:ext cx="3505146" cy="253101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82" y="4773553"/>
            <a:ext cx="2763371" cy="210488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28712" y="4867271"/>
            <a:ext cx="2928446" cy="2011161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70085" y="4563652"/>
            <a:ext cx="2096408" cy="1528150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53" y="-12471"/>
            <a:ext cx="2321901" cy="1512805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10861" y="1449406"/>
            <a:ext cx="2144396" cy="1509869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61296" y="3007178"/>
            <a:ext cx="1392080" cy="1624094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46565" y="4969"/>
            <a:ext cx="1414774" cy="1448783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462160" y="4865256"/>
            <a:ext cx="1615136" cy="1775705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015387" y="5613158"/>
            <a:ext cx="2205805" cy="1439227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511918" y="-41613"/>
            <a:ext cx="3447662" cy="1439987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7EACD85C-987B-4F11-9FE6-396DAC1B0455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210" y="6139989"/>
            <a:ext cx="1210148" cy="738443"/>
          </a:xfrm>
          <a:prstGeom prst="rect">
            <a:avLst/>
          </a:prstGeom>
        </p:spPr>
      </p:pic>
      <p:sp>
        <p:nvSpPr>
          <p:cNvPr id="14" name="タイトル 1"/>
          <p:cNvSpPr txBox="1">
            <a:spLocks/>
          </p:cNvSpPr>
          <p:nvPr/>
        </p:nvSpPr>
        <p:spPr>
          <a:xfrm>
            <a:off x="529001" y="2238778"/>
            <a:ext cx="8403687" cy="1311079"/>
          </a:xfrm>
          <a:prstGeom prst="rect">
            <a:avLst/>
          </a:prstGeom>
        </p:spPr>
        <p:txBody>
          <a:bodyPr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9600" b="1" dirty="0">
                <a:solidFill>
                  <a:srgbClr val="FF00FF"/>
                </a:solidFill>
              </a:rPr>
              <a:t>Thank you</a:t>
            </a:r>
            <a:r>
              <a:rPr lang="en-US" altLang="ja-JP" sz="9600" dirty="0">
                <a:solidFill>
                  <a:srgbClr val="FF00FF"/>
                </a:solidFill>
              </a:rPr>
              <a:t>!</a:t>
            </a:r>
            <a:endParaRPr lang="ja-JP" altLang="en-US" sz="9600" dirty="0">
              <a:solidFill>
                <a:srgbClr val="FF00FF"/>
              </a:solidFill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D3D7BD24-DCC1-E840-7B00-CB4BF67C232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066137" y="5872851"/>
            <a:ext cx="1919149" cy="134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81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4">
            <a:extLst>
              <a:ext uri="{FF2B5EF4-FFF2-40B4-BE49-F238E27FC236}">
                <a16:creationId xmlns:a16="http://schemas.microsoft.com/office/drawing/2014/main" id="{82A066EA-8723-4B9C-B754-A02E5F7AC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8549" y="3393956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13210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7766" y="1098366"/>
            <a:ext cx="4104456" cy="1954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4" name="オブジェクト 13"/>
          <p:cNvGraphicFramePr>
            <a:graphicFrameLocks noGrp="1" noChangeAspect="1"/>
          </p:cNvGraphicFramePr>
          <p:nvPr/>
        </p:nvGraphicFramePr>
        <p:xfrm>
          <a:off x="853668" y="3019415"/>
          <a:ext cx="33258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327120" imgH="558720" progId="Equation.DSMT4">
                  <p:embed/>
                </p:oleObj>
              </mc:Choice>
              <mc:Fallback>
                <p:oleObj name="Equation" r:id="rId5" imgW="3327120" imgH="558720" progId="Equation.DSMT4">
                  <p:embed/>
                  <p:pic>
                    <p:nvPicPr>
                      <p:cNvPr id="14" name="オブジェクト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3668" y="3019415"/>
                        <a:ext cx="33258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2724919" y="1984893"/>
                <a:ext cx="58381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ja-JP" altLang="en-US" sz="3200" b="1">
                          <a:latin typeface="Cambria Math"/>
                        </a:rPr>
                        <m:t>+</m:t>
                      </m:r>
                    </m:oMath>
                  </m:oMathPara>
                </a14:m>
                <a:endParaRPr lang="ja-JP" altLang="en-US" sz="3200" b="1" dirty="0"/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4919" y="1984893"/>
                <a:ext cx="583814" cy="58477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正方形/長方形 2"/>
          <p:cNvSpPr/>
          <p:nvPr/>
        </p:nvSpPr>
        <p:spPr>
          <a:xfrm>
            <a:off x="123582" y="3998795"/>
            <a:ext cx="9020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The total system obeys </a:t>
            </a:r>
            <a:r>
              <a:rPr lang="en-US" altLang="ja-JP" b="1" dirty="0" err="1">
                <a:solidFill>
                  <a:schemeClr val="accent6">
                    <a:lumMod val="50000"/>
                  </a:schemeClr>
                </a:solidFill>
                <a:latin typeface="Arial Unicode MS"/>
                <a:ea typeface="Arial Unicode MS"/>
                <a:cs typeface="Arial Unicode MS"/>
              </a:rPr>
              <a:t>microcanonical</a:t>
            </a:r>
            <a:r>
              <a:rPr lang="en-US" altLang="ja-JP" b="1" dirty="0">
                <a:solidFill>
                  <a:srgbClr val="00B0F0"/>
                </a:solidFill>
                <a:latin typeface="Arial Unicode MS"/>
                <a:ea typeface="Arial Unicode MS"/>
                <a:cs typeface="Arial Unicode MS"/>
              </a:rPr>
              <a:t> statistic</a:t>
            </a:r>
            <a:r>
              <a:rPr lang="en-US" altLang="ja-JP" dirty="0">
                <a:latin typeface="Arial Unicode MS"/>
                <a:ea typeface="Arial Unicode MS"/>
                <a:cs typeface="Arial Unicode MS"/>
              </a:rPr>
              <a:t>, but its dynamics are “</a:t>
            </a:r>
            <a:r>
              <a:rPr lang="en-US" altLang="ja-JP" dirty="0">
                <a:solidFill>
                  <a:srgbClr val="002060"/>
                </a:solidFill>
                <a:latin typeface="Arial Unicode MS"/>
                <a:ea typeface="Arial Unicode MS"/>
                <a:cs typeface="Arial Unicode MS"/>
              </a:rPr>
              <a:t>time irreversible”</a:t>
            </a:r>
            <a:endParaRPr lang="ja-JP" altLang="en-US" dirty="0">
              <a:solidFill>
                <a:srgbClr val="002060"/>
              </a:solidFill>
              <a:latin typeface="Arial Unicode MS"/>
              <a:ea typeface="Arial Unicode MS"/>
              <a:cs typeface="Arial Unicode MS"/>
            </a:endParaRPr>
          </a:p>
        </p:txBody>
      </p:sp>
      <p:sp>
        <p:nvSpPr>
          <p:cNvPr id="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48064" y="1237593"/>
            <a:ext cx="3816424" cy="1391016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buFontTx/>
              <a:buNone/>
            </a:pPr>
            <a:r>
              <a:rPr lang="en-US" altLang="ja-JP" sz="2800" dirty="0">
                <a:latin typeface="Arial Unicode MS"/>
                <a:ea typeface="Arial Unicode MS"/>
                <a:cs typeface="Arial Unicode MS"/>
              </a:rPr>
              <a:t>A role of an environment</a:t>
            </a:r>
          </a:p>
          <a:p>
            <a:pPr eaLnBrk="1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Fluctuation </a:t>
            </a:r>
            <a:r>
              <a:rPr lang="en-US" altLang="ja-JP" sz="1600" dirty="0">
                <a:solidFill>
                  <a:srgbClr val="FF0000"/>
                </a:solidFill>
                <a:latin typeface="Arial Unicode MS"/>
                <a:ea typeface="Arial Unicode MS"/>
                <a:cs typeface="Arial Unicode MS"/>
              </a:rPr>
              <a:t>(never be Markovian)</a:t>
            </a:r>
          </a:p>
          <a:p>
            <a:pPr eaLnBrk="1" fontAlgn="ctr" hangingPunct="1">
              <a:buFontTx/>
              <a:buNone/>
            </a:pPr>
            <a:r>
              <a:rPr lang="ja-JP" altLang="en-US" sz="2800" dirty="0">
                <a:latin typeface="Arial Unicode MS"/>
                <a:ea typeface="Arial Unicode MS"/>
                <a:cs typeface="Arial Unicode MS"/>
              </a:rPr>
              <a:t>・</a:t>
            </a:r>
            <a:r>
              <a:rPr lang="en-US" altLang="ja-JP" sz="2800" dirty="0">
                <a:solidFill>
                  <a:srgbClr val="0070C0"/>
                </a:solidFill>
                <a:latin typeface="Arial Unicode MS"/>
                <a:ea typeface="Arial Unicode MS"/>
                <a:cs typeface="Arial Unicode MS"/>
              </a:rPr>
              <a:t>Dissipation</a:t>
            </a:r>
            <a:endParaRPr lang="en-US" altLang="ja-JP" sz="2800" dirty="0">
              <a:solidFill>
                <a:srgbClr val="0070C0"/>
              </a:solidFill>
              <a:latin typeface="Arial Unicode MS"/>
              <a:ea typeface="Arial Unicode MS"/>
              <a:cs typeface="Arial Unicode MS"/>
              <a:sym typeface="Wingdings" pitchFamily="2" charset="2"/>
            </a:endParaRPr>
          </a:p>
        </p:txBody>
      </p:sp>
      <p:sp>
        <p:nvSpPr>
          <p:cNvPr id="23" name="Rectangle 2"/>
          <p:cNvSpPr>
            <a:spLocks noGrp="1" noChangeArrowheads="1"/>
          </p:cNvSpPr>
          <p:nvPr>
            <p:ph type="title"/>
          </p:nvPr>
        </p:nvSpPr>
        <p:spPr>
          <a:xfrm>
            <a:off x="60537" y="-55686"/>
            <a:ext cx="8983911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The secret of a s</a:t>
            </a: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ystem</a:t>
            </a: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cs typeface="Arial Unicode MS" pitchFamily="50" charset="-128"/>
              </a:rPr>
              <a:t>-</a:t>
            </a:r>
            <a:r>
              <a:rPr lang="en-US" altLang="ja-JP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bath model that nobody told you</a:t>
            </a:r>
            <a:endParaRPr lang="ja-JP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24" name="正方形/長方形 12"/>
          <p:cNvSpPr>
            <a:spLocks noChangeArrowheads="1"/>
          </p:cNvSpPr>
          <p:nvPr/>
        </p:nvSpPr>
        <p:spPr bwMode="auto">
          <a:xfrm>
            <a:off x="4828303" y="2778888"/>
            <a:ext cx="453650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latin typeface="Arial Unicode MS"/>
                <a:ea typeface="Arial Unicode MS"/>
                <a:cs typeface="Arial Unicode MS"/>
                <a:sym typeface="Wingdings" pitchFamily="2" charset="2"/>
              </a:rPr>
              <a:t>when they balanced </a:t>
            </a:r>
            <a:r>
              <a:rPr lang="en-US" altLang="ja-JP" sz="2000" dirty="0">
                <a:solidFill>
                  <a:srgbClr val="FB25EC"/>
                </a:solidFill>
                <a:latin typeface="Arial Unicode MS"/>
                <a:ea typeface="Arial Unicode MS"/>
                <a:cs typeface="Arial Unicode MS"/>
                <a:sym typeface="Wingdings" pitchFamily="2" charset="2"/>
              </a:rPr>
              <a:t>        equilibrium</a:t>
            </a:r>
            <a:endParaRPr lang="ja-JP" altLang="en-US" sz="2000" dirty="0">
              <a:solidFill>
                <a:srgbClr val="FB25EC"/>
              </a:solidFill>
              <a:latin typeface="Arial Unicode MS"/>
              <a:ea typeface="Arial Unicode MS"/>
              <a:cs typeface="Arial Unicode MS"/>
            </a:endParaRPr>
          </a:p>
        </p:txBody>
      </p:sp>
      <p:pic>
        <p:nvPicPr>
          <p:cNvPr id="25" name="Picture 1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20391" y="2900592"/>
            <a:ext cx="360362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正方形/長方形 33"/>
          <p:cNvSpPr/>
          <p:nvPr/>
        </p:nvSpPr>
        <p:spPr>
          <a:xfrm>
            <a:off x="4824348" y="3131307"/>
            <a:ext cx="41729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(Detailed balance is not right condition)</a:t>
            </a:r>
            <a:endParaRPr lang="ja-JP" altLang="en-US" dirty="0"/>
          </a:p>
        </p:txBody>
      </p:sp>
      <p:graphicFrame>
        <p:nvGraphicFramePr>
          <p:cNvPr id="35" name="Object 5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952704279"/>
              </p:ext>
            </p:extLst>
          </p:nvPr>
        </p:nvGraphicFramePr>
        <p:xfrm>
          <a:off x="5148064" y="3495717"/>
          <a:ext cx="1663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663560" imgH="507960" progId="Equation.DSMT4">
                  <p:embed/>
                </p:oleObj>
              </mc:Choice>
              <mc:Fallback>
                <p:oleObj name="Equation" r:id="rId10" imgW="1663560" imgH="507960" progId="Equation.DSMT4">
                  <p:embed/>
                  <p:pic>
                    <p:nvPicPr>
                      <p:cNvPr id="3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3495717"/>
                        <a:ext cx="16637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5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838106667"/>
              </p:ext>
            </p:extLst>
          </p:nvPr>
        </p:nvGraphicFramePr>
        <p:xfrm>
          <a:off x="6838549" y="3450479"/>
          <a:ext cx="1752480" cy="40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52480" imgH="406080" progId="Equation.DSMT4">
                  <p:embed/>
                </p:oleObj>
              </mc:Choice>
              <mc:Fallback>
                <p:oleObj name="Equation" r:id="rId12" imgW="1752480" imgH="406080" progId="Equation.DSMT4">
                  <p:embed/>
                  <p:pic>
                    <p:nvPicPr>
                      <p:cNvPr id="36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8549" y="3450479"/>
                        <a:ext cx="1752480" cy="4060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オブジェクト 38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528645057"/>
              </p:ext>
            </p:extLst>
          </p:nvPr>
        </p:nvGraphicFramePr>
        <p:xfrm>
          <a:off x="1394285" y="4325887"/>
          <a:ext cx="5699125" cy="1235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2577960" imgH="558720" progId="Equation.DSMT4">
                  <p:embed/>
                </p:oleObj>
              </mc:Choice>
              <mc:Fallback>
                <p:oleObj name="Equation" r:id="rId14" imgW="2577960" imgH="558720" progId="Equation.DSMT4">
                  <p:embed/>
                  <p:pic>
                    <p:nvPicPr>
                      <p:cNvPr id="39" name="オブジェクト 3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4285" y="4325887"/>
                        <a:ext cx="5699125" cy="1235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" name="正方形/長方形 39"/>
          <p:cNvSpPr/>
          <p:nvPr/>
        </p:nvSpPr>
        <p:spPr>
          <a:xfrm>
            <a:off x="6582283" y="6111351"/>
            <a:ext cx="25314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Heat capacity is infinity</a:t>
            </a:r>
          </a:p>
          <a:p>
            <a:r>
              <a:rPr lang="en-US" altLang="ja-JP" dirty="0">
                <a:solidFill>
                  <a:srgbClr val="0C0597"/>
                </a:solidFill>
              </a:rPr>
              <a:t>(time irreversibility)</a:t>
            </a:r>
            <a:endParaRPr lang="ja-JP" altLang="en-US" dirty="0">
              <a:solidFill>
                <a:srgbClr val="0C0597"/>
              </a:solidFill>
            </a:endParaRPr>
          </a:p>
        </p:txBody>
      </p:sp>
      <p:graphicFrame>
        <p:nvGraphicFramePr>
          <p:cNvPr id="41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96900171"/>
              </p:ext>
            </p:extLst>
          </p:nvPr>
        </p:nvGraphicFramePr>
        <p:xfrm>
          <a:off x="390988" y="5759634"/>
          <a:ext cx="39243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924000" imgH="1054080" progId="Equation.DSMT4">
                  <p:embed/>
                </p:oleObj>
              </mc:Choice>
              <mc:Fallback>
                <p:oleObj name="Equation" r:id="rId16" imgW="3924000" imgH="1054080" progId="Equation.DSMT4">
                  <p:embed/>
                  <p:pic>
                    <p:nvPicPr>
                      <p:cNvPr id="41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988" y="5759634"/>
                        <a:ext cx="39243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正方形/長方形 41"/>
          <p:cNvSpPr/>
          <p:nvPr/>
        </p:nvSpPr>
        <p:spPr>
          <a:xfrm>
            <a:off x="105983" y="5430812"/>
            <a:ext cx="56290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Bath spectral distribution </a:t>
            </a:r>
            <a:r>
              <a:rPr lang="ja-JP" altLang="en-US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⇒</a:t>
            </a:r>
            <a:r>
              <a:rPr lang="en-US" altLang="ja-JP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continuous function</a:t>
            </a:r>
            <a:endParaRPr lang="ja-JP" altLang="en-US" dirty="0">
              <a:solidFill>
                <a:srgbClr val="7030A0"/>
              </a:solidFill>
            </a:endParaRPr>
          </a:p>
        </p:txBody>
      </p:sp>
      <p:graphicFrame>
        <p:nvGraphicFramePr>
          <p:cNvPr id="43" name="Object 3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72618367"/>
              </p:ext>
            </p:extLst>
          </p:nvPr>
        </p:nvGraphicFramePr>
        <p:xfrm>
          <a:off x="4721071" y="5779889"/>
          <a:ext cx="19812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790640" imgH="952200" progId="Equation.DSMT4">
                  <p:embed/>
                </p:oleObj>
              </mc:Choice>
              <mc:Fallback>
                <p:oleObj name="Equation" r:id="rId18" imgW="1790640" imgH="952200" progId="Equation.DSMT4">
                  <p:embed/>
                  <p:pic>
                    <p:nvPicPr>
                      <p:cNvPr id="43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1071" y="5779889"/>
                        <a:ext cx="19812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図 26">
            <a:extLst>
              <a:ext uri="{FF2B5EF4-FFF2-40B4-BE49-F238E27FC236}">
                <a16:creationId xmlns:a16="http://schemas.microsoft.com/office/drawing/2014/main" id="{F8A2BB5E-1AD7-4D33-AD00-AC6E9432C0C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259632" y="1690993"/>
            <a:ext cx="985399" cy="1077976"/>
          </a:xfrm>
          <a:prstGeom prst="rect">
            <a:avLst/>
          </a:prstGeom>
        </p:spPr>
      </p:pic>
      <p:graphicFrame>
        <p:nvGraphicFramePr>
          <p:cNvPr id="28" name="Object 12">
            <a:extLst>
              <a:ext uri="{FF2B5EF4-FFF2-40B4-BE49-F238E27FC236}">
                <a16:creationId xmlns:a16="http://schemas.microsoft.com/office/drawing/2014/main" id="{B40B6CE2-31F3-41EF-8AA8-CABC332E6EE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33462" y="1724467"/>
          <a:ext cx="1134100" cy="1083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ビットマップ イメージ" r:id="rId21" imgW="3172268" imgH="3029373" progId="PBrush">
                  <p:embed/>
                </p:oleObj>
              </mc:Choice>
              <mc:Fallback>
                <p:oleObj name="ビットマップ イメージ" r:id="rId21" imgW="3172268" imgH="3029373" progId="PBrush">
                  <p:embed/>
                  <p:pic>
                    <p:nvPicPr>
                      <p:cNvPr id="28" name="Object 12">
                        <a:extLst>
                          <a:ext uri="{FF2B5EF4-FFF2-40B4-BE49-F238E27FC236}">
                            <a16:creationId xmlns:a16="http://schemas.microsoft.com/office/drawing/2014/main" id="{B40B6CE2-31F3-41EF-8AA8-CABC332E6EE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462" y="1724467"/>
                        <a:ext cx="1134100" cy="10832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265AD49-3C86-4D11-9038-CD3BAFCFD753}"/>
              </a:ext>
            </a:extLst>
          </p:cNvPr>
          <p:cNvSpPr txBox="1"/>
          <p:nvPr/>
        </p:nvSpPr>
        <p:spPr>
          <a:xfrm>
            <a:off x="4315288" y="5800144"/>
            <a:ext cx="47739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7030A0"/>
                </a:solidFill>
                <a:latin typeface="Arial Unicode MS"/>
                <a:ea typeface="Arial Unicode MS"/>
                <a:cs typeface="Arial Unicode MS"/>
              </a:rPr>
              <a:t>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7120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4" grpId="0"/>
      <p:bldP spid="34" grpId="0"/>
      <p:bldP spid="40" grpId="0"/>
      <p:bldP spid="42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1903" name="Object 11"/>
          <p:cNvGraphicFramePr>
            <a:graphicFrameLocks noChangeAspect="1"/>
          </p:cNvGraphicFramePr>
          <p:nvPr/>
        </p:nvGraphicFramePr>
        <p:xfrm>
          <a:off x="3081218" y="4318099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11480" imgH="558720" progId="Equation.DSMT4">
                  <p:embed/>
                </p:oleObj>
              </mc:Choice>
              <mc:Fallback>
                <p:oleObj name="Equation" r:id="rId2" imgW="3111480" imgH="558720" progId="Equation.DSMT4">
                  <p:embed/>
                  <p:pic>
                    <p:nvPicPr>
                      <p:cNvPr id="421903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1218" y="4318099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2104" name="Picture 66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9318" y="2956517"/>
            <a:ext cx="2581275" cy="202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0237" name="Rectangle 2"/>
          <p:cNvSpPr>
            <a:spLocks noChangeArrowheads="1"/>
          </p:cNvSpPr>
          <p:nvPr/>
        </p:nvSpPr>
        <p:spPr bwMode="auto">
          <a:xfrm>
            <a:off x="395536" y="2406781"/>
            <a:ext cx="807561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Physical observable like dipole moment       is defined by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altLang="ja-JP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If      is a function of </a:t>
            </a:r>
            <a:r>
              <a:rPr lang="en-US" altLang="ja-JP" sz="2400" i="1" dirty="0">
                <a:solidFill>
                  <a:srgbClr val="FF3300"/>
                </a:solidFill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</a:t>
            </a:r>
            <a:r>
              <a:rPr lang="ja-JP" altLang="en-US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 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only, we can rewrite 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endParaRPr lang="en-US" altLang="ja-JP" sz="14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</a:rPr>
              <a:t>where</a:t>
            </a:r>
          </a:p>
          <a:p>
            <a:pPr marL="342900" indent="-342900">
              <a:spcBef>
                <a:spcPct val="20000"/>
              </a:spcBef>
            </a:pPr>
            <a:endParaRPr lang="en-US" altLang="ja-JP" sz="2400" dirty="0">
              <a:solidFill>
                <a:srgbClr val="CC3300"/>
              </a:solidFill>
              <a:latin typeface="Arial Unicode MS" panose="020B0604020202020204" pitchFamily="50" charset="-128"/>
              <a:ea typeface="Arial Unicode MS" panose="020B0604020202020204" pitchFamily="50" charset="-128"/>
              <a:cs typeface="Arial Unicode MS"/>
            </a:endParaRPr>
          </a:p>
        </p:txBody>
      </p:sp>
      <p:graphicFrame>
        <p:nvGraphicFramePr>
          <p:cNvPr id="180226" name="Object 2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993871" y="3017829"/>
          <a:ext cx="3465512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3466800" imgH="431640" progId="Equation.DSMT4">
                  <p:embed/>
                </p:oleObj>
              </mc:Choice>
              <mc:Fallback>
                <p:oleObj name="Equation" r:id="rId5" imgW="3466800" imgH="431640" progId="Equation.DSMT4">
                  <p:embed/>
                  <p:pic>
                    <p:nvPicPr>
                      <p:cNvPr id="1802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93871" y="3017829"/>
                        <a:ext cx="3465512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892" name="Object 3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3081218" y="4314924"/>
          <a:ext cx="3109913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111480" imgH="558720" progId="Equation.DSMT4">
                  <p:embed/>
                </p:oleObj>
              </mc:Choice>
              <mc:Fallback>
                <p:oleObj name="Equation" r:id="rId7" imgW="3111480" imgH="558720" progId="Equation.DSMT4">
                  <p:embed/>
                  <p:pic>
                    <p:nvPicPr>
                      <p:cNvPr id="421892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1218" y="4314924"/>
                        <a:ext cx="3109913" cy="55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0238" name="Rectangle 5"/>
          <p:cNvSpPr>
            <a:spLocks noChangeArrowheads="1"/>
          </p:cNvSpPr>
          <p:nvPr/>
        </p:nvSpPr>
        <p:spPr bwMode="auto">
          <a:xfrm>
            <a:off x="500063" y="1142984"/>
            <a:ext cx="86439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  <a:sym typeface="Wingdings" pitchFamily="2" charset="2"/>
              </a:rPr>
              <a:t>For wave </a:t>
            </a:r>
            <a:r>
              <a:rPr lang="en-US" altLang="ja-JP" sz="2400" dirty="0" err="1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  <a:sym typeface="Wingdings" pitchFamily="2" charset="2"/>
              </a:rPr>
              <a:t>func</a:t>
            </a:r>
            <a:r>
              <a:rPr lang="en-US" altLang="ja-JP" sz="24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/>
                <a:sym typeface="Wingdings" pitchFamily="2" charset="2"/>
              </a:rPr>
              <a:t>.               ,    density matrix elements are</a:t>
            </a:r>
          </a:p>
        </p:txBody>
      </p:sp>
      <p:graphicFrame>
        <p:nvGraphicFramePr>
          <p:cNvPr id="421894" name="Object 4"/>
          <p:cNvGraphicFramePr>
            <a:graphicFrameLocks noChangeAspect="1"/>
          </p:cNvGraphicFramePr>
          <p:nvPr/>
        </p:nvGraphicFramePr>
        <p:xfrm>
          <a:off x="1216028" y="5417454"/>
          <a:ext cx="287020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869920" imgH="482400" progId="Equation.DSMT4">
                  <p:embed/>
                </p:oleObj>
              </mc:Choice>
              <mc:Fallback>
                <p:oleObj name="Equation" r:id="rId9" imgW="2869920" imgH="482400" progId="Equation.DSMT4">
                  <p:embed/>
                  <p:pic>
                    <p:nvPicPr>
                      <p:cNvPr id="42189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6028" y="5417454"/>
                        <a:ext cx="2870200" cy="48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0" name="Object 6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627313" y="1216024"/>
          <a:ext cx="1523880" cy="380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23880" imgH="380880" progId="Equation.DSMT4">
                  <p:embed/>
                </p:oleObj>
              </mc:Choice>
              <mc:Fallback>
                <p:oleObj name="Equation" r:id="rId11" imgW="1523880" imgH="380880" progId="Equation.DSMT4">
                  <p:embed/>
                  <p:pic>
                    <p:nvPicPr>
                      <p:cNvPr id="18023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313" y="1216024"/>
                        <a:ext cx="1523880" cy="3808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1" name="Object 7"/>
          <p:cNvGraphicFramePr>
            <a:graphicFrameLocks noChangeAspect="1"/>
          </p:cNvGraphicFramePr>
          <p:nvPr/>
        </p:nvGraphicFramePr>
        <p:xfrm>
          <a:off x="5868144" y="2484602"/>
          <a:ext cx="471488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69800" imgH="304560" progId="Equation.DSMT4">
                  <p:embed/>
                </p:oleObj>
              </mc:Choice>
              <mc:Fallback>
                <p:oleObj name="Equation" r:id="rId13" imgW="469800" imgH="304560" progId="Equation.DSMT4">
                  <p:embed/>
                  <p:pic>
                    <p:nvPicPr>
                      <p:cNvPr id="18023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68144" y="2484602"/>
                        <a:ext cx="471488" cy="307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2" name="Object 8"/>
          <p:cNvGraphicFramePr>
            <a:graphicFrameLocks noChangeAspect="1"/>
          </p:cNvGraphicFramePr>
          <p:nvPr/>
        </p:nvGraphicFramePr>
        <p:xfrm>
          <a:off x="785786" y="3714752"/>
          <a:ext cx="373063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52280" imgH="203040" progId="Equation.DSMT4">
                  <p:embed/>
                </p:oleObj>
              </mc:Choice>
              <mc:Fallback>
                <p:oleObj name="Equation" r:id="rId15" imgW="152280" imgH="203040" progId="Equation.DSMT4">
                  <p:embed/>
                  <p:pic>
                    <p:nvPicPr>
                      <p:cNvPr id="18023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3714752"/>
                        <a:ext cx="373063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0233" name="Object 9"/>
          <p:cNvGraphicFramePr>
            <a:graphicFrameLocks noChangeAspect="1"/>
          </p:cNvGraphicFramePr>
          <p:nvPr/>
        </p:nvGraphicFramePr>
        <p:xfrm>
          <a:off x="1814393" y="4330799"/>
          <a:ext cx="1230313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231560" imgH="482400" progId="Equation.DSMT4">
                  <p:embed/>
                </p:oleObj>
              </mc:Choice>
              <mc:Fallback>
                <p:oleObj name="Equation" r:id="rId17" imgW="1231560" imgH="482400" progId="Equation.DSMT4">
                  <p:embed/>
                  <p:pic>
                    <p:nvPicPr>
                      <p:cNvPr id="180233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4393" y="4330799"/>
                        <a:ext cx="1230313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21900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433342" y="5627100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80234" name="Object 10"/>
          <p:cNvGraphicFramePr>
            <a:graphicFrameLocks noChangeAspect="1"/>
          </p:cNvGraphicFramePr>
          <p:nvPr/>
        </p:nvGraphicFramePr>
        <p:xfrm>
          <a:off x="2123728" y="1829506"/>
          <a:ext cx="3124200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3136680" imgH="444240" progId="Equation.DSMT4">
                  <p:embed/>
                </p:oleObj>
              </mc:Choice>
              <mc:Fallback>
                <p:oleObj name="Equation" r:id="rId20" imgW="3136680" imgH="444240" progId="Equation.DSMT4">
                  <p:embed/>
                  <p:pic>
                    <p:nvPicPr>
                      <p:cNvPr id="180234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1829506"/>
                        <a:ext cx="3124200" cy="4429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1904" name="Object 12"/>
          <p:cNvGraphicFramePr>
            <a:graphicFrameLocks noChangeAspect="1"/>
          </p:cNvGraphicFramePr>
          <p:nvPr/>
        </p:nvGraphicFramePr>
        <p:xfrm>
          <a:off x="3071693" y="4364136"/>
          <a:ext cx="2159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158920" imgH="482400" progId="Equation.DSMT4">
                  <p:embed/>
                </p:oleObj>
              </mc:Choice>
              <mc:Fallback>
                <p:oleObj name="Equation" r:id="rId22" imgW="2158920" imgH="482400" progId="Equation.DSMT4">
                  <p:embed/>
                  <p:pic>
                    <p:nvPicPr>
                      <p:cNvPr id="421904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1693" y="4364136"/>
                        <a:ext cx="21590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N</a:t>
            </a:r>
            <a:r>
              <a:rPr kumimoji="1" lang="en-US" altLang="ja-JP" dirty="0"/>
              <a:t>onequilibrium statistical physics</a:t>
            </a:r>
            <a:endParaRPr kumimoji="1" lang="ja-JP" altLang="en-US" dirty="0"/>
          </a:p>
        </p:txBody>
      </p:sp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409956" y="6284363"/>
            <a:ext cx="360363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正方形/長方形 18"/>
          <p:cNvSpPr/>
          <p:nvPr/>
        </p:nvSpPr>
        <p:spPr>
          <a:xfrm>
            <a:off x="1805630" y="6180743"/>
            <a:ext cx="30246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ja-JP" dirty="0">
                <a:solidFill>
                  <a:srgbClr val="CC33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Energy does not conserve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正方形/長方形 1"/>
              <p:cNvSpPr/>
              <p:nvPr/>
            </p:nvSpPr>
            <p:spPr>
              <a:xfrm>
                <a:off x="5149262" y="5375117"/>
                <a:ext cx="4079001" cy="65877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𝜌</m:t>
                              </m:r>
                            </m:e>
                          </m:acc>
                        </m:e>
                        <m:sub>
                          <m:r>
                            <a:rPr lang="ja-JP" altLang="en-US" i="1">
                              <a:latin typeface="Cambria Math"/>
                            </a:rPr>
                            <m:t>𝐴</m:t>
                          </m:r>
                        </m:sub>
                      </m:sSub>
                      <m:r>
                        <a:rPr lang="ja-JP" altLang="en-US">
                          <a:latin typeface="Cambria Math"/>
                        </a:rPr>
                        <m:t>=−</m:t>
                      </m:r>
                      <m:r>
                        <a:rPr lang="ja-JP" altLang="en-US" i="1">
                          <a:latin typeface="Cambria Math"/>
                        </a:rPr>
                        <m:t>𝑖</m:t>
                      </m:r>
                      <m:d>
                        <m:dPr>
                          <m:begChr m:val="["/>
                          <m:endChr m:val="]"/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ja-JP" altLang="en-US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ja-JP" altLang="en-US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</m:e>
                      </m:d>
                      <m:r>
                        <a:rPr lang="ja-JP" altLang="en-US">
                          <a:latin typeface="Cambria Math"/>
                        </a:rPr>
                        <m:t>−</m:t>
                      </m:r>
                      <m:nary>
                        <m:naryPr>
                          <m:grow m:val="on"/>
                          <m:subHide m:val="on"/>
                          <m:supHide m:val="on"/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acc>
                            <m:accPr>
                              <m:chr m:val="̂"/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𝛤</m:t>
                              </m:r>
                            </m:e>
                          </m:acc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  <m:r>
                            <a:rPr lang="ja-JP" altLang="en-US">
                              <a:latin typeface="Cambria Math"/>
                            </a:rPr>
                            <m:t>−</m:t>
                          </m:r>
                          <m:sSup>
                            <m:sSup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ja-JP" altLang="en-US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  <m:r>
                            <a:rPr lang="ja-JP" altLang="en-US">
                              <a:latin typeface="Cambria Math"/>
                            </a:rPr>
                            <m:t>)</m:t>
                          </m:r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ja-JP" altLang="en-US" i="1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sSup>
                            <m:sSup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ja-JP" altLang="en-US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  <m:r>
                            <a:rPr lang="ja-JP" altLang="en-US">
                              <a:latin typeface="Cambria Math"/>
                            </a:rPr>
                            <m:t>)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𝑑</m:t>
                          </m:r>
                          <m:sSup>
                            <m:sSup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ja-JP" altLang="en-US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</m:e>
                      </m:nary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2" name="正方形/長方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9262" y="5375117"/>
                <a:ext cx="4079001" cy="658770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Picture 12" descr="C:\Users\tanimura.THEOCHEM\Desktop\dipole.gif"/>
          <p:cNvPicPr>
            <a:picLocks noChangeAspect="1" noChangeArrowheads="1" noCrop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2144">
            <a:off x="6930654" y="3802313"/>
            <a:ext cx="818228" cy="3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正方形/長方形 22"/>
              <p:cNvSpPr/>
              <p:nvPr/>
            </p:nvSpPr>
            <p:spPr>
              <a:xfrm>
                <a:off x="6103483" y="1803842"/>
                <a:ext cx="252806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𝜌</m:t>
                              </m:r>
                            </m:e>
                          </m:acc>
                        </m:e>
                        <m:sub>
                          <m:r>
                            <a:rPr lang="ja-JP" altLang="en-US" i="1">
                              <a:latin typeface="Cambria Math"/>
                            </a:rPr>
                            <m:t>𝐴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altLang="ja-JP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</m:sSub>
                      <m:r>
                        <a:rPr lang="ja-JP" altLang="en-US">
                          <a:latin typeface="Cambria Math"/>
                        </a:rPr>
                        <m:t>=−</m:t>
                      </m:r>
                      <m:r>
                        <a:rPr lang="ja-JP" altLang="en-US" i="1">
                          <a:latin typeface="Cambria Math"/>
                        </a:rPr>
                        <m:t>𝑖</m:t>
                      </m:r>
                      <m:d>
                        <m:dPr>
                          <m:begChr m:val="["/>
                          <m:endChr m:val="]"/>
                          <m:ctrlPr>
                            <a:rPr lang="ja-JP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𝐻</m:t>
                              </m:r>
                            </m:e>
                            <m:sub>
                              <m:r>
                                <a:rPr lang="ja-JP" altLang="en-US" i="1">
                                  <a:latin typeface="Cambria Math"/>
                                </a:rPr>
                                <m:t>𝐴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ja-JP" altLang="en-US" i="1">
                                  <a:latin typeface="Cambria Math"/>
                                </a:rPr>
                                <m:t>𝐴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ja-JP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ja-JP" altLang="en-US" dirty="0"/>
              </a:p>
            </p:txBody>
          </p:sp>
        </mc:Choice>
        <mc:Fallback xmlns="">
          <p:sp>
            <p:nvSpPr>
              <p:cNvPr id="23" name="正方形/長方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3483" y="1803842"/>
                <a:ext cx="2528064" cy="369332"/>
              </a:xfrm>
              <a:prstGeom prst="rect">
                <a:avLst/>
              </a:prstGeom>
              <a:blipFill rotWithShape="0">
                <a:blip r:embed="rId28"/>
                <a:stretch>
                  <a:fillRect b="-8333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509C5D38-3219-4934-8AC9-F9DF428A9C80}"/>
              </a:ext>
            </a:extLst>
          </p:cNvPr>
          <p:cNvSpPr/>
          <p:nvPr/>
        </p:nvSpPr>
        <p:spPr>
          <a:xfrm>
            <a:off x="4839713" y="5074033"/>
            <a:ext cx="44453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/>
              <a:t>Quantum Master Eq. (Markovian Approx.  etc.)</a:t>
            </a:r>
            <a:endParaRPr lang="ja-JP" altLang="en-US" sz="1600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DCB531DD-21EF-41D5-91CA-6BA27B237ED3}"/>
              </a:ext>
            </a:extLst>
          </p:cNvPr>
          <p:cNvSpPr/>
          <p:nvPr/>
        </p:nvSpPr>
        <p:spPr>
          <a:xfrm>
            <a:off x="5751226" y="6071034"/>
            <a:ext cx="32132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altLang="ja-JP" sz="16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Positivity problem (see next slide)</a:t>
            </a:r>
          </a:p>
        </p:txBody>
      </p:sp>
    </p:spTree>
    <p:extLst>
      <p:ext uri="{BB962C8B-B14F-4D97-AF65-F5344CB8AC3E}">
        <p14:creationId xmlns:p14="http://schemas.microsoft.com/office/powerpoint/2010/main" val="3289068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4219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421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21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21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1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9204" y="3538416"/>
            <a:ext cx="2457263" cy="334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正方形/長方形 45"/>
          <p:cNvSpPr>
            <a:spLocks noChangeArrowheads="1"/>
          </p:cNvSpPr>
          <p:nvPr/>
        </p:nvSpPr>
        <p:spPr bwMode="auto">
          <a:xfrm>
            <a:off x="4959404" y="1322622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(Ohmic)</a:t>
            </a: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6785" y="2083349"/>
            <a:ext cx="6544653" cy="5056578"/>
          </a:xfrm>
          <a:prstGeom prst="rect">
            <a:avLst/>
          </a:prstGeom>
        </p:spPr>
      </p:pic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271614" y="120965"/>
            <a:ext cx="8643938" cy="850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origin of the positivity problem</a:t>
            </a:r>
          </a:p>
        </p:txBody>
      </p:sp>
      <p:sp>
        <p:nvSpPr>
          <p:cNvPr id="33" name="Rectangle 21"/>
          <p:cNvSpPr>
            <a:spLocks noChangeArrowheads="1"/>
          </p:cNvSpPr>
          <p:nvPr/>
        </p:nvSpPr>
        <p:spPr bwMode="auto">
          <a:xfrm>
            <a:off x="489120" y="2638964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Fluctuation:  </a:t>
            </a:r>
            <a:r>
              <a:rPr lang="en-US" altLang="ja-JP" sz="2400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24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</a:p>
        </p:txBody>
      </p:sp>
      <p:graphicFrame>
        <p:nvGraphicFramePr>
          <p:cNvPr id="34" name="Object 3"/>
          <p:cNvGraphicFramePr>
            <a:graphicFrameLocks noChangeAspect="1"/>
          </p:cNvGraphicFramePr>
          <p:nvPr/>
        </p:nvGraphicFramePr>
        <p:xfrm>
          <a:off x="2619496" y="2518290"/>
          <a:ext cx="4876560" cy="812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4876560" imgH="812520" progId="Equation.DSMT4">
                  <p:embed/>
                </p:oleObj>
              </mc:Choice>
              <mc:Fallback>
                <p:oleObj name="Equation" r:id="rId5" imgW="4876560" imgH="812520" progId="Equation.DSMT4">
                  <p:embed/>
                  <p:pic>
                    <p:nvPicPr>
                      <p:cNvPr id="34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496" y="2518290"/>
                        <a:ext cx="4876560" cy="8125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489120" y="1833143"/>
            <a:ext cx="24128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Dissipation:  </a:t>
            </a:r>
            <a:r>
              <a:rPr lang="en-US" altLang="ja-JP" sz="2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</a:t>
            </a:r>
          </a:p>
        </p:txBody>
      </p:sp>
      <p:graphicFrame>
        <p:nvGraphicFramePr>
          <p:cNvPr id="9" name="Object 3"/>
          <p:cNvGraphicFramePr>
            <a:graphicFrameLocks noChangeAspect="1"/>
          </p:cNvGraphicFramePr>
          <p:nvPr/>
        </p:nvGraphicFramePr>
        <p:xfrm>
          <a:off x="2728790" y="1734865"/>
          <a:ext cx="32893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3288960" imgH="596880" progId="Equation.DSMT4">
                  <p:embed/>
                </p:oleObj>
              </mc:Choice>
              <mc:Fallback>
                <p:oleObj name="Equation" r:id="rId7" imgW="3288960" imgH="596880" progId="Equation.DSMT4">
                  <p:embed/>
                  <p:pic>
                    <p:nvPicPr>
                      <p:cNvPr id="9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8790" y="1734865"/>
                        <a:ext cx="3289300" cy="596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正方形/長方形 11"/>
          <p:cNvSpPr/>
          <p:nvPr/>
        </p:nvSpPr>
        <p:spPr>
          <a:xfrm>
            <a:off x="732782" y="3471242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Dissipation</a:t>
            </a:r>
            <a:endParaRPr lang="ja-JP" altLang="en-US" dirty="0"/>
          </a:p>
        </p:txBody>
      </p:sp>
      <p:sp>
        <p:nvSpPr>
          <p:cNvPr id="13" name="正方形/長方形 12"/>
          <p:cNvSpPr/>
          <p:nvPr/>
        </p:nvSpPr>
        <p:spPr>
          <a:xfrm>
            <a:off x="3547211" y="3471242"/>
            <a:ext cx="1313180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Fluctuation</a:t>
            </a:r>
            <a:endParaRPr lang="ja-JP" altLang="en-US" dirty="0"/>
          </a:p>
        </p:txBody>
      </p:sp>
      <p:sp>
        <p:nvSpPr>
          <p:cNvPr id="21" name="正方形/長方形 20"/>
          <p:cNvSpPr>
            <a:spLocks noChangeArrowheads="1"/>
          </p:cNvSpPr>
          <p:nvPr/>
        </p:nvSpPr>
        <p:spPr bwMode="auto">
          <a:xfrm>
            <a:off x="4422987" y="5689648"/>
            <a:ext cx="128587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solidFill>
                  <a:srgbClr val="0066FF"/>
                </a:solidFill>
              </a:rPr>
              <a:t>Low T</a:t>
            </a:r>
          </a:p>
          <a:p>
            <a:r>
              <a:rPr lang="en-US" altLang="ja-JP" sz="1200" dirty="0">
                <a:solidFill>
                  <a:srgbClr val="0066FF"/>
                </a:solidFill>
              </a:rPr>
              <a:t>(quantum)</a:t>
            </a:r>
            <a:endParaRPr lang="ja-JP" altLang="en-US" sz="1200" dirty="0">
              <a:solidFill>
                <a:srgbClr val="0066FF"/>
              </a:solidFill>
            </a:endParaRPr>
          </a:p>
        </p:txBody>
      </p:sp>
      <p:sp>
        <p:nvSpPr>
          <p:cNvPr id="22" name="正方形/長方形 21"/>
          <p:cNvSpPr>
            <a:spLocks noChangeArrowheads="1"/>
          </p:cNvSpPr>
          <p:nvPr/>
        </p:nvSpPr>
        <p:spPr bwMode="auto">
          <a:xfrm>
            <a:off x="4401075" y="4308017"/>
            <a:ext cx="8659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200" dirty="0">
                <a:solidFill>
                  <a:srgbClr val="FF0000"/>
                </a:solidFill>
              </a:rPr>
              <a:t>High T</a:t>
            </a:r>
          </a:p>
          <a:p>
            <a:r>
              <a:rPr lang="en-US" altLang="ja-JP" sz="1200" dirty="0">
                <a:solidFill>
                  <a:srgbClr val="FF0000"/>
                </a:solidFill>
              </a:rPr>
              <a:t>(classical)</a:t>
            </a:r>
            <a:endParaRPr lang="ja-JP" altLang="en-US" sz="1200" dirty="0">
              <a:solidFill>
                <a:srgbClr val="FF0000"/>
              </a:solidFill>
            </a:endParaRPr>
          </a:p>
        </p:txBody>
      </p:sp>
      <p:cxnSp>
        <p:nvCxnSpPr>
          <p:cNvPr id="25" name="直線矢印コネクタ 24"/>
          <p:cNvCxnSpPr/>
          <p:nvPr/>
        </p:nvCxnSpPr>
        <p:spPr>
          <a:xfrm flipH="1">
            <a:off x="4012659" y="4791416"/>
            <a:ext cx="464097" cy="971849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正方形/長方形 30"/>
          <p:cNvSpPr/>
          <p:nvPr/>
        </p:nvSpPr>
        <p:spPr>
          <a:xfrm>
            <a:off x="1495279" y="4583139"/>
            <a:ext cx="1338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Approaches to</a:t>
            </a:r>
          </a:p>
          <a:p>
            <a:r>
              <a:rPr lang="en-US" altLang="ja-JP" sz="14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Markovian</a:t>
            </a:r>
            <a:endParaRPr lang="ja-JP" altLang="en-US" sz="1400" dirty="0"/>
          </a:p>
        </p:txBody>
      </p:sp>
      <p:cxnSp>
        <p:nvCxnSpPr>
          <p:cNvPr id="32" name="直線矢印コネクタ 31"/>
          <p:cNvCxnSpPr>
            <a:cxnSpLocks/>
          </p:cNvCxnSpPr>
          <p:nvPr/>
        </p:nvCxnSpPr>
        <p:spPr>
          <a:xfrm flipH="1" flipV="1">
            <a:off x="1106613" y="4906626"/>
            <a:ext cx="337193" cy="2079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>
            <a:cxnSpLocks/>
            <a:stCxn id="40" idx="1"/>
          </p:cNvCxnSpPr>
          <p:nvPr/>
        </p:nvCxnSpPr>
        <p:spPr>
          <a:xfrm flipH="1">
            <a:off x="4468030" y="5381210"/>
            <a:ext cx="1319144" cy="300146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39"/>
          <p:cNvSpPr>
            <a:spLocks noChangeArrowheads="1"/>
          </p:cNvSpPr>
          <p:nvPr/>
        </p:nvSpPr>
        <p:spPr bwMode="auto">
          <a:xfrm>
            <a:off x="5787174" y="5181155"/>
            <a:ext cx="353735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066FF"/>
                </a:solidFill>
              </a:rPr>
              <a:t>Becomes negative </a:t>
            </a:r>
            <a:r>
              <a:rPr lang="en-US" altLang="ja-JP" sz="1600" dirty="0">
                <a:solidFill>
                  <a:srgbClr val="FF0000"/>
                </a:solidFill>
              </a:rPr>
              <a:t>(q. noise)</a:t>
            </a:r>
          </a:p>
        </p:txBody>
      </p:sp>
      <p:graphicFrame>
        <p:nvGraphicFramePr>
          <p:cNvPr id="26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6611419" y="1298962"/>
          <a:ext cx="23780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358640" imgH="444240" progId="Equation.DSMT4">
                  <p:embed/>
                </p:oleObj>
              </mc:Choice>
              <mc:Fallback>
                <p:oleObj name="Equation" r:id="rId9" imgW="1358640" imgH="444240" progId="Equation.DSMT4">
                  <p:embed/>
                  <p:pic>
                    <p:nvPicPr>
                      <p:cNvPr id="26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1419" y="1298962"/>
                        <a:ext cx="2378075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3"/>
          <p:cNvGraphicFramePr>
            <a:graphicFrameLocks noChangeAspect="1"/>
          </p:cNvGraphicFramePr>
          <p:nvPr/>
        </p:nvGraphicFramePr>
        <p:xfrm>
          <a:off x="2755831" y="1675584"/>
          <a:ext cx="1904760" cy="72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760" imgH="723600" progId="Equation.DSMT4">
                  <p:embed/>
                </p:oleObj>
              </mc:Choice>
              <mc:Fallback>
                <p:oleObj name="Equation" r:id="rId11" imgW="1904760" imgH="723600" progId="Equation.DSMT4">
                  <p:embed/>
                  <p:pic>
                    <p:nvPicPr>
                      <p:cNvPr id="2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5831" y="1675584"/>
                        <a:ext cx="1904760" cy="72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8"/>
          <p:cNvGraphicFramePr>
            <a:graphicFrameLocks noChangeAspect="1"/>
          </p:cNvGraphicFramePr>
          <p:nvPr/>
        </p:nvGraphicFramePr>
        <p:xfrm>
          <a:off x="2635899" y="2525539"/>
          <a:ext cx="44069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4406760" imgH="825480" progId="Equation.DSMT4">
                  <p:embed/>
                </p:oleObj>
              </mc:Choice>
              <mc:Fallback>
                <p:oleObj name="Equation" r:id="rId13" imgW="4406760" imgH="825480" progId="Equation.DSMT4">
                  <p:embed/>
                  <p:pic>
                    <p:nvPicPr>
                      <p:cNvPr id="2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899" y="2525539"/>
                        <a:ext cx="4406900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オブジェクト 34"/>
          <p:cNvGraphicFramePr>
            <a:graphicFrameLocks noChangeAspect="1"/>
          </p:cNvGraphicFramePr>
          <p:nvPr/>
        </p:nvGraphicFramePr>
        <p:xfrm>
          <a:off x="4361885" y="947640"/>
          <a:ext cx="558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558720" imgH="355320" progId="Equation.DSMT4">
                  <p:embed/>
                </p:oleObj>
              </mc:Choice>
              <mc:Fallback>
                <p:oleObj name="Equation" r:id="rId15" imgW="558720" imgH="355320" progId="Equation.DSMT4">
                  <p:embed/>
                  <p:pic>
                    <p:nvPicPr>
                      <p:cNvPr id="35" name="オブジェクト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1885" y="947640"/>
                        <a:ext cx="558800" cy="35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正方形/長方形 35"/>
          <p:cNvSpPr>
            <a:spLocks noChangeArrowheads="1"/>
          </p:cNvSpPr>
          <p:nvPr/>
        </p:nvSpPr>
        <p:spPr bwMode="auto">
          <a:xfrm>
            <a:off x="4920685" y="873980"/>
            <a:ext cx="1353273" cy="400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C0597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large </a:t>
            </a:r>
          </a:p>
        </p:txBody>
      </p:sp>
      <p:cxnSp>
        <p:nvCxnSpPr>
          <p:cNvPr id="37" name="直線矢印コネクタ 36"/>
          <p:cNvCxnSpPr/>
          <p:nvPr/>
        </p:nvCxnSpPr>
        <p:spPr>
          <a:xfrm flipH="1">
            <a:off x="4128098" y="1382860"/>
            <a:ext cx="453515" cy="1254057"/>
          </a:xfrm>
          <a:prstGeom prst="straightConnector1">
            <a:avLst/>
          </a:prstGeom>
          <a:ln w="2540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 flipH="1">
            <a:off x="4615302" y="1399234"/>
            <a:ext cx="11600" cy="39252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1" name="オブジェクト 40"/>
          <p:cNvGraphicFramePr>
            <a:graphicFrameLocks noChangeAspect="1"/>
          </p:cNvGraphicFramePr>
          <p:nvPr/>
        </p:nvGraphicFramePr>
        <p:xfrm>
          <a:off x="6041401" y="968568"/>
          <a:ext cx="2159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15640" imgH="279360" progId="Equation.DSMT4">
                  <p:embed/>
                </p:oleObj>
              </mc:Choice>
              <mc:Fallback>
                <p:oleObj name="Equation" r:id="rId17" imgW="215640" imgH="279360" progId="Equation.DSMT4">
                  <p:embed/>
                  <p:pic>
                    <p:nvPicPr>
                      <p:cNvPr id="41" name="オブジェクト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1401" y="968568"/>
                        <a:ext cx="215900" cy="279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円/楕円 3"/>
          <p:cNvSpPr/>
          <p:nvPr/>
        </p:nvSpPr>
        <p:spPr>
          <a:xfrm>
            <a:off x="4635392" y="2360978"/>
            <a:ext cx="2743833" cy="1161188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/>
        </p:nvGraphicFramePr>
        <p:xfrm>
          <a:off x="7463156" y="2985753"/>
          <a:ext cx="86360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863280" imgH="660240" progId="Equation.DSMT4">
                  <p:embed/>
                </p:oleObj>
              </mc:Choice>
              <mc:Fallback>
                <p:oleObj name="Equation" r:id="rId19" imgW="863280" imgH="660240" progId="Equation.DSMT4">
                  <p:embed/>
                  <p:pic>
                    <p:nvPicPr>
                      <p:cNvPr id="2" name="オブジェクト 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463156" y="2985753"/>
                        <a:ext cx="86360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5882052" y="6233482"/>
            <a:ext cx="2133600" cy="365125"/>
          </a:xfrm>
        </p:spPr>
        <p:txBody>
          <a:bodyPr/>
          <a:lstStyle/>
          <a:p>
            <a:r>
              <a:rPr lang="en-US" altLang="ja-JP" dirty="0">
                <a:hlinkClick r:id="rId21"/>
              </a:rPr>
              <a:t>Y.T, JPSJ 75 082001 (2006). </a:t>
            </a:r>
            <a:endParaRPr lang="en-US" altLang="ja-JP" dirty="0"/>
          </a:p>
          <a:p>
            <a:r>
              <a:rPr lang="en-US" altLang="ja-JP" dirty="0">
                <a:hlinkClick r:id="rId22"/>
              </a:rPr>
              <a:t>YT JCP </a:t>
            </a:r>
            <a:r>
              <a:rPr lang="en-US" altLang="ja-JP" b="1" dirty="0">
                <a:hlinkClick r:id="rId22"/>
              </a:rPr>
              <a:t>141</a:t>
            </a:r>
            <a:r>
              <a:rPr lang="en-US" altLang="ja-JP" dirty="0">
                <a:hlinkClick r:id="rId22"/>
              </a:rPr>
              <a:t>, 044114 (2014).</a:t>
            </a:r>
            <a:endParaRPr lang="en-US" altLang="ja-JP" dirty="0"/>
          </a:p>
        </p:txBody>
      </p:sp>
      <p:sp>
        <p:nvSpPr>
          <p:cNvPr id="15" name="正方形/長方形 14"/>
          <p:cNvSpPr/>
          <p:nvPr/>
        </p:nvSpPr>
        <p:spPr>
          <a:xfrm>
            <a:off x="5831820" y="5613953"/>
            <a:ext cx="27430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Quantum thermal noise is</a:t>
            </a:r>
          </a:p>
          <a:p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Non-Markovian </a:t>
            </a:r>
            <a:r>
              <a:rPr lang="en-US" altLang="ja-JP" sz="1600" b="1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(&amp; negative</a:t>
            </a:r>
            <a:r>
              <a:rPr lang="en-US" altLang="ja-JP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)</a:t>
            </a:r>
            <a:endParaRPr lang="ja-JP" altLang="en-US" sz="1600" dirty="0"/>
          </a:p>
        </p:txBody>
      </p:sp>
      <p:sp>
        <p:nvSpPr>
          <p:cNvPr id="42" name="正方形/長方形 41"/>
          <p:cNvSpPr/>
          <p:nvPr/>
        </p:nvSpPr>
        <p:spPr>
          <a:xfrm>
            <a:off x="1514835" y="5899818"/>
            <a:ext cx="7312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Markov </a:t>
            </a:r>
            <a:endParaRPr lang="ja-JP" altLang="en-US" sz="1200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635095" y="5092903"/>
            <a:ext cx="638160" cy="822517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8039495" y="3659092"/>
            <a:ext cx="11544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Matsubara</a:t>
            </a:r>
            <a:endParaRPr lang="ja-JP" altLang="en-US" sz="1600" dirty="0"/>
          </a:p>
        </p:txBody>
      </p:sp>
      <p:graphicFrame>
        <p:nvGraphicFramePr>
          <p:cNvPr id="48" name="Object 12"/>
          <p:cNvGraphicFramePr>
            <a:graphicFrameLocks noChangeAspect="1"/>
          </p:cNvGraphicFramePr>
          <p:nvPr/>
        </p:nvGraphicFramePr>
        <p:xfrm>
          <a:off x="4781118" y="4048424"/>
          <a:ext cx="5842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83920" imgH="253800" progId="Equation.DSMT4">
                  <p:embed/>
                </p:oleObj>
              </mc:Choice>
              <mc:Fallback>
                <p:oleObj name="Equation" r:id="rId24" imgW="583920" imgH="253800" progId="Equation.DSMT4">
                  <p:embed/>
                  <p:pic>
                    <p:nvPicPr>
                      <p:cNvPr id="48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1118" y="4048424"/>
                        <a:ext cx="5842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9" name="正方形/長方形 48"/>
              <p:cNvSpPr/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ja-JP" alt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ja-JP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ja-JP" altLang="en-US" i="1">
                                  <a:latin typeface="Cambria Math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en-US" altLang="ja-JP" b="0" i="1" smtClean="0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ja-JP" altLang="en-US">
                              <a:latin typeface="Cambria Math"/>
                            </a:rPr>
                            <m:t>(</m:t>
                          </m:r>
                          <m:r>
                            <a:rPr lang="ja-JP" altLang="en-US" i="1">
                              <a:latin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ja-JP" altLang="en-US" dirty="0">
                  <a:ea typeface="Arial Unicode MS" panose="020B0604020202020204" pitchFamily="50" charset="-128"/>
                </a:endParaRPr>
              </a:p>
            </p:txBody>
          </p:sp>
        </mc:Choice>
        <mc:Fallback xmlns="">
          <p:sp>
            <p:nvSpPr>
              <p:cNvPr id="49" name="正方形/長方形 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834013" y="5040307"/>
                <a:ext cx="768544" cy="369332"/>
              </a:xfrm>
              <a:prstGeom prst="rect">
                <a:avLst/>
              </a:prstGeom>
              <a:blipFill rotWithShape="0">
                <a:blip r:embed="rId29"/>
                <a:stretch>
                  <a:fillRect l="-120000" t="-65873" r="-190000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円/楕円 49"/>
          <p:cNvSpPr/>
          <p:nvPr/>
        </p:nvSpPr>
        <p:spPr>
          <a:xfrm>
            <a:off x="3790378" y="5080417"/>
            <a:ext cx="632610" cy="1143000"/>
          </a:xfrm>
          <a:prstGeom prst="ellipse">
            <a:avLst/>
          </a:prstGeom>
          <a:noFill/>
          <a:ln w="190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ea typeface="Arial Unicode MS" panose="020B0604020202020204" pitchFamily="50" charset="-128"/>
            </a:endParaRPr>
          </a:p>
        </p:txBody>
      </p:sp>
      <p:cxnSp>
        <p:nvCxnSpPr>
          <p:cNvPr id="47" name="直線矢印コネクタ 46"/>
          <p:cNvCxnSpPr>
            <a:cxnSpLocks/>
          </p:cNvCxnSpPr>
          <p:nvPr/>
        </p:nvCxnSpPr>
        <p:spPr>
          <a:xfrm flipV="1">
            <a:off x="2718625" y="4354207"/>
            <a:ext cx="1333596" cy="573972"/>
          </a:xfrm>
          <a:prstGeom prst="straightConnector1">
            <a:avLst/>
          </a:prstGeom>
          <a:ln w="19050">
            <a:solidFill>
              <a:srgbClr val="FF66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6FDE3D9A-D2E4-446E-BF6E-0287FAA1D152}"/>
              </a:ext>
            </a:extLst>
          </p:cNvPr>
          <p:cNvSpPr txBox="1"/>
          <p:nvPr/>
        </p:nvSpPr>
        <p:spPr>
          <a:xfrm>
            <a:off x="296595" y="1005393"/>
            <a:ext cx="33010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(Why Markovian assumption</a:t>
            </a:r>
          </a:p>
          <a:p>
            <a:r>
              <a:rPr lang="en-US" altLang="ja-JP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 cannot be applied)</a:t>
            </a:r>
            <a:endParaRPr lang="ja-JP" altLang="en-US" dirty="0"/>
          </a:p>
        </p:txBody>
      </p:sp>
      <p:pic>
        <p:nvPicPr>
          <p:cNvPr id="51" name="Picture 4">
            <a:extLst>
              <a:ext uri="{FF2B5EF4-FFF2-40B4-BE49-F238E27FC236}">
                <a16:creationId xmlns:a16="http://schemas.microsoft.com/office/drawing/2014/main" id="{A9C99ACA-4488-47E7-A1A7-38B7E2509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7246821" y="4387128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52" name="オブジェクト 51">
            <a:extLst>
              <a:ext uri="{FF2B5EF4-FFF2-40B4-BE49-F238E27FC236}">
                <a16:creationId xmlns:a16="http://schemas.microsoft.com/office/drawing/2014/main" id="{4C7C72DC-5429-4C65-A4C9-7FDC709C9B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68902" y="4225292"/>
          <a:ext cx="14351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434960" imgH="647640" progId="Equation.DSMT4">
                  <p:embed/>
                </p:oleObj>
              </mc:Choice>
              <mc:Fallback>
                <p:oleObj name="Equation" r:id="rId31" imgW="1434960" imgH="647640" progId="Equation.DSMT4">
                  <p:embed/>
                  <p:pic>
                    <p:nvPicPr>
                      <p:cNvPr id="52" name="オブジェクト 51">
                        <a:extLst>
                          <a:ext uri="{FF2B5EF4-FFF2-40B4-BE49-F238E27FC236}">
                            <a16:creationId xmlns:a16="http://schemas.microsoft.com/office/drawing/2014/main" id="{4C7C72DC-5429-4C65-A4C9-7FDC709C9B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868902" y="4225292"/>
                        <a:ext cx="143510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オブジェクト 52">
            <a:extLst>
              <a:ext uri="{FF2B5EF4-FFF2-40B4-BE49-F238E27FC236}">
                <a16:creationId xmlns:a16="http://schemas.microsoft.com/office/drawing/2014/main" id="{052AF6E9-C1C4-45EC-A28F-F46D72D39D4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6437" y="4499573"/>
          <a:ext cx="1562100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562040" imgH="291960" progId="Equation.DSMT4">
                  <p:embed/>
                </p:oleObj>
              </mc:Choice>
              <mc:Fallback>
                <p:oleObj name="Equation" r:id="rId33" imgW="1562040" imgH="291960" progId="Equation.DSMT4">
                  <p:embed/>
                  <p:pic>
                    <p:nvPicPr>
                      <p:cNvPr id="53" name="オブジェクト 52">
                        <a:extLst>
                          <a:ext uri="{FF2B5EF4-FFF2-40B4-BE49-F238E27FC236}">
                            <a16:creationId xmlns:a16="http://schemas.microsoft.com/office/drawing/2014/main" id="{052AF6E9-C1C4-45EC-A28F-F46D72D39D4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437" y="4499573"/>
                        <a:ext cx="1562100" cy="292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オブジェクト 53">
            <a:extLst>
              <a:ext uri="{FF2B5EF4-FFF2-40B4-BE49-F238E27FC236}">
                <a16:creationId xmlns:a16="http://schemas.microsoft.com/office/drawing/2014/main" id="{BCAF9159-4E12-4F01-B690-F0BCF2B1F8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86437" y="4100985"/>
          <a:ext cx="1130300" cy="279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130040" imgH="279360" progId="Equation.DSMT4">
                  <p:embed/>
                </p:oleObj>
              </mc:Choice>
              <mc:Fallback>
                <p:oleObj name="Equation" r:id="rId35" imgW="1130040" imgH="279360" progId="Equation.DSMT4">
                  <p:embed/>
                  <p:pic>
                    <p:nvPicPr>
                      <p:cNvPr id="54" name="オブジェクト 53">
                        <a:extLst>
                          <a:ext uri="{FF2B5EF4-FFF2-40B4-BE49-F238E27FC236}">
                            <a16:creationId xmlns:a16="http://schemas.microsoft.com/office/drawing/2014/main" id="{BCAF9159-4E12-4F01-B690-F0BCF2B1F8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86437" y="4100985"/>
                        <a:ext cx="1130300" cy="279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CA96BB07-3B61-4091-B359-22B08DC0430D}"/>
              </a:ext>
            </a:extLst>
          </p:cNvPr>
          <p:cNvSpPr txBox="1"/>
          <p:nvPr/>
        </p:nvSpPr>
        <p:spPr>
          <a:xfrm>
            <a:off x="5624541" y="3726849"/>
            <a:ext cx="296159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Positivity problem</a:t>
            </a:r>
            <a:r>
              <a:rPr lang="ja-JP" altLang="en-US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sz="1600" dirty="0">
                <a:solidFill>
                  <a:srgbClr val="0541EB"/>
                </a:solidFill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(2LS)</a:t>
            </a:r>
            <a:endParaRPr lang="ja-JP" altLang="en-US" sz="1600" dirty="0"/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CEDC22BF-740E-4C43-8A13-6CAE506B55DB}"/>
              </a:ext>
            </a:extLst>
          </p:cNvPr>
          <p:cNvCxnSpPr/>
          <p:nvPr/>
        </p:nvCxnSpPr>
        <p:spPr>
          <a:xfrm flipH="1">
            <a:off x="3727118" y="5060188"/>
            <a:ext cx="1748081" cy="20229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56" name="Picture 4">
            <a:extLst>
              <a:ext uri="{FF2B5EF4-FFF2-40B4-BE49-F238E27FC236}">
                <a16:creationId xmlns:a16="http://schemas.microsoft.com/office/drawing/2014/main" id="{BF0FB060-1006-41AD-837E-16F2EE1C6B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4657264" y="2500288"/>
            <a:ext cx="3169556" cy="97016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3BF5FB91-1BD4-992E-01F3-6B14861626D5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8415051" y="2915331"/>
            <a:ext cx="599424" cy="737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15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12" grpId="0"/>
      <p:bldP spid="13" grpId="0" animBg="1"/>
      <p:bldP spid="21" grpId="0"/>
      <p:bldP spid="22" grpId="0"/>
      <p:bldP spid="31" grpId="0"/>
      <p:bldP spid="40" grpId="0"/>
      <p:bldP spid="36" grpId="0" animBg="1"/>
      <p:bldP spid="4" grpId="0" animBg="1"/>
      <p:bldP spid="6" grpId="0"/>
      <p:bldP spid="6" grpId="1"/>
      <p:bldP spid="15" grpId="0"/>
      <p:bldP spid="42" grpId="0"/>
      <p:bldP spid="23" grpId="0"/>
      <p:bldP spid="49" grpId="0"/>
      <p:bldP spid="50" grpId="0" animBg="1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64857" y="1281518"/>
          <a:ext cx="64881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489360" imgH="672840" progId="Equation.DSMT4">
                  <p:embed/>
                </p:oleObj>
              </mc:Choice>
              <mc:Fallback>
                <p:oleObj name="Equation" r:id="rId2" imgW="6489360" imgH="672840" progId="Equation.DSMT4">
                  <p:embed/>
                  <p:pic>
                    <p:nvPicPr>
                      <p:cNvPr id="819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857" y="1281518"/>
                        <a:ext cx="64881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正方形/長方形 19"/>
          <p:cNvSpPr>
            <a:spLocks noChangeArrowheads="1"/>
          </p:cNvSpPr>
          <p:nvPr/>
        </p:nvSpPr>
        <p:spPr bwMode="auto">
          <a:xfrm>
            <a:off x="285750" y="591403"/>
            <a:ext cx="54260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Time derivative of the density matrices</a:t>
            </a: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/>
        </p:nvGraphicFramePr>
        <p:xfrm>
          <a:off x="571207" y="2067330"/>
          <a:ext cx="8531225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534160" imgH="672840" progId="Equation.DSMT4">
                  <p:embed/>
                </p:oleObj>
              </mc:Choice>
              <mc:Fallback>
                <p:oleObj name="Equation" r:id="rId4" imgW="8534160" imgH="672840" progId="Equation.DSMT4">
                  <p:embed/>
                  <p:pic>
                    <p:nvPicPr>
                      <p:cNvPr id="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207" y="2067330"/>
                        <a:ext cx="8531225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5"/>
          <p:cNvGraphicFramePr>
            <a:graphicFrameLocks noChangeAspect="1"/>
          </p:cNvGraphicFramePr>
          <p:nvPr/>
        </p:nvGraphicFramePr>
        <p:xfrm>
          <a:off x="571207" y="2853143"/>
          <a:ext cx="854551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546760" imgH="672840" progId="Equation.DSMT4">
                  <p:embed/>
                </p:oleObj>
              </mc:Choice>
              <mc:Fallback>
                <p:oleObj name="Equation" r:id="rId6" imgW="8546760" imgH="672840" progId="Equation.DSMT4">
                  <p:embed/>
                  <p:pic>
                    <p:nvPicPr>
                      <p:cNvPr id="7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207" y="2853143"/>
                        <a:ext cx="854551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18907" y="3715155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36545" y="37103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65482" y="37103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65795" y="3710393"/>
            <a:ext cx="133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正方形/長方形 17"/>
          <p:cNvSpPr>
            <a:spLocks noChangeArrowheads="1"/>
          </p:cNvSpPr>
          <p:nvPr/>
        </p:nvSpPr>
        <p:spPr bwMode="auto">
          <a:xfrm>
            <a:off x="395536" y="4439056"/>
            <a:ext cx="10239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/>
              <a:t>where</a:t>
            </a:r>
          </a:p>
        </p:txBody>
      </p:sp>
      <p:sp>
        <p:nvSpPr>
          <p:cNvPr id="20493" name="正方形/長方形 12"/>
          <p:cNvSpPr>
            <a:spLocks noChangeArrowheads="1"/>
          </p:cNvSpPr>
          <p:nvPr/>
        </p:nvSpPr>
        <p:spPr bwMode="auto">
          <a:xfrm>
            <a:off x="5681282" y="359410"/>
            <a:ext cx="3240887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1600" dirty="0">
                <a:latin typeface="Times New Roman" pitchFamily="18" charset="0"/>
                <a:cs typeface="Times New Roman" pitchFamily="18" charset="0"/>
              </a:rPr>
              <a:t>Tanimura,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  <a:hlinkClick r:id="rId9"/>
              </a:rPr>
              <a:t>PRA </a:t>
            </a:r>
            <a:r>
              <a:rPr lang="ja-JP" altLang="ja-JP" sz="1600" b="1" dirty="0">
                <a:latin typeface="Times New Roman" pitchFamily="18" charset="0"/>
                <a:cs typeface="Times New Roman" pitchFamily="18" charset="0"/>
                <a:hlinkClick r:id="rId9"/>
              </a:rPr>
              <a:t>41</a:t>
            </a:r>
            <a:r>
              <a:rPr lang="en-US" altLang="ja-JP" sz="1600" b="1" dirty="0">
                <a:latin typeface="Times New Roman" pitchFamily="18" charset="0"/>
                <a:cs typeface="Times New Roman" pitchFamily="18" charset="0"/>
                <a:hlinkClick r:id="rId9"/>
              </a:rPr>
              <a:t>, 6676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  <a:hlinkClick r:id="rId9"/>
              </a:rPr>
              <a:t> (90)</a:t>
            </a:r>
            <a:r>
              <a:rPr lang="ja-JP" altLang="ja-JP" sz="1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ja-JP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ja-JP" sz="1600" dirty="0">
                <a:solidFill>
                  <a:schemeClr val="tx2"/>
                </a:solidFill>
                <a:latin typeface="Times New Roman" pitchFamily="18" charset="0"/>
                <a:ea typeface="HG明朝B" pitchFamily="17" charset="-128"/>
                <a:cs typeface="Times New Roman" pitchFamily="18" charset="0"/>
              </a:rPr>
              <a:t>Ishizaki &amp; YT, </a:t>
            </a:r>
            <a:r>
              <a:rPr lang="en-US" altLang="ja-JP" sz="1600" dirty="0">
                <a:latin typeface="Times New Roman" pitchFamily="18" charset="0"/>
                <a:ea typeface="HG明朝B" pitchFamily="17" charset="-128"/>
                <a:cs typeface="Times New Roman" pitchFamily="18" charset="0"/>
                <a:hlinkClick r:id="rId10"/>
              </a:rPr>
              <a:t>JPSJ</a:t>
            </a:r>
            <a:r>
              <a:rPr lang="en-US" altLang="ja-JP" sz="1600" b="1" dirty="0">
                <a:latin typeface="Times New Roman" pitchFamily="18" charset="0"/>
                <a:ea typeface="HG明朝B" pitchFamily="17" charset="-128"/>
                <a:cs typeface="Times New Roman" pitchFamily="18" charset="0"/>
                <a:hlinkClick r:id="rId10"/>
              </a:rPr>
              <a:t>74</a:t>
            </a:r>
            <a:r>
              <a:rPr lang="en-US" altLang="ja-JP" sz="1600" dirty="0">
                <a:latin typeface="Times New Roman" pitchFamily="18" charset="0"/>
                <a:ea typeface="HG明朝B" pitchFamily="17" charset="-128"/>
                <a:cs typeface="Times New Roman" pitchFamily="18" charset="0"/>
                <a:hlinkClick r:id="rId10"/>
              </a:rPr>
              <a:t>, 3131(05)</a:t>
            </a:r>
            <a:endParaRPr lang="en-US" altLang="ja-JP" sz="1600" dirty="0">
              <a:latin typeface="Times New Roman" pitchFamily="18" charset="0"/>
              <a:ea typeface="HG明朝B" pitchFamily="17" charset="-128"/>
              <a:cs typeface="Times New Roman" pitchFamily="18" charset="0"/>
            </a:endParaRPr>
          </a:p>
          <a:p>
            <a:r>
              <a:rPr lang="en-US" altLang="ja-JP" sz="1600" dirty="0">
                <a:latin typeface="Times New Roman" pitchFamily="18" charset="0"/>
                <a:cs typeface="Times New Roman" pitchFamily="18" charset="0"/>
              </a:rPr>
              <a:t>Tanimura </a:t>
            </a:r>
            <a:r>
              <a:rPr lang="en-US" altLang="ja-JP" sz="1600" dirty="0">
                <a:solidFill>
                  <a:srgbClr val="0070C0"/>
                </a:solidFill>
              </a:rPr>
              <a:t>JCP</a:t>
            </a:r>
            <a:r>
              <a:rPr lang="en-US" altLang="ja-JP" sz="1600" b="1" dirty="0">
                <a:solidFill>
                  <a:srgbClr val="0070C0"/>
                </a:solidFill>
              </a:rPr>
              <a:t>141</a:t>
            </a:r>
            <a:r>
              <a:rPr lang="en-US" altLang="ja-JP" sz="1600" dirty="0">
                <a:solidFill>
                  <a:srgbClr val="0070C0"/>
                </a:solidFill>
              </a:rPr>
              <a:t>, 044114 (2014).</a:t>
            </a:r>
          </a:p>
          <a:p>
            <a:r>
              <a:rPr lang="en-US" altLang="ja-JP" sz="1600" dirty="0">
                <a:latin typeface="Times New Roman" pitchFamily="18" charset="0"/>
                <a:ea typeface="HG明朝B" pitchFamily="17" charset="-128"/>
                <a:cs typeface="Times New Roman" pitchFamily="18" charset="0"/>
              </a:rPr>
              <a:t> </a:t>
            </a:r>
            <a:endParaRPr lang="ja-JP" altLang="en-US" sz="1600" dirty="0"/>
          </a:p>
          <a:p>
            <a:r>
              <a:rPr lang="ja-JP" altLang="ja-JP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C6D2E2A-FFB1-4704-BF0B-C15C53F2A069}"/>
              </a:ext>
            </a:extLst>
          </p:cNvPr>
          <p:cNvSpPr txBox="1"/>
          <p:nvPr/>
        </p:nvSpPr>
        <p:spPr>
          <a:xfrm>
            <a:off x="467544" y="6126121"/>
            <a:ext cx="8875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00FF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Y. Tanimura, </a:t>
            </a:r>
            <a:r>
              <a:rPr lang="en-US" altLang="ja-JP" i="1" dirty="0">
                <a:solidFill>
                  <a:srgbClr val="0000FF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Numerically “</a:t>
            </a:r>
            <a:r>
              <a:rPr lang="en-US" altLang="ja-JP" i="1" dirty="0">
                <a:solidFill>
                  <a:srgbClr val="FF0000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exact</a:t>
            </a:r>
            <a:r>
              <a:rPr lang="en-US" altLang="ja-JP" i="1" dirty="0">
                <a:solidFill>
                  <a:srgbClr val="0000FF"/>
                </a:solidFill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” approach to open quantum dynamics: </a:t>
            </a:r>
          </a:p>
          <a:p>
            <a:r>
              <a:rPr lang="en-US" altLang="ja-JP" i="1" dirty="0">
                <a:solidFill>
                  <a:srgbClr val="0000FF"/>
                </a:solidFill>
                <a:hlinkClick r:id="" action="ppaction://noactio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hierarchical equations of motion (HEOM),  </a:t>
            </a:r>
            <a:r>
              <a:rPr lang="en-US" altLang="ja-JP" dirty="0">
                <a:solidFill>
                  <a:srgbClr val="0000FF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JCP </a:t>
            </a:r>
            <a:r>
              <a:rPr lang="en-US" altLang="ja-JP" b="1" dirty="0">
                <a:solidFill>
                  <a:srgbClr val="0000FF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153</a:t>
            </a:r>
            <a:r>
              <a:rPr lang="en-US" altLang="ja-JP" dirty="0">
                <a:solidFill>
                  <a:srgbClr val="0000FF"/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, 020901 (2020</a:t>
            </a:r>
            <a:r>
              <a:rPr lang="en-US" altLang="ja-JP" dirty="0"/>
              <a:t>)</a:t>
            </a:r>
            <a:endParaRPr lang="ja-JP" altLang="en-US" dirty="0"/>
          </a:p>
        </p:txBody>
      </p:sp>
      <p:graphicFrame>
        <p:nvGraphicFramePr>
          <p:cNvPr id="19" name="Object 6">
            <a:extLst>
              <a:ext uri="{FF2B5EF4-FFF2-40B4-BE49-F238E27FC236}">
                <a16:creationId xmlns:a16="http://schemas.microsoft.com/office/drawing/2014/main" id="{128DDFAD-EC0F-4FCD-87F8-F58CA543141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5060" y="5031970"/>
          <a:ext cx="1027113" cy="54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028520" imgH="609480" progId="Equation.DSMT4">
                  <p:embed/>
                </p:oleObj>
              </mc:Choice>
              <mc:Fallback>
                <p:oleObj name="Equation" r:id="rId12" imgW="1028520" imgH="609480" progId="Equation.DSMT4">
                  <p:embed/>
                  <p:pic>
                    <p:nvPicPr>
                      <p:cNvPr id="19" name="Object 6">
                        <a:extLst>
                          <a:ext uri="{FF2B5EF4-FFF2-40B4-BE49-F238E27FC236}">
                            <a16:creationId xmlns:a16="http://schemas.microsoft.com/office/drawing/2014/main" id="{128DDFAD-EC0F-4FCD-87F8-F58CA543141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060" y="5031970"/>
                        <a:ext cx="1027113" cy="544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2">
            <a:extLst>
              <a:ext uri="{FF2B5EF4-FFF2-40B4-BE49-F238E27FC236}">
                <a16:creationId xmlns:a16="http://schemas.microsoft.com/office/drawing/2014/main" id="{97F44041-B533-44C1-A4A2-7EE8F5470CC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86153" y="4951413"/>
          <a:ext cx="3592512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3593880" imgH="736560" progId="Equation.DSMT4">
                  <p:embed/>
                </p:oleObj>
              </mc:Choice>
              <mc:Fallback>
                <p:oleObj name="Equation" r:id="rId14" imgW="3593880" imgH="736560" progId="Equation.DSMT4">
                  <p:embed/>
                  <p:pic>
                    <p:nvPicPr>
                      <p:cNvPr id="20" name="Object 12">
                        <a:extLst>
                          <a:ext uri="{FF2B5EF4-FFF2-40B4-BE49-F238E27FC236}">
                            <a16:creationId xmlns:a16="http://schemas.microsoft.com/office/drawing/2014/main" id="{97F44041-B533-44C1-A4A2-7EE8F5470CC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6153" y="4951413"/>
                        <a:ext cx="3592512" cy="73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14">
            <a:extLst>
              <a:ext uri="{FF2B5EF4-FFF2-40B4-BE49-F238E27FC236}">
                <a16:creationId xmlns:a16="http://schemas.microsoft.com/office/drawing/2014/main" id="{F5FBA974-7A3D-4985-804E-0F88EC17A65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83500" y="5167313"/>
          <a:ext cx="1282700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282680" imgH="558720" progId="Equation.DSMT4">
                  <p:embed/>
                </p:oleObj>
              </mc:Choice>
              <mc:Fallback>
                <p:oleObj name="Equation" r:id="rId16" imgW="1282680" imgH="558720" progId="Equation.DSMT4">
                  <p:embed/>
                  <p:pic>
                    <p:nvPicPr>
                      <p:cNvPr id="21" name="Object 14">
                        <a:extLst>
                          <a:ext uri="{FF2B5EF4-FFF2-40B4-BE49-F238E27FC236}">
                            <a16:creationId xmlns:a16="http://schemas.microsoft.com/office/drawing/2014/main" id="{F5FBA974-7A3D-4985-804E-0F88EC17A65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83500" y="5167313"/>
                        <a:ext cx="1282700" cy="557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オブジェクト 21">
            <a:extLst>
              <a:ext uri="{FF2B5EF4-FFF2-40B4-BE49-F238E27FC236}">
                <a16:creationId xmlns:a16="http://schemas.microsoft.com/office/drawing/2014/main" id="{F09491EC-5C45-4068-B93A-0F2B817BBAE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63658" y="4984709"/>
          <a:ext cx="22733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273040" imgH="787320" progId="Equation.DSMT4">
                  <p:embed/>
                </p:oleObj>
              </mc:Choice>
              <mc:Fallback>
                <p:oleObj name="Equation" r:id="rId18" imgW="2273040" imgH="787320" progId="Equation.DSMT4">
                  <p:embed/>
                  <p:pic>
                    <p:nvPicPr>
                      <p:cNvPr id="22" name="オブジェクト 21">
                        <a:extLst>
                          <a:ext uri="{FF2B5EF4-FFF2-40B4-BE49-F238E27FC236}">
                            <a16:creationId xmlns:a16="http://schemas.microsoft.com/office/drawing/2014/main" id="{F09491EC-5C45-4068-B93A-0F2B817BBAE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3658" y="4984709"/>
                        <a:ext cx="22733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05011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35B4B9B-97E2-48EA-B837-48E70A3EC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51360" y="-120433"/>
            <a:ext cx="9361040" cy="800004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Anomalies </a:t>
            </a:r>
            <a:r>
              <a:rPr lang="en-US" sz="2800" dirty="0">
                <a:solidFill>
                  <a:srgbClr val="0C0597"/>
                </a:solidFill>
              </a:rPr>
              <a:t>exhibited by </a:t>
            </a:r>
            <a:r>
              <a:rPr lang="en-US" sz="2800" dirty="0">
                <a:solidFill>
                  <a:srgbClr val="FF0000"/>
                </a:solidFill>
              </a:rPr>
              <a:t>Lindblad equation</a:t>
            </a:r>
            <a:endParaRPr lang="en-US" sz="2800" dirty="0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CE9DB263-0A11-4EA4-BEA5-F9EB526284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0528" y="4631676"/>
            <a:ext cx="7870238" cy="1537286"/>
          </a:xfrm>
          <a:prstGeom prst="rect">
            <a:avLst/>
          </a:prstGeom>
        </p:spPr>
      </p:pic>
      <p:graphicFrame>
        <p:nvGraphicFramePr>
          <p:cNvPr id="3" name="Object 10">
            <a:extLst>
              <a:ext uri="{FF2B5EF4-FFF2-40B4-BE49-F238E27FC236}">
                <a16:creationId xmlns:a16="http://schemas.microsoft.com/office/drawing/2014/main" id="{51C44E6D-8B57-18B7-4595-C471999F1E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1852785"/>
              </p:ext>
            </p:extLst>
          </p:nvPr>
        </p:nvGraphicFramePr>
        <p:xfrm>
          <a:off x="514138" y="3943887"/>
          <a:ext cx="8655050" cy="61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168880" imgH="368280" progId="Equation.DSMT4">
                  <p:embed/>
                </p:oleObj>
              </mc:Choice>
              <mc:Fallback>
                <p:oleObj name="Equation" r:id="rId3" imgW="5168880" imgH="368280" progId="Equation.DSMT4">
                  <p:embed/>
                  <p:pic>
                    <p:nvPicPr>
                      <p:cNvPr id="3" name="Object 10">
                        <a:extLst>
                          <a:ext uri="{FF2B5EF4-FFF2-40B4-BE49-F238E27FC236}">
                            <a16:creationId xmlns:a16="http://schemas.microsoft.com/office/drawing/2014/main" id="{51C44E6D-8B57-18B7-4595-C471999F1E2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138" y="3943887"/>
                        <a:ext cx="8655050" cy="615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A9BDA148-DC14-A932-88A4-8A62188DCD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3494805"/>
              </p:ext>
            </p:extLst>
          </p:nvPr>
        </p:nvGraphicFramePr>
        <p:xfrm>
          <a:off x="7892336" y="3486687"/>
          <a:ext cx="914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14400" imgH="457200" progId="Equation.DSMT4">
                  <p:embed/>
                </p:oleObj>
              </mc:Choice>
              <mc:Fallback>
                <p:oleObj name="Equation" r:id="rId5" imgW="914400" imgH="457200" progId="Equation.DSMT4">
                  <p:embed/>
                  <p:pic>
                    <p:nvPicPr>
                      <p:cNvPr id="4" name="Object 4">
                        <a:extLst>
                          <a:ext uri="{FF2B5EF4-FFF2-40B4-BE49-F238E27FC236}">
                            <a16:creationId xmlns:a16="http://schemas.microsoft.com/office/drawing/2014/main" id="{A9BDA148-DC14-A932-88A4-8A62188DCD3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92336" y="3486687"/>
                        <a:ext cx="9144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2">
            <a:extLst>
              <a:ext uri="{FF2B5EF4-FFF2-40B4-BE49-F238E27FC236}">
                <a16:creationId xmlns:a16="http://schemas.microsoft.com/office/drawing/2014/main" id="{69A4D3DC-7953-EA98-D672-6E083E51D9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4860758"/>
              </p:ext>
            </p:extLst>
          </p:nvPr>
        </p:nvGraphicFramePr>
        <p:xfrm>
          <a:off x="622300" y="6067425"/>
          <a:ext cx="308927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765080" imgH="444240" progId="Equation.DSMT4">
                  <p:embed/>
                </p:oleObj>
              </mc:Choice>
              <mc:Fallback>
                <p:oleObj name="Equation" r:id="rId7" imgW="1765080" imgH="444240" progId="Equation.DSMT4">
                  <p:embed/>
                  <p:pic>
                    <p:nvPicPr>
                      <p:cNvPr id="36" name="Object 2">
                        <a:extLst>
                          <a:ext uri="{FF2B5EF4-FFF2-40B4-BE49-F238E27FC236}">
                            <a16:creationId xmlns:a16="http://schemas.microsoft.com/office/drawing/2014/main" id="{69A4D3DC-7953-EA98-D672-6E083E51D96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300" y="6067425"/>
                        <a:ext cx="3089275" cy="777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2">
            <a:extLst>
              <a:ext uri="{FF2B5EF4-FFF2-40B4-BE49-F238E27FC236}">
                <a16:creationId xmlns:a16="http://schemas.microsoft.com/office/drawing/2014/main" id="{100570F9-932F-A204-F536-BA8338A5B2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2506351"/>
              </p:ext>
            </p:extLst>
          </p:nvPr>
        </p:nvGraphicFramePr>
        <p:xfrm>
          <a:off x="4216947" y="6256337"/>
          <a:ext cx="11112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34680" imgH="228600" progId="Equation.DSMT4">
                  <p:embed/>
                </p:oleObj>
              </mc:Choice>
              <mc:Fallback>
                <p:oleObj name="Equation" r:id="rId9" imgW="634680" imgH="228600" progId="Equation.DSMT4">
                  <p:embed/>
                  <p:pic>
                    <p:nvPicPr>
                      <p:cNvPr id="39" name="Object 2">
                        <a:extLst>
                          <a:ext uri="{FF2B5EF4-FFF2-40B4-BE49-F238E27FC236}">
                            <a16:creationId xmlns:a16="http://schemas.microsoft.com/office/drawing/2014/main" id="{100570F9-932F-A204-F536-BA8338A5B22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6947" y="6256337"/>
                        <a:ext cx="111125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BCB535AE-CB9A-DCD4-238B-E4E00674B466}"/>
              </a:ext>
            </a:extLst>
          </p:cNvPr>
          <p:cNvSpPr txBox="1"/>
          <p:nvPr/>
        </p:nvSpPr>
        <p:spPr>
          <a:xfrm>
            <a:off x="3707499" y="6263002"/>
            <a:ext cx="5895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dirty="0"/>
              <a:t>for  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256CD10A-4377-A765-3E53-FF6A975AB6A7}"/>
              </a:ext>
            </a:extLst>
          </p:cNvPr>
          <p:cNvSpPr txBox="1"/>
          <p:nvPr/>
        </p:nvSpPr>
        <p:spPr>
          <a:xfrm>
            <a:off x="329380" y="656203"/>
            <a:ext cx="714810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srgbClr val="0541EB"/>
                </a:solidFill>
                <a:ea typeface="Arial Unicode MS" panose="020B0604020202020204" pitchFamily="50" charset="-128"/>
              </a:rPr>
              <a:t>Leggett, </a:t>
            </a:r>
            <a:r>
              <a:rPr lang="en-US" altLang="ja-JP" sz="1600" dirty="0" err="1">
                <a:solidFill>
                  <a:srgbClr val="0541EB"/>
                </a:solidFill>
                <a:ea typeface="Arial Unicode MS" panose="020B0604020202020204" pitchFamily="50" charset="-128"/>
              </a:rPr>
              <a:t>Charkravarty</a:t>
            </a:r>
            <a:r>
              <a:rPr lang="en-US" altLang="ja-JP" sz="1600" dirty="0">
                <a:solidFill>
                  <a:srgbClr val="0541EB"/>
                </a:solidFill>
                <a:ea typeface="Arial Unicode MS" panose="020B0604020202020204" pitchFamily="50" charset="-128"/>
              </a:rPr>
              <a:t>, Fisher, Garg, </a:t>
            </a:r>
            <a:r>
              <a:rPr lang="en-US" altLang="ja-JP" sz="1600" dirty="0" err="1">
                <a:solidFill>
                  <a:srgbClr val="0541EB"/>
                </a:solidFill>
                <a:ea typeface="Arial Unicode MS" panose="020B0604020202020204" pitchFamily="50" charset="-128"/>
              </a:rPr>
              <a:t>Zwerger</a:t>
            </a:r>
            <a:r>
              <a:rPr lang="en-US" altLang="ja-JP" sz="1600" dirty="0">
                <a:solidFill>
                  <a:srgbClr val="0541EB"/>
                </a:solidFill>
                <a:ea typeface="Arial Unicode MS" panose="020B0604020202020204" pitchFamily="50" charset="-128"/>
              </a:rPr>
              <a:t>, Rev. Mod. Phys. 59, 1 (1987) </a:t>
            </a:r>
            <a:endParaRPr lang="ja-JP" altLang="en-US" sz="1600" dirty="0">
              <a:solidFill>
                <a:srgbClr val="0541EB"/>
              </a:solidFill>
            </a:endParaRPr>
          </a:p>
        </p:txBody>
      </p:sp>
      <p:pic>
        <p:nvPicPr>
          <p:cNvPr id="53" name="図 52">
            <a:extLst>
              <a:ext uri="{FF2B5EF4-FFF2-40B4-BE49-F238E27FC236}">
                <a16:creationId xmlns:a16="http://schemas.microsoft.com/office/drawing/2014/main" id="{D84CAF8F-5738-E648-5486-1A8DD0BCD8E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0930" y="1643932"/>
            <a:ext cx="4529537" cy="1579766"/>
          </a:xfrm>
          <a:prstGeom prst="rect">
            <a:avLst/>
          </a:prstGeom>
        </p:spPr>
      </p:pic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72B63615-2EE2-406D-8B10-07AFFEAA9909}"/>
              </a:ext>
            </a:extLst>
          </p:cNvPr>
          <p:cNvSpPr txBox="1"/>
          <p:nvPr/>
        </p:nvSpPr>
        <p:spPr>
          <a:xfrm>
            <a:off x="235092" y="2108185"/>
            <a:ext cx="6252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800" dirty="0">
                <a:ea typeface="Arial Unicode MS" panose="020B0604020202020204" pitchFamily="50" charset="-128"/>
              </a:rPr>
              <a:t>P62 </a:t>
            </a:r>
            <a:endParaRPr lang="ja-JP" altLang="en-US" dirty="0"/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6E13D74C-A447-940F-134E-0AF2FF6A86A6}"/>
              </a:ext>
            </a:extLst>
          </p:cNvPr>
          <p:cNvSpPr/>
          <p:nvPr/>
        </p:nvSpPr>
        <p:spPr>
          <a:xfrm>
            <a:off x="986758" y="2676988"/>
            <a:ext cx="1185121" cy="137669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CB0EEEDD-5A04-1308-0FD2-19BBD2FDF9C0}"/>
              </a:ext>
            </a:extLst>
          </p:cNvPr>
          <p:cNvSpPr/>
          <p:nvPr/>
        </p:nvSpPr>
        <p:spPr>
          <a:xfrm>
            <a:off x="3505200" y="1695912"/>
            <a:ext cx="1272806" cy="236426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92AB7FAB-F2F7-B3D3-D926-2BF0A82C2AF8}"/>
              </a:ext>
            </a:extLst>
          </p:cNvPr>
          <p:cNvSpPr/>
          <p:nvPr/>
        </p:nvSpPr>
        <p:spPr>
          <a:xfrm>
            <a:off x="1530679" y="2868295"/>
            <a:ext cx="195584" cy="179451"/>
          </a:xfrm>
          <a:prstGeom prst="rect">
            <a:avLst/>
          </a:pr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218D5310-2684-5ACD-3DCA-FA7061757355}"/>
              </a:ext>
            </a:extLst>
          </p:cNvPr>
          <p:cNvSpPr/>
          <p:nvPr/>
        </p:nvSpPr>
        <p:spPr>
          <a:xfrm>
            <a:off x="2302784" y="2671828"/>
            <a:ext cx="141814" cy="147988"/>
          </a:xfrm>
          <a:prstGeom prst="rect">
            <a:avLst/>
          </a:prstGeom>
          <a:solidFill>
            <a:srgbClr val="FF00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2" name="直線矢印コネクタ 61">
            <a:extLst>
              <a:ext uri="{FF2B5EF4-FFF2-40B4-BE49-F238E27FC236}">
                <a16:creationId xmlns:a16="http://schemas.microsoft.com/office/drawing/2014/main" id="{957AAF06-3019-66AF-7310-7A3D51C90BAF}"/>
              </a:ext>
            </a:extLst>
          </p:cNvPr>
          <p:cNvCxnSpPr>
            <a:cxnSpLocks/>
          </p:cNvCxnSpPr>
          <p:nvPr/>
        </p:nvCxnSpPr>
        <p:spPr>
          <a:xfrm flipH="1" flipV="1">
            <a:off x="2481506" y="2842673"/>
            <a:ext cx="1041870" cy="599420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714C7D37-013B-0597-3C16-7731F9AFE4E9}"/>
              </a:ext>
            </a:extLst>
          </p:cNvPr>
          <p:cNvSpPr/>
          <p:nvPr/>
        </p:nvSpPr>
        <p:spPr>
          <a:xfrm>
            <a:off x="9167232" y="3395980"/>
            <a:ext cx="327173" cy="188674"/>
          </a:xfrm>
          <a:prstGeom prst="rect">
            <a:avLst/>
          </a:prstGeom>
          <a:solidFill>
            <a:srgbClr val="FFFF0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3D8EEA0F-01C3-875B-85A4-240C6507BF7A}"/>
              </a:ext>
            </a:extLst>
          </p:cNvPr>
          <p:cNvSpPr txBox="1"/>
          <p:nvPr/>
        </p:nvSpPr>
        <p:spPr>
          <a:xfrm>
            <a:off x="1614039" y="3305894"/>
            <a:ext cx="16093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chemeClr val="accent1"/>
                </a:solidFill>
              </a:rPr>
              <a:t>Excitation energy</a:t>
            </a:r>
            <a:endParaRPr lang="ja-JP" altLang="en-US" sz="1400" dirty="0">
              <a:solidFill>
                <a:schemeClr val="accent1"/>
              </a:solidFill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55D52A58-5B84-CF99-8492-EF710E117B47}"/>
              </a:ext>
            </a:extLst>
          </p:cNvPr>
          <p:cNvSpPr txBox="1"/>
          <p:nvPr/>
        </p:nvSpPr>
        <p:spPr>
          <a:xfrm>
            <a:off x="3259074" y="3430741"/>
            <a:ext cx="15134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>
                <a:solidFill>
                  <a:srgbClr val="FF0000"/>
                </a:solidFill>
              </a:rPr>
              <a:t>SB coupling</a:t>
            </a:r>
            <a:endParaRPr lang="ja-JP" altLang="en-US" sz="1400" dirty="0">
              <a:solidFill>
                <a:srgbClr val="FF0000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838085F-7494-5B07-1E22-5472127DD4BA}"/>
              </a:ext>
            </a:extLst>
          </p:cNvPr>
          <p:cNvSpPr txBox="1"/>
          <p:nvPr/>
        </p:nvSpPr>
        <p:spPr>
          <a:xfrm>
            <a:off x="5404380" y="2616006"/>
            <a:ext cx="3697215" cy="338554"/>
          </a:xfrm>
          <a:prstGeom prst="rect">
            <a:avLst/>
          </a:prstGeom>
          <a:noFill/>
          <a:ln w="22225">
            <a:solidFill>
              <a:srgbClr val="FF66CC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1400" i="1" dirty="0">
                <a:solidFill>
                  <a:srgbClr val="FF0000"/>
                </a:solidFill>
              </a:rPr>
              <a:t>                   </a:t>
            </a:r>
            <a:r>
              <a:rPr lang="en-US" altLang="ja-JP" sz="1600" i="1" dirty="0">
                <a:solidFill>
                  <a:srgbClr val="FF0000"/>
                </a:solidFill>
              </a:rPr>
              <a:t>does not depend on a temp!</a:t>
            </a:r>
            <a:endParaRPr lang="ja-JP" altLang="en-US" sz="1600" i="1" dirty="0">
              <a:solidFill>
                <a:srgbClr val="FF0000"/>
              </a:solidFill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9862D817-ADE1-E6DA-8FA6-5F8C8979064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84821" y="23123"/>
            <a:ext cx="972197" cy="709024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A81D580-24C3-5DDB-D1F8-9F58A42E67C9}"/>
              </a:ext>
            </a:extLst>
          </p:cNvPr>
          <p:cNvSpPr txBox="1"/>
          <p:nvPr/>
        </p:nvSpPr>
        <p:spPr>
          <a:xfrm>
            <a:off x="5794152" y="6271874"/>
            <a:ext cx="57120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 err="1"/>
              <a:t>Koyanagi</a:t>
            </a:r>
            <a:r>
              <a:rPr lang="en-US" sz="1400" dirty="0"/>
              <a:t> &amp;YT </a:t>
            </a:r>
            <a:r>
              <a:rPr lang="en-US" sz="1400" dirty="0">
                <a:hlinkClick r:id="rId13"/>
              </a:rPr>
              <a:t>JCP 161, </a:t>
            </a:r>
            <a:r>
              <a:rPr lang="en-US" altLang="ja-JP" sz="1400" b="0" i="0" dirty="0">
                <a:solidFill>
                  <a:srgbClr val="1A1A1A"/>
                </a:solidFill>
                <a:effectLst/>
                <a:latin typeface="Helvetica" panose="020B0604020202020204" pitchFamily="34" charset="0"/>
                <a:hlinkClick r:id="rId13"/>
              </a:rPr>
              <a:t>162501</a:t>
            </a:r>
            <a:r>
              <a:rPr lang="en-US" sz="1400" dirty="0">
                <a:hlinkClick r:id="rId13"/>
              </a:rPr>
              <a:t> (2024).</a:t>
            </a:r>
            <a:endParaRPr lang="en-US" sz="1400" dirty="0"/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F8020B70-6610-4489-80F2-2F957FB6084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2742" y="110292"/>
            <a:ext cx="430055" cy="338554"/>
          </a:xfrm>
          <a:prstGeom prst="rect">
            <a:avLst/>
          </a:prstGeom>
        </p:spPr>
      </p:pic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DCCDED1D-1FEC-4F94-9E33-865527CB19A4}"/>
              </a:ext>
            </a:extLst>
          </p:cNvPr>
          <p:cNvSpPr txBox="1"/>
          <p:nvPr/>
        </p:nvSpPr>
        <p:spPr>
          <a:xfrm>
            <a:off x="2165560" y="4882745"/>
            <a:ext cx="1044462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  <a:ea typeface="Arial Unicode MS" panose="020B0604020202020204" pitchFamily="50" charset="-128"/>
              </a:rPr>
              <a:t>HEOM</a:t>
            </a:r>
            <a:endParaRPr lang="en-US" sz="1600" dirty="0">
              <a:solidFill>
                <a:srgbClr val="33CC33"/>
              </a:solidFill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2D3B6C30-F97B-0DC6-5A3F-B2F4FE2A5E91}"/>
              </a:ext>
            </a:extLst>
          </p:cNvPr>
          <p:cNvSpPr txBox="1"/>
          <p:nvPr/>
        </p:nvSpPr>
        <p:spPr>
          <a:xfrm>
            <a:off x="691065" y="4899648"/>
            <a:ext cx="13372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solidFill>
                  <a:srgbClr val="002060"/>
                </a:solidFill>
              </a:rPr>
              <a:t>(Inverse temp)</a:t>
            </a:r>
            <a:endParaRPr kumimoji="1" lang="ja-JP" altLang="en-US" sz="1400" dirty="0">
              <a:solidFill>
                <a:srgbClr val="002060"/>
              </a:solidFill>
            </a:endParaRPr>
          </a:p>
        </p:txBody>
      </p:sp>
      <p:graphicFrame>
        <p:nvGraphicFramePr>
          <p:cNvPr id="27" name="Object 10">
            <a:extLst>
              <a:ext uri="{FF2B5EF4-FFF2-40B4-BE49-F238E27FC236}">
                <a16:creationId xmlns:a16="http://schemas.microsoft.com/office/drawing/2014/main" id="{6032062D-A29E-8EAB-7974-DE4E01B531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3878656"/>
              </p:ext>
            </p:extLst>
          </p:nvPr>
        </p:nvGraphicFramePr>
        <p:xfrm>
          <a:off x="4831067" y="2412174"/>
          <a:ext cx="371475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66400" imgH="190440" progId="Equation.DSMT4">
                  <p:embed/>
                </p:oleObj>
              </mc:Choice>
              <mc:Fallback>
                <p:oleObj name="Equation" r:id="rId15" imgW="266400" imgH="190440" progId="Equation.DSMT4">
                  <p:embed/>
                  <p:pic>
                    <p:nvPicPr>
                      <p:cNvPr id="27" name="Object 10">
                        <a:extLst>
                          <a:ext uri="{FF2B5EF4-FFF2-40B4-BE49-F238E27FC236}">
                            <a16:creationId xmlns:a16="http://schemas.microsoft.com/office/drawing/2014/main" id="{6032062D-A29E-8EAB-7974-DE4E01B531C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1067" y="2412174"/>
                        <a:ext cx="371475" cy="266700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2">
            <a:extLst>
              <a:ext uri="{FF2B5EF4-FFF2-40B4-BE49-F238E27FC236}">
                <a16:creationId xmlns:a16="http://schemas.microsoft.com/office/drawing/2014/main" id="{06F7BB3F-2919-D69F-6663-8AAC4B672A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4602405"/>
              </p:ext>
            </p:extLst>
          </p:nvPr>
        </p:nvGraphicFramePr>
        <p:xfrm>
          <a:off x="1530679" y="2784587"/>
          <a:ext cx="244440" cy="310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39680" imgH="177480" progId="Equation.DSMT4">
                  <p:embed/>
                </p:oleObj>
              </mc:Choice>
              <mc:Fallback>
                <p:oleObj name="Equation" r:id="rId17" imgW="139680" imgH="177480" progId="Equation.DSMT4">
                  <p:embed/>
                  <p:pic>
                    <p:nvPicPr>
                      <p:cNvPr id="32" name="Object 2">
                        <a:extLst>
                          <a:ext uri="{FF2B5EF4-FFF2-40B4-BE49-F238E27FC236}">
                            <a16:creationId xmlns:a16="http://schemas.microsoft.com/office/drawing/2014/main" id="{06F7BB3F-2919-D69F-6663-8AAC4B672AA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679" y="2784587"/>
                        <a:ext cx="244440" cy="31059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1A4634A9-7F1C-9ECE-B31B-6A146954D32A}"/>
              </a:ext>
            </a:extLst>
          </p:cNvPr>
          <p:cNvSpPr txBox="1"/>
          <p:nvPr/>
        </p:nvSpPr>
        <p:spPr>
          <a:xfrm>
            <a:off x="4535240" y="4893878"/>
            <a:ext cx="1264875" cy="33855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70C0"/>
                </a:solidFill>
                <a:ea typeface="Arial Unicode MS" panose="020B0604020202020204" pitchFamily="50" charset="-128"/>
              </a:rPr>
              <a:t>Lindblad             </a:t>
            </a:r>
            <a:endParaRPr lang="en-US" sz="1600" dirty="0">
              <a:solidFill>
                <a:srgbClr val="0070C0"/>
              </a:solidFill>
            </a:endParaRPr>
          </a:p>
        </p:txBody>
      </p: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27CB9F8C-FD67-FCBC-9944-9C2BD27E7F7A}"/>
              </a:ext>
            </a:extLst>
          </p:cNvPr>
          <p:cNvSpPr txBox="1"/>
          <p:nvPr/>
        </p:nvSpPr>
        <p:spPr>
          <a:xfrm>
            <a:off x="2028291" y="4829928"/>
            <a:ext cx="1985367" cy="1198434"/>
          </a:xfrm>
          <a:prstGeom prst="rect">
            <a:avLst/>
          </a:prstGeom>
          <a:noFill/>
          <a:ln w="22225">
            <a:solidFill>
              <a:srgbClr val="FF66CC"/>
            </a:solidFill>
          </a:ln>
        </p:spPr>
        <p:txBody>
          <a:bodyPr wrap="square">
            <a:spAutoFit/>
          </a:bodyPr>
          <a:lstStyle/>
          <a:p>
            <a:endParaRPr lang="ja-JP" altLang="en-US" sz="1400" i="1" dirty="0">
              <a:solidFill>
                <a:srgbClr val="FF0000"/>
              </a:solidFill>
            </a:endParaRPr>
          </a:p>
        </p:txBody>
      </p:sp>
      <p:cxnSp>
        <p:nvCxnSpPr>
          <p:cNvPr id="65" name="直線矢印コネクタ 64">
            <a:extLst>
              <a:ext uri="{FF2B5EF4-FFF2-40B4-BE49-F238E27FC236}">
                <a16:creationId xmlns:a16="http://schemas.microsoft.com/office/drawing/2014/main" id="{326F114E-667F-71B8-0A9F-019F72339ACE}"/>
              </a:ext>
            </a:extLst>
          </p:cNvPr>
          <p:cNvCxnSpPr>
            <a:cxnSpLocks/>
          </p:cNvCxnSpPr>
          <p:nvPr/>
        </p:nvCxnSpPr>
        <p:spPr>
          <a:xfrm flipH="1" flipV="1">
            <a:off x="1689840" y="3042529"/>
            <a:ext cx="171814" cy="302412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012D2A55-3670-4E70-9F0F-5334DC31F883}"/>
              </a:ext>
            </a:extLst>
          </p:cNvPr>
          <p:cNvSpPr/>
          <p:nvPr/>
        </p:nvSpPr>
        <p:spPr>
          <a:xfrm>
            <a:off x="8270919" y="1865441"/>
            <a:ext cx="830677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400" dirty="0">
                <a:ea typeface="Arial Unicode MS" panose="020B0604020202020204" pitchFamily="50" charset="-128"/>
                <a:sym typeface="Wingdings" pitchFamily="2" charset="2"/>
              </a:rPr>
              <a:t> Leggett</a:t>
            </a:r>
            <a:endParaRPr lang="ja-JP" altLang="en-US" sz="1400" dirty="0">
              <a:ea typeface="Arial Unicode MS" panose="020B0604020202020204" pitchFamily="50" charset="-128"/>
            </a:endParaRPr>
          </a:p>
        </p:txBody>
      </p:sp>
      <p:pic>
        <p:nvPicPr>
          <p:cNvPr id="43" name="図 42">
            <a:extLst>
              <a:ext uri="{FF2B5EF4-FFF2-40B4-BE49-F238E27FC236}">
                <a16:creationId xmlns:a16="http://schemas.microsoft.com/office/drawing/2014/main" id="{BF3B1726-611E-4792-935B-D8D15F5B8E33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9139" y="855609"/>
            <a:ext cx="1237500" cy="928125"/>
          </a:xfrm>
          <a:prstGeom prst="rect">
            <a:avLst/>
          </a:prstGeom>
        </p:spPr>
      </p:pic>
      <p:graphicFrame>
        <p:nvGraphicFramePr>
          <p:cNvPr id="44" name="Object 10">
            <a:extLst>
              <a:ext uri="{FF2B5EF4-FFF2-40B4-BE49-F238E27FC236}">
                <a16:creationId xmlns:a16="http://schemas.microsoft.com/office/drawing/2014/main" id="{293185F0-A953-4EF7-88C0-C7AC334891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265864"/>
              </p:ext>
            </p:extLst>
          </p:nvPr>
        </p:nvGraphicFramePr>
        <p:xfrm>
          <a:off x="887217" y="947091"/>
          <a:ext cx="4319588" cy="617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577960" imgH="368280" progId="Equation.DSMT4">
                  <p:embed/>
                </p:oleObj>
              </mc:Choice>
              <mc:Fallback>
                <p:oleObj name="Equation" r:id="rId20" imgW="2577960" imgH="368280" progId="Equation.DSMT4">
                  <p:embed/>
                  <p:pic>
                    <p:nvPicPr>
                      <p:cNvPr id="44" name="Object 10">
                        <a:extLst>
                          <a:ext uri="{FF2B5EF4-FFF2-40B4-BE49-F238E27FC236}">
                            <a16:creationId xmlns:a16="http://schemas.microsoft.com/office/drawing/2014/main" id="{293185F0-A953-4EF7-88C0-C7AC3348911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7217" y="947091"/>
                        <a:ext cx="4319588" cy="617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10">
            <a:extLst>
              <a:ext uri="{FF2B5EF4-FFF2-40B4-BE49-F238E27FC236}">
                <a16:creationId xmlns:a16="http://schemas.microsoft.com/office/drawing/2014/main" id="{CBFB6698-EDEF-4C33-B7DB-7FE25236C5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169809"/>
              </p:ext>
            </p:extLst>
          </p:nvPr>
        </p:nvGraphicFramePr>
        <p:xfrm>
          <a:off x="5581034" y="1060731"/>
          <a:ext cx="176688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054080" imgH="228600" progId="Equation.DSMT4">
                  <p:embed/>
                </p:oleObj>
              </mc:Choice>
              <mc:Fallback>
                <p:oleObj name="Equation" r:id="rId22" imgW="1054080" imgH="228600" progId="Equation.DSMT4">
                  <p:embed/>
                  <p:pic>
                    <p:nvPicPr>
                      <p:cNvPr id="47" name="Object 10">
                        <a:extLst>
                          <a:ext uri="{FF2B5EF4-FFF2-40B4-BE49-F238E27FC236}">
                            <a16:creationId xmlns:a16="http://schemas.microsoft.com/office/drawing/2014/main" id="{CBFB6698-EDEF-4C33-B7DB-7FE25236C5A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1034" y="1060731"/>
                        <a:ext cx="1766888" cy="38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818E5C5F-156E-48C8-A5FC-2F9840755701}"/>
              </a:ext>
            </a:extLst>
          </p:cNvPr>
          <p:cNvSpPr txBox="1"/>
          <p:nvPr/>
        </p:nvSpPr>
        <p:spPr>
          <a:xfrm>
            <a:off x="35496" y="3670973"/>
            <a:ext cx="50223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</a:rPr>
              <a:t>Lindblad equation</a:t>
            </a:r>
            <a:endParaRPr lang="en-US" dirty="0"/>
          </a:p>
        </p:txBody>
      </p:sp>
      <p:graphicFrame>
        <p:nvGraphicFramePr>
          <p:cNvPr id="15" name="Object 10">
            <a:extLst>
              <a:ext uri="{FF2B5EF4-FFF2-40B4-BE49-F238E27FC236}">
                <a16:creationId xmlns:a16="http://schemas.microsoft.com/office/drawing/2014/main" id="{8D54D8EF-B23F-4920-91CE-4A370F5E7C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6615060"/>
              </p:ext>
            </p:extLst>
          </p:nvPr>
        </p:nvGraphicFramePr>
        <p:xfrm>
          <a:off x="5480798" y="4876832"/>
          <a:ext cx="1014412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723600" imgH="253800" progId="Equation.DSMT4">
                  <p:embed/>
                </p:oleObj>
              </mc:Choice>
              <mc:Fallback>
                <p:oleObj name="Equation" r:id="rId24" imgW="723600" imgH="253800" progId="Equation.DSMT4">
                  <p:embed/>
                  <p:pic>
                    <p:nvPicPr>
                      <p:cNvPr id="15" name="Object 10">
                        <a:extLst>
                          <a:ext uri="{FF2B5EF4-FFF2-40B4-BE49-F238E27FC236}">
                            <a16:creationId xmlns:a16="http://schemas.microsoft.com/office/drawing/2014/main" id="{8D54D8EF-B23F-4920-91CE-4A370F5E7C4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0798" y="4876832"/>
                        <a:ext cx="1014412" cy="355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10">
            <a:extLst>
              <a:ext uri="{FF2B5EF4-FFF2-40B4-BE49-F238E27FC236}">
                <a16:creationId xmlns:a16="http://schemas.microsoft.com/office/drawing/2014/main" id="{56D730FE-37A1-4BFE-8DD2-0433D022EB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7179034"/>
              </p:ext>
            </p:extLst>
          </p:nvPr>
        </p:nvGraphicFramePr>
        <p:xfrm>
          <a:off x="2915092" y="4875368"/>
          <a:ext cx="1014412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723600" imgH="253800" progId="Equation.DSMT4">
                  <p:embed/>
                </p:oleObj>
              </mc:Choice>
              <mc:Fallback>
                <p:oleObj name="Equation" r:id="rId26" imgW="723600" imgH="253800" progId="Equation.DSMT4">
                  <p:embed/>
                  <p:pic>
                    <p:nvPicPr>
                      <p:cNvPr id="49" name="Object 10">
                        <a:extLst>
                          <a:ext uri="{FF2B5EF4-FFF2-40B4-BE49-F238E27FC236}">
                            <a16:creationId xmlns:a16="http://schemas.microsoft.com/office/drawing/2014/main" id="{56D730FE-37A1-4BFE-8DD2-0433D022EBE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092" y="4875368"/>
                        <a:ext cx="1014412" cy="3556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10">
            <a:extLst>
              <a:ext uri="{FF2B5EF4-FFF2-40B4-BE49-F238E27FC236}">
                <a16:creationId xmlns:a16="http://schemas.microsoft.com/office/drawing/2014/main" id="{DAB56508-1E3F-45CD-B206-2D8161FA5D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464120"/>
              </p:ext>
            </p:extLst>
          </p:nvPr>
        </p:nvGraphicFramePr>
        <p:xfrm>
          <a:off x="5454650" y="2633663"/>
          <a:ext cx="944563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672840" imgH="228600" progId="Equation.DSMT4">
                  <p:embed/>
                </p:oleObj>
              </mc:Choice>
              <mc:Fallback>
                <p:oleObj name="Equation" r:id="rId28" imgW="672840" imgH="228600" progId="Equation.DSMT4">
                  <p:embed/>
                  <p:pic>
                    <p:nvPicPr>
                      <p:cNvPr id="51" name="Object 10">
                        <a:extLst>
                          <a:ext uri="{FF2B5EF4-FFF2-40B4-BE49-F238E27FC236}">
                            <a16:creationId xmlns:a16="http://schemas.microsoft.com/office/drawing/2014/main" id="{DAB56508-1E3F-45CD-B206-2D8161FA5DB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54650" y="2633663"/>
                        <a:ext cx="944563" cy="3206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直線矢印コネクタ 41">
            <a:extLst>
              <a:ext uri="{FF2B5EF4-FFF2-40B4-BE49-F238E27FC236}">
                <a16:creationId xmlns:a16="http://schemas.microsoft.com/office/drawing/2014/main" id="{4D62E34C-6193-4A16-FA7E-9C0DFE48BB05}"/>
              </a:ext>
            </a:extLst>
          </p:cNvPr>
          <p:cNvCxnSpPr>
            <a:cxnSpLocks/>
          </p:cNvCxnSpPr>
          <p:nvPr/>
        </p:nvCxnSpPr>
        <p:spPr>
          <a:xfrm flipH="1">
            <a:off x="3963228" y="3042529"/>
            <a:ext cx="1919002" cy="1731391"/>
          </a:xfrm>
          <a:prstGeom prst="straightConnector1">
            <a:avLst/>
          </a:prstGeom>
          <a:ln w="50800">
            <a:solidFill>
              <a:srgbClr val="FF66CC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2D3B0888-8C1C-45D5-9697-7F28D838D202}"/>
              </a:ext>
            </a:extLst>
          </p:cNvPr>
          <p:cNvCxnSpPr>
            <a:cxnSpLocks/>
          </p:cNvCxnSpPr>
          <p:nvPr/>
        </p:nvCxnSpPr>
        <p:spPr>
          <a:xfrm flipH="1" flipV="1">
            <a:off x="1802064" y="1430885"/>
            <a:ext cx="51203" cy="1906749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矢印コネクタ 53">
            <a:extLst>
              <a:ext uri="{FF2B5EF4-FFF2-40B4-BE49-F238E27FC236}">
                <a16:creationId xmlns:a16="http://schemas.microsoft.com/office/drawing/2014/main" id="{8A1BB3BE-E6A1-4CE9-AF45-ADB9556F75E5}"/>
              </a:ext>
            </a:extLst>
          </p:cNvPr>
          <p:cNvCxnSpPr>
            <a:cxnSpLocks/>
          </p:cNvCxnSpPr>
          <p:nvPr/>
        </p:nvCxnSpPr>
        <p:spPr>
          <a:xfrm flipV="1">
            <a:off x="3525954" y="1434875"/>
            <a:ext cx="2749669" cy="2030729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11CBF4CE-3EE4-47EB-B675-94193C8CD8F2}"/>
              </a:ext>
            </a:extLst>
          </p:cNvPr>
          <p:cNvSpPr txBox="1"/>
          <p:nvPr/>
        </p:nvSpPr>
        <p:spPr>
          <a:xfrm>
            <a:off x="7118915" y="5286238"/>
            <a:ext cx="2233722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FF0000"/>
                </a:solidFill>
              </a:rPr>
              <a:t>Detailed balance </a:t>
            </a:r>
          </a:p>
          <a:p>
            <a:r>
              <a:rPr lang="en-US" altLang="ja-JP" dirty="0">
                <a:solidFill>
                  <a:srgbClr val="FF0000"/>
                </a:solidFill>
              </a:rPr>
              <a:t>condition is not </a:t>
            </a:r>
          </a:p>
          <a:p>
            <a:r>
              <a:rPr lang="en-US" altLang="ja-JP" dirty="0" err="1">
                <a:solidFill>
                  <a:srgbClr val="FF0000"/>
                </a:solidFill>
              </a:rPr>
              <a:t>neccesary</a:t>
            </a:r>
            <a:r>
              <a:rPr lang="en-US" altLang="ja-JP" dirty="0">
                <a:solidFill>
                  <a:srgbClr val="FF0000"/>
                </a:solidFill>
              </a:rPr>
              <a:t> condition</a:t>
            </a:r>
            <a:endParaRPr lang="ja-JP" altLang="en-US" dirty="0"/>
          </a:p>
        </p:txBody>
      </p:sp>
      <p:pic>
        <p:nvPicPr>
          <p:cNvPr id="68" name="Picture 4">
            <a:extLst>
              <a:ext uri="{FF2B5EF4-FFF2-40B4-BE49-F238E27FC236}">
                <a16:creationId xmlns:a16="http://schemas.microsoft.com/office/drawing/2014/main" id="{C4FC9394-6F43-4723-A41D-894C4503C0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7118915" y="4641409"/>
            <a:ext cx="2041332" cy="604839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graphicFrame>
        <p:nvGraphicFramePr>
          <p:cNvPr id="70" name="Object 7">
            <a:extLst>
              <a:ext uri="{FF2B5EF4-FFF2-40B4-BE49-F238E27FC236}">
                <a16:creationId xmlns:a16="http://schemas.microsoft.com/office/drawing/2014/main" id="{8C4E3F3F-F298-4B62-AA4B-0D329CF8B6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7508885"/>
              </p:ext>
            </p:extLst>
          </p:nvPr>
        </p:nvGraphicFramePr>
        <p:xfrm>
          <a:off x="7506626" y="4807722"/>
          <a:ext cx="1392238" cy="33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434960" imgH="342720" progId="Equation.DSMT4">
                  <p:embed/>
                </p:oleObj>
              </mc:Choice>
              <mc:Fallback>
                <p:oleObj name="Equation" r:id="rId31" imgW="1434960" imgH="342720" progId="Equation.DSMT4">
                  <p:embed/>
                  <p:pic>
                    <p:nvPicPr>
                      <p:cNvPr id="70" name="Object 7">
                        <a:extLst>
                          <a:ext uri="{FF2B5EF4-FFF2-40B4-BE49-F238E27FC236}">
                            <a16:creationId xmlns:a16="http://schemas.microsoft.com/office/drawing/2014/main" id="{8C4E3F3F-F298-4B62-AA4B-0D329CF8B63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06626" y="4807722"/>
                        <a:ext cx="1392238" cy="3333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861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67" grpId="0"/>
      <p:bldP spid="69" grpId="0"/>
      <p:bldP spid="5" grpId="0" animBg="1"/>
      <p:bldP spid="46" grpId="0" animBg="1"/>
      <p:bldP spid="23" grpId="0"/>
      <p:bldP spid="74" grpId="0" animBg="1"/>
      <p:bldP spid="79" grpId="0" animBg="1"/>
      <p:bldP spid="48" grpId="0"/>
      <p:bldP spid="6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D71236-7A89-4834-B2B1-1F9B88AC3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Intensive ZOOM Lecture Course for HEOM (sponsored by USTC)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6EAF680B-FECC-445F-8422-90CDFDC29E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3516704"/>
            <a:ext cx="9144000" cy="6682591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C34C426-10AA-4DAF-92E3-DC46EBD4734B}"/>
              </a:ext>
            </a:extLst>
          </p:cNvPr>
          <p:cNvSpPr txBox="1"/>
          <p:nvPr/>
        </p:nvSpPr>
        <p:spPr>
          <a:xfrm>
            <a:off x="864371" y="1700808"/>
            <a:ext cx="94330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http://theochem.kuchem.kyoto-u.ac.jp/</a:t>
            </a:r>
          </a:p>
          <a:p>
            <a:r>
              <a:rPr lang="en-US" sz="2400" dirty="0"/>
              <a:t>and Somewhere in </a:t>
            </a:r>
            <a:r>
              <a:rPr lang="en-US" sz="2400" dirty="0" err="1"/>
              <a:t>KouShare</a:t>
            </a:r>
            <a:endParaRPr lang="en-US" sz="24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19B9F79-8926-4433-AA7B-136235AD14DD}"/>
              </a:ext>
            </a:extLst>
          </p:cNvPr>
          <p:cNvSpPr txBox="1"/>
          <p:nvPr/>
        </p:nvSpPr>
        <p:spPr>
          <a:xfrm>
            <a:off x="457200" y="2828965"/>
            <a:ext cx="58326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Quantum noise cannot be Markovian!</a:t>
            </a:r>
          </a:p>
        </p:txBody>
      </p:sp>
    </p:spTree>
    <p:extLst>
      <p:ext uri="{BB962C8B-B14F-4D97-AF65-F5344CB8AC3E}">
        <p14:creationId xmlns:p14="http://schemas.microsoft.com/office/powerpoint/2010/main" val="24645431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2225"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13894</TotalTime>
  <Words>1944</Words>
  <Application>Microsoft Office PowerPoint</Application>
  <PresentationFormat>画面に合わせる (4:3)</PresentationFormat>
  <Paragraphs>424</Paragraphs>
  <Slides>38</Slides>
  <Notes>12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15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2</vt:i4>
      </vt:variant>
      <vt:variant>
        <vt:lpstr>スライド タイトル</vt:lpstr>
      </vt:variant>
      <vt:variant>
        <vt:i4>38</vt:i4>
      </vt:variant>
    </vt:vector>
  </HeadingPairs>
  <TitlesOfParts>
    <vt:vector size="56" baseType="lpstr">
      <vt:lpstr>Cambria Math</vt:lpstr>
      <vt:lpstr>Adobe Arabic</vt:lpstr>
      <vt:lpstr>Wingdings</vt:lpstr>
      <vt:lpstr>Courier New</vt:lpstr>
      <vt:lpstr>Arial Unicode MS</vt:lpstr>
      <vt:lpstr>Helvetica</vt:lpstr>
      <vt:lpstr>Arial Black</vt:lpstr>
      <vt:lpstr>Calibri</vt:lpstr>
      <vt:lpstr>Arial</vt:lpstr>
      <vt:lpstr>Times New Roman</vt:lpstr>
      <vt:lpstr>HGP創英角ﾎﾟｯﾌﾟ体</vt:lpstr>
      <vt:lpstr>Symbol</vt:lpstr>
      <vt:lpstr>ＭＳ Ｐゴシック</vt:lpstr>
      <vt:lpstr>HGS創英角ﾎﾟｯﾌﾟ体</vt:lpstr>
      <vt:lpstr>游ゴシック</vt:lpstr>
      <vt:lpstr>Office テーマ</vt:lpstr>
      <vt:lpstr>Equation</vt:lpstr>
      <vt:lpstr>ビットマップ イメージ</vt:lpstr>
      <vt:lpstr>PowerPoint プレゼンテーション</vt:lpstr>
      <vt:lpstr>Intensive ZOOM Lecture Course for HEOM (sponsored by USTC)</vt:lpstr>
      <vt:lpstr>Nonequilibrium thermodynamics described as intensive &amp; extensive  variables  </vt:lpstr>
      <vt:lpstr>The secret of a system-bath model that nobody told you</vt:lpstr>
      <vt:lpstr>Nonequilibrium statistical physics</vt:lpstr>
      <vt:lpstr>PowerPoint プレゼンテーション</vt:lpstr>
      <vt:lpstr>PowerPoint プレゼンテーション</vt:lpstr>
      <vt:lpstr>Anomalies exhibited by Lindblad equation</vt:lpstr>
      <vt:lpstr>Intensive ZOOM Lecture Course for HEOM (sponsored by USTC)</vt:lpstr>
      <vt:lpstr>PowerPoint プレゼンテーション</vt:lpstr>
      <vt:lpstr>Classical &amp; Quantum “thermodynamics” </vt:lpstr>
      <vt:lpstr>Thermodynamic     variables (Our finding)</vt:lpstr>
      <vt:lpstr>Spectroscopic measurement for free energy</vt:lpstr>
      <vt:lpstr>PowerPoint プレゼンテーション</vt:lpstr>
      <vt:lpstr>Internal energy and enthalpy</vt:lpstr>
      <vt:lpstr> Intensive &amp; extensive work</vt:lpstr>
      <vt:lpstr>PowerPoint プレゼンテーション</vt:lpstr>
      <vt:lpstr>PowerPoint プレゼンテーション</vt:lpstr>
      <vt:lpstr>The dimensionless minimum work principle </vt:lpstr>
      <vt:lpstr>PowerPoint プレゼンテーション</vt:lpstr>
      <vt:lpstr>PowerPoint プレゼンテーション</vt:lpstr>
      <vt:lpstr>Thermodynamic Potentials</vt:lpstr>
      <vt:lpstr>Thermostatic Stirling engine</vt:lpstr>
      <vt:lpstr>PowerPoint プレゼンテーション</vt:lpstr>
      <vt:lpstr>Low-Temp. Q. Fokker-Planck Equations</vt:lpstr>
      <vt:lpstr>PowerPoint プレゼンテーション</vt:lpstr>
      <vt:lpstr>PowerPoint プレゼンテーション</vt:lpstr>
      <vt:lpstr>PowerPoint プレゼンテーション</vt:lpstr>
      <vt:lpstr> The (-2)nd law:</vt:lpstr>
      <vt:lpstr>PowerPoint プレゼンテーション</vt:lpstr>
      <vt:lpstr>PowerPoint プレゼンテーション</vt:lpstr>
      <vt:lpstr>Entropy production 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Summery 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NonMarkovian</dc:title>
  <dc:creator>Tanimura Yoshitaka</dc:creator>
  <cp:lastModifiedBy>Yoshitaka Tanimura</cp:lastModifiedBy>
  <cp:revision>2126</cp:revision>
  <cp:lastPrinted>2016-09-01T22:28:14Z</cp:lastPrinted>
  <dcterms:created xsi:type="dcterms:W3CDTF">2008-07-07T04:03:54Z</dcterms:created>
  <dcterms:modified xsi:type="dcterms:W3CDTF">2025-03-27T21:55:11Z</dcterms:modified>
</cp:coreProperties>
</file>