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80"/>
  </p:notesMasterIdLst>
  <p:sldIdLst>
    <p:sldId id="256" r:id="rId2"/>
    <p:sldId id="1623" r:id="rId3"/>
    <p:sldId id="279" r:id="rId4"/>
    <p:sldId id="281" r:id="rId5"/>
    <p:sldId id="282" r:id="rId6"/>
    <p:sldId id="284" r:id="rId7"/>
    <p:sldId id="649" r:id="rId8"/>
    <p:sldId id="285" r:id="rId9"/>
    <p:sldId id="651" r:id="rId10"/>
    <p:sldId id="287" r:id="rId11"/>
    <p:sldId id="747" r:id="rId12"/>
    <p:sldId id="305" r:id="rId13"/>
    <p:sldId id="1621" r:id="rId14"/>
    <p:sldId id="1598" r:id="rId15"/>
    <p:sldId id="1620" r:id="rId16"/>
    <p:sldId id="1611" r:id="rId17"/>
    <p:sldId id="1562" r:id="rId18"/>
    <p:sldId id="1614" r:id="rId19"/>
    <p:sldId id="288" r:id="rId20"/>
    <p:sldId id="289" r:id="rId21"/>
    <p:sldId id="1597" r:id="rId22"/>
    <p:sldId id="1592" r:id="rId23"/>
    <p:sldId id="1470" r:id="rId24"/>
    <p:sldId id="1489" r:id="rId25"/>
    <p:sldId id="1483" r:id="rId26"/>
    <p:sldId id="1619" r:id="rId27"/>
    <p:sldId id="1616" r:id="rId28"/>
    <p:sldId id="1617" r:id="rId29"/>
    <p:sldId id="1618" r:id="rId30"/>
    <p:sldId id="1127" r:id="rId31"/>
    <p:sldId id="851" r:id="rId32"/>
    <p:sldId id="260" r:id="rId33"/>
    <p:sldId id="930" r:id="rId34"/>
    <p:sldId id="911" r:id="rId35"/>
    <p:sldId id="912" r:id="rId36"/>
    <p:sldId id="913" r:id="rId37"/>
    <p:sldId id="914" r:id="rId38"/>
    <p:sldId id="807" r:id="rId39"/>
    <p:sldId id="924" r:id="rId40"/>
    <p:sldId id="1395" r:id="rId41"/>
    <p:sldId id="1396" r:id="rId42"/>
    <p:sldId id="1397" r:id="rId43"/>
    <p:sldId id="1398" r:id="rId44"/>
    <p:sldId id="1399" r:id="rId45"/>
    <p:sldId id="1400" r:id="rId46"/>
    <p:sldId id="1401" r:id="rId47"/>
    <p:sldId id="1402" r:id="rId48"/>
    <p:sldId id="1403" r:id="rId49"/>
    <p:sldId id="1493" r:id="rId50"/>
    <p:sldId id="1181" r:id="rId51"/>
    <p:sldId id="1182" r:id="rId52"/>
    <p:sldId id="1183" r:id="rId53"/>
    <p:sldId id="1180" r:id="rId54"/>
    <p:sldId id="666" r:id="rId55"/>
    <p:sldId id="667" r:id="rId56"/>
    <p:sldId id="1313" r:id="rId57"/>
    <p:sldId id="1312" r:id="rId58"/>
    <p:sldId id="1379" r:id="rId59"/>
    <p:sldId id="1380" r:id="rId60"/>
    <p:sldId id="1381" r:id="rId61"/>
    <p:sldId id="1382" r:id="rId62"/>
    <p:sldId id="1383" r:id="rId63"/>
    <p:sldId id="1384" r:id="rId64"/>
    <p:sldId id="1406" r:id="rId65"/>
    <p:sldId id="1407" r:id="rId66"/>
    <p:sldId id="1408" r:id="rId67"/>
    <p:sldId id="1510" r:id="rId68"/>
    <p:sldId id="1277" r:id="rId69"/>
    <p:sldId id="1556" r:id="rId70"/>
    <p:sldId id="1559" r:id="rId71"/>
    <p:sldId id="1511" r:id="rId72"/>
    <p:sldId id="1512" r:id="rId73"/>
    <p:sldId id="1513" r:id="rId74"/>
    <p:sldId id="1514" r:id="rId75"/>
    <p:sldId id="1485" r:id="rId76"/>
    <p:sldId id="1525" r:id="rId77"/>
    <p:sldId id="1524" r:id="rId78"/>
    <p:sldId id="1622" r:id="rId79"/>
  </p:sldIdLst>
  <p:sldSz cx="9144000" cy="6858000" type="screen4x3"/>
  <p:notesSz cx="6858000" cy="9144000"/>
  <p:embeddedFontLst>
    <p:embeddedFont>
      <p:font typeface="Arial Unicode MS" panose="020B0604020202020204" pitchFamily="50" charset="-128"/>
      <p:regular r:id="rId81"/>
    </p:embeddedFont>
    <p:embeddedFont>
      <p:font typeface="Cambria Math" panose="02040503050406030204" pitchFamily="18" charset="0"/>
      <p:regular r:id="rId82"/>
    </p:embeddedFont>
    <p:embeddedFont>
      <p:font typeface="Georgia" panose="02040502050405020303" pitchFamily="18" charset="0"/>
      <p:regular r:id="rId83"/>
      <p:bold r:id="rId84"/>
      <p:italic r:id="rId85"/>
      <p:boldItalic r:id="rId86"/>
    </p:embeddedFont>
    <p:embeddedFont>
      <p:font typeface="Helvetica" panose="020B0604020202020204" pitchFamily="34" charset="0"/>
      <p:regular r:id="rId87"/>
      <p:bold r:id="rId88"/>
      <p:italic r:id="rId89"/>
      <p:boldItalic r:id="rId90"/>
    </p:embeddedFont>
    <p:embeddedFont>
      <p:font typeface="Tahoma" panose="020B0604030504040204" pitchFamily="34" charset="0"/>
      <p:regular r:id="rId91"/>
      <p:bold r:id="rId92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hitaka Tanimura" initials="YT" lastIdx="2" clrIdx="0">
    <p:extLst>
      <p:ext uri="{19B8F6BF-5375-455C-9EA6-DF929625EA0E}">
        <p15:presenceInfo xmlns:p15="http://schemas.microsoft.com/office/powerpoint/2012/main" userId="79b6f1e3099c20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66CC"/>
    <a:srgbClr val="0C0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03" autoAdjust="0"/>
    <p:restoredTop sz="94578" autoAdjust="0"/>
  </p:normalViewPr>
  <p:slideViewPr>
    <p:cSldViewPr>
      <p:cViewPr varScale="1">
        <p:scale>
          <a:sx n="102" d="100"/>
          <a:sy n="102" d="100"/>
        </p:scale>
        <p:origin x="891" y="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1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4.fntdata"/><Relationship Id="rId89" Type="http://schemas.openxmlformats.org/officeDocument/2006/relationships/font" Target="fonts/font9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font" Target="fonts/font10.fntdata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notesMaster" Target="notesMasters/notesMaster1.xml"/><Relationship Id="rId85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3.fntdata"/><Relationship Id="rId88" Type="http://schemas.openxmlformats.org/officeDocument/2006/relationships/font" Target="fonts/font8.fntdata"/><Relationship Id="rId91" Type="http://schemas.openxmlformats.org/officeDocument/2006/relationships/font" Target="fonts/font11.fntdata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1.fntdata"/><Relationship Id="rId86" Type="http://schemas.openxmlformats.org/officeDocument/2006/relationships/font" Target="fonts/font6.fntdata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7.fntdata"/><Relationship Id="rId61" Type="http://schemas.openxmlformats.org/officeDocument/2006/relationships/slide" Target="slides/slide60.xml"/><Relationship Id="rId82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A9FB1AF9-0BE0-43D8-8856-18DE6200791A}" type="datetimeFigureOut">
              <a:rPr lang="ja-JP" altLang="en-US" smtClean="0"/>
              <a:pPr/>
              <a:t>2025/3/14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84504121-8DE3-4220-B17D-DA61AB014CB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31608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79813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D5FF57-1EEB-4458-8C32-E4FC3A3E0520}" type="slidenum">
              <a:rPr lang="en-US" altLang="ja-JP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altLang="ja-JP"/>
          </a:p>
        </p:txBody>
      </p:sp>
      <p:sp>
        <p:nvSpPr>
          <p:cNvPr id="798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062833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71731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03844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851608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41200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522853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43297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59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59798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60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3371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1890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61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5017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62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40798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63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91591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光異性化反応を含む多くの非断熱遷移に対する他自由度の重要性</a:t>
            </a:r>
            <a:endParaRPr kumimoji="1"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コニカルインターセクションについて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光駆動分子モーターでの第一原理計算</a:t>
            </a:r>
            <a:endParaRPr kumimoji="1" lang="en-US" altLang="ja-JP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常に重要か？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失活が早い→</a:t>
            </a:r>
            <a:r>
              <a:rPr kumimoji="1" lang="en-US" altLang="ja-JP" dirty="0"/>
              <a:t>CI?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多自由度を持つ→</a:t>
            </a:r>
            <a:r>
              <a:rPr kumimoji="1" lang="en-US" altLang="ja-JP" dirty="0"/>
              <a:t>CI?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2DCFB-F632-4D11-99E6-1A2FB9658E97}" type="slidenum">
              <a:rPr kumimoji="1" lang="ja-JP" altLang="en-US" smtClean="0"/>
              <a:t>67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20539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224F7-43DB-82A9-5BBF-D1B012015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>
            <a:extLst>
              <a:ext uri="{FF2B5EF4-FFF2-40B4-BE49-F238E27FC236}">
                <a16:creationId xmlns:a16="http://schemas.microsoft.com/office/drawing/2014/main" id="{BD1E36E7-1BAF-3D70-9ED9-C4DFE774BAF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>
            <a:extLst>
              <a:ext uri="{FF2B5EF4-FFF2-40B4-BE49-F238E27FC236}">
                <a16:creationId xmlns:a16="http://schemas.microsoft.com/office/drawing/2014/main" id="{CBA807C6-A468-33A1-E9B9-C748A1B574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>
            <a:extLst>
              <a:ext uri="{FF2B5EF4-FFF2-40B4-BE49-F238E27FC236}">
                <a16:creationId xmlns:a16="http://schemas.microsoft.com/office/drawing/2014/main" id="{2105C5B4-BAFD-B349-E07B-2698BEA31D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68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14066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49283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23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39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57D77-2BB9-0FBA-B051-3A12327DE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>
            <a:extLst>
              <a:ext uri="{FF2B5EF4-FFF2-40B4-BE49-F238E27FC236}">
                <a16:creationId xmlns:a16="http://schemas.microsoft.com/office/drawing/2014/main" id="{14B43D8D-B373-3A17-B32D-F3504692B5F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>
            <a:extLst>
              <a:ext uri="{FF2B5EF4-FFF2-40B4-BE49-F238E27FC236}">
                <a16:creationId xmlns:a16="http://schemas.microsoft.com/office/drawing/2014/main" id="{F78DCC2F-72DA-4711-2E1E-F9443DFAA0B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>
            <a:extLst>
              <a:ext uri="{FF2B5EF4-FFF2-40B4-BE49-F238E27FC236}">
                <a16:creationId xmlns:a16="http://schemas.microsoft.com/office/drawing/2014/main" id="{F6FB394B-F56E-722C-76D6-17B765CF40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28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53424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28470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98339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9505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16958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EAE3FCE0-289F-4813-91B7-6E8EB7521759}" type="datetimeFigureOut">
              <a:rPr lang="ja-JP" altLang="en-US" smtClean="0"/>
              <a:pPr/>
              <a:t>2025/3/14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2D624A83-448A-4278-857B-31F9E8FB8DD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Arial Unicode MS" panose="020B0604020202020204" pitchFamily="50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07/BF01645529" TargetMode="External"/><Relationship Id="rId3" Type="http://schemas.openxmlformats.org/officeDocument/2006/relationships/image" Target="../media/image66.wmf"/><Relationship Id="rId7" Type="http://schemas.openxmlformats.org/officeDocument/2006/relationships/hyperlink" Target="https://doi.org/10.1103/physrev.159.208" TargetMode="External"/><Relationship Id="rId2" Type="http://schemas.openxmlformats.org/officeDocument/2006/relationships/oleObject" Target="../embeddings/oleObject58.bin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link.springer.com/book/10.1007/978-3-662-03875-8" TargetMode="External"/><Relationship Id="rId5" Type="http://schemas.openxmlformats.org/officeDocument/2006/relationships/image" Target="../media/image67.wmf"/><Relationship Id="rId4" Type="http://schemas.openxmlformats.org/officeDocument/2006/relationships/oleObject" Target="../embeddings/oleObject59.bin"/><Relationship Id="rId9" Type="http://schemas.openxmlformats.org/officeDocument/2006/relationships/hyperlink" Target="https://doi.org/10.1007/BF01608389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image" Target="../media/image74.wmf"/><Relationship Id="rId18" Type="http://schemas.openxmlformats.org/officeDocument/2006/relationships/hyperlink" Target="https://doi.org/10.1007/BF01645529" TargetMode="External"/><Relationship Id="rId3" Type="http://schemas.openxmlformats.org/officeDocument/2006/relationships/image" Target="../media/image69.png"/><Relationship Id="rId7" Type="http://schemas.openxmlformats.org/officeDocument/2006/relationships/image" Target="../media/image71.wmf"/><Relationship Id="rId12" Type="http://schemas.openxmlformats.org/officeDocument/2006/relationships/oleObject" Target="../embeddings/oleObject64.bin"/><Relationship Id="rId17" Type="http://schemas.openxmlformats.org/officeDocument/2006/relationships/hyperlink" Target="https://link.springer.com/book/10.1007/978-3-662-03875-8" TargetMode="External"/><Relationship Id="rId2" Type="http://schemas.openxmlformats.org/officeDocument/2006/relationships/image" Target="../media/image68.png"/><Relationship Id="rId16" Type="http://schemas.openxmlformats.org/officeDocument/2006/relationships/hyperlink" Target="http://jpsj.ipap.jp/link?JPSJ/75/082001/" TargetMode="Externa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61.bin"/><Relationship Id="rId11" Type="http://schemas.openxmlformats.org/officeDocument/2006/relationships/image" Target="../media/image73.wmf"/><Relationship Id="rId5" Type="http://schemas.openxmlformats.org/officeDocument/2006/relationships/image" Target="../media/image70.wmf"/><Relationship Id="rId15" Type="http://schemas.openxmlformats.org/officeDocument/2006/relationships/image" Target="../media/image75.wmf"/><Relationship Id="rId10" Type="http://schemas.openxmlformats.org/officeDocument/2006/relationships/oleObject" Target="../embeddings/oleObject63.bin"/><Relationship Id="rId19" Type="http://schemas.openxmlformats.org/officeDocument/2006/relationships/hyperlink" Target="https://doi.org/10.1007/BF01608389" TargetMode="External"/><Relationship Id="rId4" Type="http://schemas.openxmlformats.org/officeDocument/2006/relationships/oleObject" Target="../embeddings/oleObject60.bin"/><Relationship Id="rId9" Type="http://schemas.openxmlformats.org/officeDocument/2006/relationships/image" Target="../media/image72.wmf"/><Relationship Id="rId14" Type="http://schemas.openxmlformats.org/officeDocument/2006/relationships/oleObject" Target="../embeddings/oleObject65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13" Type="http://schemas.openxmlformats.org/officeDocument/2006/relationships/image" Target="../media/image81.wmf"/><Relationship Id="rId18" Type="http://schemas.openxmlformats.org/officeDocument/2006/relationships/oleObject" Target="../embeddings/oleObject71.bin"/><Relationship Id="rId3" Type="http://schemas.openxmlformats.org/officeDocument/2006/relationships/oleObject" Target="../embeddings/oleObject66.bin"/><Relationship Id="rId21" Type="http://schemas.openxmlformats.org/officeDocument/2006/relationships/image" Target="../media/image87.wmf"/><Relationship Id="rId7" Type="http://schemas.openxmlformats.org/officeDocument/2006/relationships/oleObject" Target="../embeddings/oleObject68.bin"/><Relationship Id="rId12" Type="http://schemas.openxmlformats.org/officeDocument/2006/relationships/oleObject" Target="../embeddings/oleObject70.bin"/><Relationship Id="rId17" Type="http://schemas.openxmlformats.org/officeDocument/2006/relationships/image" Target="../media/image85.png"/><Relationship Id="rId2" Type="http://schemas.openxmlformats.org/officeDocument/2006/relationships/image" Target="../media/image69.png"/><Relationship Id="rId16" Type="http://schemas.openxmlformats.org/officeDocument/2006/relationships/image" Target="../media/image84.png"/><Relationship Id="rId20" Type="http://schemas.openxmlformats.org/officeDocument/2006/relationships/oleObject" Target="../embeddings/oleObject72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7.wmf"/><Relationship Id="rId11" Type="http://schemas.openxmlformats.org/officeDocument/2006/relationships/image" Target="../media/image80.wmf"/><Relationship Id="rId5" Type="http://schemas.openxmlformats.org/officeDocument/2006/relationships/oleObject" Target="../embeddings/oleObject67.bin"/><Relationship Id="rId15" Type="http://schemas.openxmlformats.org/officeDocument/2006/relationships/image" Target="../media/image83.png"/><Relationship Id="rId10" Type="http://schemas.openxmlformats.org/officeDocument/2006/relationships/oleObject" Target="../embeddings/oleObject69.bin"/><Relationship Id="rId19" Type="http://schemas.openxmlformats.org/officeDocument/2006/relationships/image" Target="../media/image86.wmf"/><Relationship Id="rId4" Type="http://schemas.openxmlformats.org/officeDocument/2006/relationships/image" Target="../media/image76.wmf"/><Relationship Id="rId9" Type="http://schemas.openxmlformats.org/officeDocument/2006/relationships/image" Target="../media/image79.png"/><Relationship Id="rId14" Type="http://schemas.openxmlformats.org/officeDocument/2006/relationships/image" Target="../media/image8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oleObject" Target="../embeddings/oleObject77.bin"/><Relationship Id="rId18" Type="http://schemas.openxmlformats.org/officeDocument/2006/relationships/hyperlink" Target="http://dx.doi.org/10.1016/0378-4371(83)90013-4" TargetMode="External"/><Relationship Id="rId3" Type="http://schemas.openxmlformats.org/officeDocument/2006/relationships/image" Target="../media/image88.wmf"/><Relationship Id="rId7" Type="http://schemas.openxmlformats.org/officeDocument/2006/relationships/image" Target="../media/image89.wmf"/><Relationship Id="rId12" Type="http://schemas.openxmlformats.org/officeDocument/2006/relationships/image" Target="../media/image92.wmf"/><Relationship Id="rId17" Type="http://schemas.openxmlformats.org/officeDocument/2006/relationships/hyperlink" Target="https://en.wikipedia.org/wiki/Hans_Kramers" TargetMode="External"/><Relationship Id="rId2" Type="http://schemas.openxmlformats.org/officeDocument/2006/relationships/oleObject" Target="../embeddings/oleObject73.bin"/><Relationship Id="rId16" Type="http://schemas.openxmlformats.org/officeDocument/2006/relationships/image" Target="../media/image95.png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4.bin"/><Relationship Id="rId11" Type="http://schemas.openxmlformats.org/officeDocument/2006/relationships/oleObject" Target="../embeddings/oleObject76.bin"/><Relationship Id="rId5" Type="http://schemas.openxmlformats.org/officeDocument/2006/relationships/image" Target="../media/image86.wmf"/><Relationship Id="rId15" Type="http://schemas.openxmlformats.org/officeDocument/2006/relationships/image" Target="../media/image94.jpeg"/><Relationship Id="rId10" Type="http://schemas.openxmlformats.org/officeDocument/2006/relationships/image" Target="../media/image91.jpeg"/><Relationship Id="rId19" Type="http://schemas.openxmlformats.org/officeDocument/2006/relationships/image" Target="../media/image96.jpeg"/><Relationship Id="rId4" Type="http://schemas.openxmlformats.org/officeDocument/2006/relationships/oleObject" Target="../embeddings/oleObject71.bin"/><Relationship Id="rId9" Type="http://schemas.openxmlformats.org/officeDocument/2006/relationships/image" Target="../media/image90.wmf"/><Relationship Id="rId14" Type="http://schemas.openxmlformats.org/officeDocument/2006/relationships/image" Target="../media/image93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oleObject" Target="../embeddings/oleObject81.bin"/><Relationship Id="rId18" Type="http://schemas.openxmlformats.org/officeDocument/2006/relationships/hyperlink" Target="https://link.springer.com/book/10.1007/978-3-662-03875-8" TargetMode="External"/><Relationship Id="rId3" Type="http://schemas.openxmlformats.org/officeDocument/2006/relationships/hyperlink" Target="https://doi.org/10.1007/BF01609396" TargetMode="External"/><Relationship Id="rId7" Type="http://schemas.openxmlformats.org/officeDocument/2006/relationships/image" Target="../media/image97.wmf"/><Relationship Id="rId12" Type="http://schemas.openxmlformats.org/officeDocument/2006/relationships/image" Target="../media/image99.wmf"/><Relationship Id="rId17" Type="http://schemas.openxmlformats.org/officeDocument/2006/relationships/hyperlink" Target="https://doi.org/10.1093/acprof:oso/9780199213900.001.0001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s://doi.org/10.1007/BF01608389" TargetMode="External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78.bin"/><Relationship Id="rId11" Type="http://schemas.openxmlformats.org/officeDocument/2006/relationships/oleObject" Target="../embeddings/oleObject80.bin"/><Relationship Id="rId5" Type="http://schemas.openxmlformats.org/officeDocument/2006/relationships/hyperlink" Target="https://doi.org/10.1063/1.522979" TargetMode="External"/><Relationship Id="rId15" Type="http://schemas.openxmlformats.org/officeDocument/2006/relationships/hyperlink" Target="https://doi.org/10.1007/BF01645529" TargetMode="External"/><Relationship Id="rId10" Type="http://schemas.openxmlformats.org/officeDocument/2006/relationships/image" Target="../media/image98.wmf"/><Relationship Id="rId19" Type="http://schemas.openxmlformats.org/officeDocument/2006/relationships/hyperlink" Target="https://doi.org/10.1103/physrev.159.208" TargetMode="External"/><Relationship Id="rId4" Type="http://schemas.openxmlformats.org/officeDocument/2006/relationships/hyperlink" Target="https://doi.org/10.1007/BF01608499" TargetMode="External"/><Relationship Id="rId9" Type="http://schemas.openxmlformats.org/officeDocument/2006/relationships/oleObject" Target="../embeddings/oleObject79.bin"/><Relationship Id="rId14" Type="http://schemas.openxmlformats.org/officeDocument/2006/relationships/image" Target="../media/image100.wmf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6.wmf"/><Relationship Id="rId18" Type="http://schemas.openxmlformats.org/officeDocument/2006/relationships/oleObject" Target="../embeddings/oleObject88.bin"/><Relationship Id="rId26" Type="http://schemas.openxmlformats.org/officeDocument/2006/relationships/image" Target="../media/image113.wmf"/><Relationship Id="rId3" Type="http://schemas.openxmlformats.org/officeDocument/2006/relationships/image" Target="../media/image101.png"/><Relationship Id="rId21" Type="http://schemas.openxmlformats.org/officeDocument/2006/relationships/image" Target="../media/image110.wmf"/><Relationship Id="rId34" Type="http://schemas.openxmlformats.org/officeDocument/2006/relationships/image" Target="../media/image117.wmf"/><Relationship Id="rId7" Type="http://schemas.openxmlformats.org/officeDocument/2006/relationships/oleObject" Target="../embeddings/oleObject83.bin"/><Relationship Id="rId12" Type="http://schemas.openxmlformats.org/officeDocument/2006/relationships/oleObject" Target="../embeddings/oleObject85.bin"/><Relationship Id="rId17" Type="http://schemas.openxmlformats.org/officeDocument/2006/relationships/image" Target="../media/image108.wmf"/><Relationship Id="rId25" Type="http://schemas.openxmlformats.org/officeDocument/2006/relationships/oleObject" Target="../embeddings/oleObject91.bin"/><Relationship Id="rId33" Type="http://schemas.openxmlformats.org/officeDocument/2006/relationships/oleObject" Target="../embeddings/oleObject94.bin"/><Relationship Id="rId2" Type="http://schemas.openxmlformats.org/officeDocument/2006/relationships/notesSlide" Target="../notesSlides/notesSlide2.xml"/><Relationship Id="rId16" Type="http://schemas.openxmlformats.org/officeDocument/2006/relationships/oleObject" Target="../embeddings/oleObject87.bin"/><Relationship Id="rId20" Type="http://schemas.openxmlformats.org/officeDocument/2006/relationships/oleObject" Target="../embeddings/oleObject89.bin"/><Relationship Id="rId29" Type="http://schemas.openxmlformats.org/officeDocument/2006/relationships/image" Target="../media/image1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png"/><Relationship Id="rId11" Type="http://schemas.openxmlformats.org/officeDocument/2006/relationships/image" Target="../media/image105.wmf"/><Relationship Id="rId24" Type="http://schemas.openxmlformats.org/officeDocument/2006/relationships/image" Target="../media/image112.wmf"/><Relationship Id="rId32" Type="http://schemas.openxmlformats.org/officeDocument/2006/relationships/image" Target="../media/image116.wmf"/><Relationship Id="rId5" Type="http://schemas.openxmlformats.org/officeDocument/2006/relationships/image" Target="../media/image102.wmf"/><Relationship Id="rId15" Type="http://schemas.openxmlformats.org/officeDocument/2006/relationships/image" Target="../media/image107.wmf"/><Relationship Id="rId23" Type="http://schemas.openxmlformats.org/officeDocument/2006/relationships/oleObject" Target="../embeddings/oleObject90.bin"/><Relationship Id="rId28" Type="http://schemas.openxmlformats.org/officeDocument/2006/relationships/image" Target="../media/image114.wmf"/><Relationship Id="rId10" Type="http://schemas.openxmlformats.org/officeDocument/2006/relationships/oleObject" Target="../embeddings/oleObject84.bin"/><Relationship Id="rId19" Type="http://schemas.openxmlformats.org/officeDocument/2006/relationships/image" Target="../media/image109.wmf"/><Relationship Id="rId31" Type="http://schemas.openxmlformats.org/officeDocument/2006/relationships/oleObject" Target="../embeddings/oleObject93.bin"/><Relationship Id="rId4" Type="http://schemas.openxmlformats.org/officeDocument/2006/relationships/oleObject" Target="../embeddings/oleObject82.bin"/><Relationship Id="rId9" Type="http://schemas.openxmlformats.org/officeDocument/2006/relationships/image" Target="../media/image104.png"/><Relationship Id="rId14" Type="http://schemas.openxmlformats.org/officeDocument/2006/relationships/oleObject" Target="../embeddings/oleObject86.bin"/><Relationship Id="rId22" Type="http://schemas.openxmlformats.org/officeDocument/2006/relationships/image" Target="../media/image111.png"/><Relationship Id="rId27" Type="http://schemas.openxmlformats.org/officeDocument/2006/relationships/oleObject" Target="../embeddings/oleObject92.bin"/><Relationship Id="rId30" Type="http://schemas.openxmlformats.org/officeDocument/2006/relationships/image" Target="../media/image69.png"/><Relationship Id="rId35" Type="http://schemas.openxmlformats.org/officeDocument/2006/relationships/hyperlink" Target="https://doi.org/10.1063/5.0225607" TargetMode="External"/><Relationship Id="rId8" Type="http://schemas.openxmlformats.org/officeDocument/2006/relationships/image" Target="../media/image103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7.bin"/><Relationship Id="rId13" Type="http://schemas.openxmlformats.org/officeDocument/2006/relationships/image" Target="../media/image123.wmf"/><Relationship Id="rId18" Type="http://schemas.openxmlformats.org/officeDocument/2006/relationships/image" Target="../media/image126.wmf"/><Relationship Id="rId3" Type="http://schemas.openxmlformats.org/officeDocument/2006/relationships/oleObject" Target="../embeddings/oleObject95.bin"/><Relationship Id="rId21" Type="http://schemas.openxmlformats.org/officeDocument/2006/relationships/image" Target="../media/image127.wmf"/><Relationship Id="rId7" Type="http://schemas.openxmlformats.org/officeDocument/2006/relationships/image" Target="../media/image120.png"/><Relationship Id="rId12" Type="http://schemas.openxmlformats.org/officeDocument/2006/relationships/oleObject" Target="../embeddings/oleObject99.bin"/><Relationship Id="rId17" Type="http://schemas.openxmlformats.org/officeDocument/2006/relationships/oleObject" Target="../embeddings/oleObject101.bin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25.wmf"/><Relationship Id="rId20" Type="http://schemas.openxmlformats.org/officeDocument/2006/relationships/oleObject" Target="../embeddings/oleObject102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9.wmf"/><Relationship Id="rId11" Type="http://schemas.openxmlformats.org/officeDocument/2006/relationships/image" Target="../media/image122.wmf"/><Relationship Id="rId5" Type="http://schemas.openxmlformats.org/officeDocument/2006/relationships/oleObject" Target="../embeddings/oleObject96.bin"/><Relationship Id="rId15" Type="http://schemas.openxmlformats.org/officeDocument/2006/relationships/oleObject" Target="../embeddings/oleObject100.bin"/><Relationship Id="rId10" Type="http://schemas.openxmlformats.org/officeDocument/2006/relationships/oleObject" Target="../embeddings/oleObject98.bin"/><Relationship Id="rId19" Type="http://schemas.openxmlformats.org/officeDocument/2006/relationships/hyperlink" Target="https://doi.org/10.1063/5.0225607" TargetMode="External"/><Relationship Id="rId4" Type="http://schemas.openxmlformats.org/officeDocument/2006/relationships/image" Target="../media/image118.wmf"/><Relationship Id="rId9" Type="http://schemas.openxmlformats.org/officeDocument/2006/relationships/image" Target="../media/image121.wmf"/><Relationship Id="rId14" Type="http://schemas.openxmlformats.org/officeDocument/2006/relationships/image" Target="../media/image1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5.bin"/><Relationship Id="rId13" Type="http://schemas.openxmlformats.org/officeDocument/2006/relationships/image" Target="../media/image134.wmf"/><Relationship Id="rId18" Type="http://schemas.openxmlformats.org/officeDocument/2006/relationships/oleObject" Target="../embeddings/oleObject108.bin"/><Relationship Id="rId26" Type="http://schemas.openxmlformats.org/officeDocument/2006/relationships/image" Target="../media/image69.png"/><Relationship Id="rId3" Type="http://schemas.openxmlformats.org/officeDocument/2006/relationships/image" Target="../media/image129.png"/><Relationship Id="rId21" Type="http://schemas.openxmlformats.org/officeDocument/2006/relationships/image" Target="../media/image138.wmf"/><Relationship Id="rId7" Type="http://schemas.openxmlformats.org/officeDocument/2006/relationships/image" Target="../media/image131.wmf"/><Relationship Id="rId12" Type="http://schemas.openxmlformats.org/officeDocument/2006/relationships/oleObject" Target="../embeddings/oleObject107.bin"/><Relationship Id="rId17" Type="http://schemas.openxmlformats.org/officeDocument/2006/relationships/image" Target="../media/image136.png"/><Relationship Id="rId25" Type="http://schemas.openxmlformats.org/officeDocument/2006/relationships/image" Target="../media/image140.wmf"/><Relationship Id="rId2" Type="http://schemas.openxmlformats.org/officeDocument/2006/relationships/image" Target="../media/image128.png"/><Relationship Id="rId16" Type="http://schemas.openxmlformats.org/officeDocument/2006/relationships/hyperlink" Target="https://doi.org/10.1063/5.0232073" TargetMode="External"/><Relationship Id="rId20" Type="http://schemas.openxmlformats.org/officeDocument/2006/relationships/oleObject" Target="../embeddings/oleObject109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04.bin"/><Relationship Id="rId11" Type="http://schemas.openxmlformats.org/officeDocument/2006/relationships/image" Target="../media/image133.wmf"/><Relationship Id="rId24" Type="http://schemas.openxmlformats.org/officeDocument/2006/relationships/oleObject" Target="../embeddings/oleObject111.bin"/><Relationship Id="rId5" Type="http://schemas.openxmlformats.org/officeDocument/2006/relationships/image" Target="../media/image130.wmf"/><Relationship Id="rId15" Type="http://schemas.openxmlformats.org/officeDocument/2006/relationships/image" Target="../media/image68.png"/><Relationship Id="rId23" Type="http://schemas.openxmlformats.org/officeDocument/2006/relationships/image" Target="../media/image139.wmf"/><Relationship Id="rId28" Type="http://schemas.openxmlformats.org/officeDocument/2006/relationships/image" Target="../media/image116.wmf"/><Relationship Id="rId10" Type="http://schemas.openxmlformats.org/officeDocument/2006/relationships/oleObject" Target="../embeddings/oleObject106.bin"/><Relationship Id="rId19" Type="http://schemas.openxmlformats.org/officeDocument/2006/relationships/image" Target="../media/image137.wmf"/><Relationship Id="rId4" Type="http://schemas.openxmlformats.org/officeDocument/2006/relationships/oleObject" Target="../embeddings/oleObject103.bin"/><Relationship Id="rId9" Type="http://schemas.openxmlformats.org/officeDocument/2006/relationships/image" Target="../media/image132.wmf"/><Relationship Id="rId14" Type="http://schemas.openxmlformats.org/officeDocument/2006/relationships/image" Target="../media/image135.png"/><Relationship Id="rId22" Type="http://schemas.openxmlformats.org/officeDocument/2006/relationships/oleObject" Target="../embeddings/oleObject110.bin"/><Relationship Id="rId27" Type="http://schemas.openxmlformats.org/officeDocument/2006/relationships/oleObject" Target="../embeddings/oleObject93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4.bin"/><Relationship Id="rId13" Type="http://schemas.openxmlformats.org/officeDocument/2006/relationships/oleObject" Target="../embeddings/oleObject114.bin"/><Relationship Id="rId18" Type="http://schemas.openxmlformats.org/officeDocument/2006/relationships/image" Target="../media/image148.wmf"/><Relationship Id="rId26" Type="http://schemas.openxmlformats.org/officeDocument/2006/relationships/image" Target="../media/image68.png"/><Relationship Id="rId3" Type="http://schemas.openxmlformats.org/officeDocument/2006/relationships/image" Target="../media/image142.png"/><Relationship Id="rId21" Type="http://schemas.openxmlformats.org/officeDocument/2006/relationships/oleObject" Target="../embeddings/oleObject118.bin"/><Relationship Id="rId7" Type="http://schemas.openxmlformats.org/officeDocument/2006/relationships/image" Target="../media/image144.wmf"/><Relationship Id="rId12" Type="http://schemas.openxmlformats.org/officeDocument/2006/relationships/image" Target="../media/image145.png"/><Relationship Id="rId17" Type="http://schemas.openxmlformats.org/officeDocument/2006/relationships/oleObject" Target="../embeddings/oleObject116.bin"/><Relationship Id="rId25" Type="http://schemas.openxmlformats.org/officeDocument/2006/relationships/image" Target="../media/image151.png"/><Relationship Id="rId2" Type="http://schemas.openxmlformats.org/officeDocument/2006/relationships/image" Target="../media/image141.png"/><Relationship Id="rId16" Type="http://schemas.openxmlformats.org/officeDocument/2006/relationships/image" Target="../media/image147.wmf"/><Relationship Id="rId20" Type="http://schemas.openxmlformats.org/officeDocument/2006/relationships/image" Target="../media/image149.wmf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13.bin"/><Relationship Id="rId11" Type="http://schemas.openxmlformats.org/officeDocument/2006/relationships/image" Target="../media/image132.wmf"/><Relationship Id="rId24" Type="http://schemas.openxmlformats.org/officeDocument/2006/relationships/image" Target="../media/image134.wmf"/><Relationship Id="rId5" Type="http://schemas.openxmlformats.org/officeDocument/2006/relationships/image" Target="../media/image143.wmf"/><Relationship Id="rId15" Type="http://schemas.openxmlformats.org/officeDocument/2006/relationships/oleObject" Target="../embeddings/oleObject115.bin"/><Relationship Id="rId23" Type="http://schemas.openxmlformats.org/officeDocument/2006/relationships/oleObject" Target="../embeddings/oleObject107.bin"/><Relationship Id="rId28" Type="http://schemas.openxmlformats.org/officeDocument/2006/relationships/image" Target="../media/image136.png"/><Relationship Id="rId10" Type="http://schemas.openxmlformats.org/officeDocument/2006/relationships/oleObject" Target="../embeddings/oleObject105.bin"/><Relationship Id="rId19" Type="http://schemas.openxmlformats.org/officeDocument/2006/relationships/oleObject" Target="../embeddings/oleObject117.bin"/><Relationship Id="rId4" Type="http://schemas.openxmlformats.org/officeDocument/2006/relationships/oleObject" Target="../embeddings/oleObject112.bin"/><Relationship Id="rId9" Type="http://schemas.openxmlformats.org/officeDocument/2006/relationships/image" Target="../media/image131.wmf"/><Relationship Id="rId14" Type="http://schemas.openxmlformats.org/officeDocument/2006/relationships/image" Target="../media/image146.wmf"/><Relationship Id="rId22" Type="http://schemas.openxmlformats.org/officeDocument/2006/relationships/image" Target="../media/image150.wmf"/><Relationship Id="rId27" Type="http://schemas.openxmlformats.org/officeDocument/2006/relationships/hyperlink" Target="https://doi.org/10.1063/5.0232073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2.bin"/><Relationship Id="rId13" Type="http://schemas.openxmlformats.org/officeDocument/2006/relationships/image" Target="../media/image157.wmf"/><Relationship Id="rId3" Type="http://schemas.openxmlformats.org/officeDocument/2006/relationships/image" Target="../media/image152.wmf"/><Relationship Id="rId7" Type="http://schemas.openxmlformats.org/officeDocument/2006/relationships/image" Target="../media/image154.wmf"/><Relationship Id="rId12" Type="http://schemas.openxmlformats.org/officeDocument/2006/relationships/oleObject" Target="../embeddings/oleObject124.bin"/><Relationship Id="rId2" Type="http://schemas.openxmlformats.org/officeDocument/2006/relationships/oleObject" Target="../embeddings/oleObject11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21.bin"/><Relationship Id="rId11" Type="http://schemas.openxmlformats.org/officeDocument/2006/relationships/image" Target="../media/image156.wmf"/><Relationship Id="rId5" Type="http://schemas.openxmlformats.org/officeDocument/2006/relationships/image" Target="../media/image153.wmf"/><Relationship Id="rId15" Type="http://schemas.openxmlformats.org/officeDocument/2006/relationships/hyperlink" Target="https://en.wikipedia.org/wiki/Alfred_G._Redfield" TargetMode="External"/><Relationship Id="rId10" Type="http://schemas.openxmlformats.org/officeDocument/2006/relationships/oleObject" Target="../embeddings/oleObject123.bin"/><Relationship Id="rId4" Type="http://schemas.openxmlformats.org/officeDocument/2006/relationships/oleObject" Target="../embeddings/oleObject120.bin"/><Relationship Id="rId9" Type="http://schemas.openxmlformats.org/officeDocument/2006/relationships/image" Target="../media/image155.wmf"/><Relationship Id="rId14" Type="http://schemas.openxmlformats.org/officeDocument/2006/relationships/image" Target="../media/image15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8.bin"/><Relationship Id="rId13" Type="http://schemas.openxmlformats.org/officeDocument/2006/relationships/image" Target="../media/image164.wmf"/><Relationship Id="rId3" Type="http://schemas.openxmlformats.org/officeDocument/2006/relationships/image" Target="../media/image159.wmf"/><Relationship Id="rId7" Type="http://schemas.openxmlformats.org/officeDocument/2006/relationships/image" Target="../media/image161.wmf"/><Relationship Id="rId12" Type="http://schemas.openxmlformats.org/officeDocument/2006/relationships/oleObject" Target="../embeddings/oleObject130.bin"/><Relationship Id="rId2" Type="http://schemas.openxmlformats.org/officeDocument/2006/relationships/oleObject" Target="../embeddings/oleObject12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27.bin"/><Relationship Id="rId11" Type="http://schemas.openxmlformats.org/officeDocument/2006/relationships/image" Target="../media/image163.wmf"/><Relationship Id="rId5" Type="http://schemas.openxmlformats.org/officeDocument/2006/relationships/image" Target="../media/image160.wmf"/><Relationship Id="rId10" Type="http://schemas.openxmlformats.org/officeDocument/2006/relationships/oleObject" Target="../embeddings/oleObject129.bin"/><Relationship Id="rId4" Type="http://schemas.openxmlformats.org/officeDocument/2006/relationships/oleObject" Target="../embeddings/oleObject126.bin"/><Relationship Id="rId9" Type="http://schemas.openxmlformats.org/officeDocument/2006/relationships/image" Target="../media/image162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wmf"/><Relationship Id="rId13" Type="http://schemas.openxmlformats.org/officeDocument/2006/relationships/oleObject" Target="../embeddings/oleObject136.bin"/><Relationship Id="rId18" Type="http://schemas.openxmlformats.org/officeDocument/2006/relationships/image" Target="../media/image173.wmf"/><Relationship Id="rId3" Type="http://schemas.openxmlformats.org/officeDocument/2006/relationships/image" Target="../media/image165.wmf"/><Relationship Id="rId7" Type="http://schemas.openxmlformats.org/officeDocument/2006/relationships/oleObject" Target="../embeddings/oleObject133.bin"/><Relationship Id="rId12" Type="http://schemas.openxmlformats.org/officeDocument/2006/relationships/image" Target="../media/image170.wmf"/><Relationship Id="rId17" Type="http://schemas.openxmlformats.org/officeDocument/2006/relationships/oleObject" Target="../embeddings/oleObject138.bin"/><Relationship Id="rId2" Type="http://schemas.openxmlformats.org/officeDocument/2006/relationships/oleObject" Target="../embeddings/oleObject131.bin"/><Relationship Id="rId16" Type="http://schemas.openxmlformats.org/officeDocument/2006/relationships/image" Target="../media/image172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7.wmf"/><Relationship Id="rId11" Type="http://schemas.openxmlformats.org/officeDocument/2006/relationships/oleObject" Target="../embeddings/oleObject135.bin"/><Relationship Id="rId5" Type="http://schemas.openxmlformats.org/officeDocument/2006/relationships/oleObject" Target="../embeddings/oleObject132.bin"/><Relationship Id="rId15" Type="http://schemas.openxmlformats.org/officeDocument/2006/relationships/oleObject" Target="../embeddings/oleObject137.bin"/><Relationship Id="rId10" Type="http://schemas.openxmlformats.org/officeDocument/2006/relationships/image" Target="../media/image169.wmf"/><Relationship Id="rId4" Type="http://schemas.openxmlformats.org/officeDocument/2006/relationships/image" Target="../media/image166.png"/><Relationship Id="rId9" Type="http://schemas.openxmlformats.org/officeDocument/2006/relationships/oleObject" Target="../embeddings/oleObject134.bin"/><Relationship Id="rId14" Type="http://schemas.openxmlformats.org/officeDocument/2006/relationships/image" Target="../media/image171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13" Type="http://schemas.openxmlformats.org/officeDocument/2006/relationships/oleObject" Target="../embeddings/oleObject142.bin"/><Relationship Id="rId18" Type="http://schemas.openxmlformats.org/officeDocument/2006/relationships/oleObject" Target="../embeddings/oleObject143.bin"/><Relationship Id="rId26" Type="http://schemas.openxmlformats.org/officeDocument/2006/relationships/oleObject" Target="../embeddings/oleObject112.bin"/><Relationship Id="rId3" Type="http://schemas.openxmlformats.org/officeDocument/2006/relationships/image" Target="../media/image175.png"/><Relationship Id="rId21" Type="http://schemas.openxmlformats.org/officeDocument/2006/relationships/image" Target="../media/image181.wmf"/><Relationship Id="rId7" Type="http://schemas.openxmlformats.org/officeDocument/2006/relationships/image" Target="../media/image144.wmf"/><Relationship Id="rId12" Type="http://schemas.openxmlformats.org/officeDocument/2006/relationships/image" Target="../media/image178.wmf"/><Relationship Id="rId17" Type="http://schemas.openxmlformats.org/officeDocument/2006/relationships/image" Target="../media/image151.png"/><Relationship Id="rId25" Type="http://schemas.openxmlformats.org/officeDocument/2006/relationships/image" Target="../media/image182.wmf"/><Relationship Id="rId2" Type="http://schemas.openxmlformats.org/officeDocument/2006/relationships/image" Target="../media/image174.png"/><Relationship Id="rId16" Type="http://schemas.openxmlformats.org/officeDocument/2006/relationships/image" Target="../media/image150.wmf"/><Relationship Id="rId20" Type="http://schemas.openxmlformats.org/officeDocument/2006/relationships/oleObject" Target="../embeddings/oleObject144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13.bin"/><Relationship Id="rId11" Type="http://schemas.openxmlformats.org/officeDocument/2006/relationships/oleObject" Target="../embeddings/oleObject141.bin"/><Relationship Id="rId24" Type="http://schemas.openxmlformats.org/officeDocument/2006/relationships/oleObject" Target="../embeddings/oleObject145.bin"/><Relationship Id="rId5" Type="http://schemas.openxmlformats.org/officeDocument/2006/relationships/image" Target="../media/image176.wmf"/><Relationship Id="rId15" Type="http://schemas.openxmlformats.org/officeDocument/2006/relationships/oleObject" Target="../embeddings/oleObject118.bin"/><Relationship Id="rId23" Type="http://schemas.openxmlformats.org/officeDocument/2006/relationships/hyperlink" Target="https://doi.org/10.1063/5.0232073" TargetMode="External"/><Relationship Id="rId10" Type="http://schemas.openxmlformats.org/officeDocument/2006/relationships/image" Target="../media/image177.wmf"/><Relationship Id="rId19" Type="http://schemas.openxmlformats.org/officeDocument/2006/relationships/image" Target="../media/image180.wmf"/><Relationship Id="rId4" Type="http://schemas.openxmlformats.org/officeDocument/2006/relationships/oleObject" Target="../embeddings/oleObject139.bin"/><Relationship Id="rId9" Type="http://schemas.openxmlformats.org/officeDocument/2006/relationships/oleObject" Target="../embeddings/oleObject140.bin"/><Relationship Id="rId14" Type="http://schemas.openxmlformats.org/officeDocument/2006/relationships/image" Target="../media/image179.wmf"/><Relationship Id="rId22" Type="http://schemas.openxmlformats.org/officeDocument/2006/relationships/image" Target="../media/image68.png"/><Relationship Id="rId27" Type="http://schemas.openxmlformats.org/officeDocument/2006/relationships/image" Target="../media/image143.wmf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50.bin"/><Relationship Id="rId18" Type="http://schemas.openxmlformats.org/officeDocument/2006/relationships/image" Target="../media/image191.wmf"/><Relationship Id="rId3" Type="http://schemas.openxmlformats.org/officeDocument/2006/relationships/image" Target="../media/image183.png"/><Relationship Id="rId21" Type="http://schemas.openxmlformats.org/officeDocument/2006/relationships/hyperlink" Target="http://journals.jps.jp/doi/abs/10.1143/JPSJ.75.082001" TargetMode="External"/><Relationship Id="rId34" Type="http://schemas.openxmlformats.org/officeDocument/2006/relationships/image" Target="../media/image73.wmf"/><Relationship Id="rId7" Type="http://schemas.openxmlformats.org/officeDocument/2006/relationships/oleObject" Target="../embeddings/oleObject147.bin"/><Relationship Id="rId12" Type="http://schemas.openxmlformats.org/officeDocument/2006/relationships/image" Target="../media/image188.wmf"/><Relationship Id="rId17" Type="http://schemas.openxmlformats.org/officeDocument/2006/relationships/oleObject" Target="../embeddings/oleObject152.bin"/><Relationship Id="rId25" Type="http://schemas.openxmlformats.org/officeDocument/2006/relationships/image" Target="../media/image194.wmf"/><Relationship Id="rId33" Type="http://schemas.openxmlformats.org/officeDocument/2006/relationships/oleObject" Target="../embeddings/oleObject63.bin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90.wmf"/><Relationship Id="rId20" Type="http://schemas.openxmlformats.org/officeDocument/2006/relationships/image" Target="../media/image192.wmf"/><Relationship Id="rId29" Type="http://schemas.openxmlformats.org/officeDocument/2006/relationships/image" Target="../media/image4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5.wmf"/><Relationship Id="rId11" Type="http://schemas.openxmlformats.org/officeDocument/2006/relationships/oleObject" Target="../embeddings/oleObject149.bin"/><Relationship Id="rId24" Type="http://schemas.openxmlformats.org/officeDocument/2006/relationships/oleObject" Target="../embeddings/oleObject154.bin"/><Relationship Id="rId32" Type="http://schemas.openxmlformats.org/officeDocument/2006/relationships/image" Target="../media/image72.wmf"/><Relationship Id="rId37" Type="http://schemas.openxmlformats.org/officeDocument/2006/relationships/image" Target="../media/image195.png"/><Relationship Id="rId5" Type="http://schemas.openxmlformats.org/officeDocument/2006/relationships/oleObject" Target="../embeddings/oleObject146.bin"/><Relationship Id="rId15" Type="http://schemas.openxmlformats.org/officeDocument/2006/relationships/oleObject" Target="../embeddings/oleObject151.bin"/><Relationship Id="rId23" Type="http://schemas.openxmlformats.org/officeDocument/2006/relationships/image" Target="../media/image193.png"/><Relationship Id="rId36" Type="http://schemas.openxmlformats.org/officeDocument/2006/relationships/image" Target="../media/image74.wmf"/><Relationship Id="rId10" Type="http://schemas.openxmlformats.org/officeDocument/2006/relationships/image" Target="../media/image187.wmf"/><Relationship Id="rId19" Type="http://schemas.openxmlformats.org/officeDocument/2006/relationships/oleObject" Target="../embeddings/oleObject153.bin"/><Relationship Id="rId31" Type="http://schemas.openxmlformats.org/officeDocument/2006/relationships/oleObject" Target="../embeddings/oleObject62.bin"/><Relationship Id="rId4" Type="http://schemas.openxmlformats.org/officeDocument/2006/relationships/image" Target="../media/image184.WMF"/><Relationship Id="rId9" Type="http://schemas.openxmlformats.org/officeDocument/2006/relationships/oleObject" Target="../embeddings/oleObject148.bin"/><Relationship Id="rId14" Type="http://schemas.openxmlformats.org/officeDocument/2006/relationships/image" Target="../media/image189.wmf"/><Relationship Id="rId22" Type="http://schemas.openxmlformats.org/officeDocument/2006/relationships/hyperlink" Target="http://aip.scitation.org/doi/full/10.1063/1.4890441" TargetMode="External"/><Relationship Id="rId30" Type="http://schemas.openxmlformats.org/officeDocument/2006/relationships/image" Target="../media/image69.png"/><Relationship Id="rId35" Type="http://schemas.openxmlformats.org/officeDocument/2006/relationships/oleObject" Target="../embeddings/oleObject64.bin"/><Relationship Id="rId8" Type="http://schemas.openxmlformats.org/officeDocument/2006/relationships/image" Target="../media/image186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wmf"/><Relationship Id="rId3" Type="http://schemas.openxmlformats.org/officeDocument/2006/relationships/oleObject" Target="../embeddings/oleObject155.bin"/><Relationship Id="rId7" Type="http://schemas.openxmlformats.org/officeDocument/2006/relationships/oleObject" Target="../embeddings/oleObject157.bin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7.wmf"/><Relationship Id="rId11" Type="http://schemas.openxmlformats.org/officeDocument/2006/relationships/image" Target="../media/image1580.png"/><Relationship Id="rId5" Type="http://schemas.openxmlformats.org/officeDocument/2006/relationships/oleObject" Target="../embeddings/oleObject156.bin"/><Relationship Id="rId4" Type="http://schemas.openxmlformats.org/officeDocument/2006/relationships/image" Target="../media/image196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7" Type="http://schemas.openxmlformats.org/officeDocument/2006/relationships/image" Target="../media/image203.wmf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58.bin"/><Relationship Id="rId5" Type="http://schemas.openxmlformats.org/officeDocument/2006/relationships/image" Target="../media/image202.png"/><Relationship Id="rId4" Type="http://schemas.openxmlformats.org/officeDocument/2006/relationships/image" Target="../media/image20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png"/><Relationship Id="rId13" Type="http://schemas.openxmlformats.org/officeDocument/2006/relationships/image" Target="../media/image212.png"/><Relationship Id="rId3" Type="http://schemas.openxmlformats.org/officeDocument/2006/relationships/image" Target="../media/image205.png"/><Relationship Id="rId7" Type="http://schemas.openxmlformats.org/officeDocument/2006/relationships/image" Target="../media/image208.png"/><Relationship Id="rId12" Type="http://schemas.openxmlformats.org/officeDocument/2006/relationships/image" Target="../media/image211.wmf"/><Relationship Id="rId17" Type="http://schemas.openxmlformats.org/officeDocument/2006/relationships/image" Target="../media/image214.wmf"/><Relationship Id="rId2" Type="http://schemas.openxmlformats.org/officeDocument/2006/relationships/image" Target="../media/image204.png"/><Relationship Id="rId16" Type="http://schemas.openxmlformats.org/officeDocument/2006/relationships/oleObject" Target="../embeddings/oleObject16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7.wmf"/><Relationship Id="rId11" Type="http://schemas.openxmlformats.org/officeDocument/2006/relationships/oleObject" Target="../embeddings/oleObject161.bin"/><Relationship Id="rId5" Type="http://schemas.openxmlformats.org/officeDocument/2006/relationships/oleObject" Target="../embeddings/oleObject159.bin"/><Relationship Id="rId15" Type="http://schemas.openxmlformats.org/officeDocument/2006/relationships/image" Target="../media/image213.wmf"/><Relationship Id="rId10" Type="http://schemas.openxmlformats.org/officeDocument/2006/relationships/image" Target="../media/image210.wmf"/><Relationship Id="rId4" Type="http://schemas.openxmlformats.org/officeDocument/2006/relationships/image" Target="../media/image206.png"/><Relationship Id="rId9" Type="http://schemas.openxmlformats.org/officeDocument/2006/relationships/oleObject" Target="../embeddings/oleObject160.bin"/><Relationship Id="rId14" Type="http://schemas.openxmlformats.org/officeDocument/2006/relationships/oleObject" Target="../embeddings/oleObject162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7.wmf"/><Relationship Id="rId13" Type="http://schemas.openxmlformats.org/officeDocument/2006/relationships/image" Target="../media/image220.wmf"/><Relationship Id="rId18" Type="http://schemas.openxmlformats.org/officeDocument/2006/relationships/oleObject" Target="../embeddings/oleObject171.bin"/><Relationship Id="rId3" Type="http://schemas.openxmlformats.org/officeDocument/2006/relationships/oleObject" Target="../embeddings/oleObject164.bin"/><Relationship Id="rId21" Type="http://schemas.openxmlformats.org/officeDocument/2006/relationships/image" Target="../media/image224.wmf"/><Relationship Id="rId7" Type="http://schemas.openxmlformats.org/officeDocument/2006/relationships/oleObject" Target="../embeddings/oleObject166.bin"/><Relationship Id="rId12" Type="http://schemas.openxmlformats.org/officeDocument/2006/relationships/oleObject" Target="../embeddings/oleObject168.bin"/><Relationship Id="rId17" Type="http://schemas.openxmlformats.org/officeDocument/2006/relationships/image" Target="../media/image222.wmf"/><Relationship Id="rId2" Type="http://schemas.openxmlformats.org/officeDocument/2006/relationships/notesSlide" Target="../notesSlides/notesSlide5.xml"/><Relationship Id="rId16" Type="http://schemas.openxmlformats.org/officeDocument/2006/relationships/oleObject" Target="../embeddings/oleObject170.bin"/><Relationship Id="rId20" Type="http://schemas.openxmlformats.org/officeDocument/2006/relationships/oleObject" Target="../embeddings/oleObject172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6.wmf"/><Relationship Id="rId11" Type="http://schemas.openxmlformats.org/officeDocument/2006/relationships/image" Target="../media/image219.wmf"/><Relationship Id="rId5" Type="http://schemas.openxmlformats.org/officeDocument/2006/relationships/oleObject" Target="../embeddings/oleObject165.bin"/><Relationship Id="rId15" Type="http://schemas.openxmlformats.org/officeDocument/2006/relationships/image" Target="../media/image221.wmf"/><Relationship Id="rId23" Type="http://schemas.openxmlformats.org/officeDocument/2006/relationships/image" Target="../media/image225.wmf"/><Relationship Id="rId10" Type="http://schemas.openxmlformats.org/officeDocument/2006/relationships/oleObject" Target="../embeddings/oleObject167.bin"/><Relationship Id="rId19" Type="http://schemas.openxmlformats.org/officeDocument/2006/relationships/image" Target="../media/image223.wmf"/><Relationship Id="rId4" Type="http://schemas.openxmlformats.org/officeDocument/2006/relationships/image" Target="../media/image215.wmf"/><Relationship Id="rId9" Type="http://schemas.openxmlformats.org/officeDocument/2006/relationships/image" Target="../media/image218.jpeg"/><Relationship Id="rId14" Type="http://schemas.openxmlformats.org/officeDocument/2006/relationships/oleObject" Target="../embeddings/oleObject169.bin"/><Relationship Id="rId22" Type="http://schemas.openxmlformats.org/officeDocument/2006/relationships/oleObject" Target="../embeddings/oleObject173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png"/><Relationship Id="rId13" Type="http://schemas.openxmlformats.org/officeDocument/2006/relationships/oleObject" Target="../embeddings/oleObject174.bin"/><Relationship Id="rId3" Type="http://schemas.openxmlformats.org/officeDocument/2006/relationships/image" Target="../media/image227.png"/><Relationship Id="rId7" Type="http://schemas.openxmlformats.org/officeDocument/2006/relationships/image" Target="../media/image231.png"/><Relationship Id="rId12" Type="http://schemas.openxmlformats.org/officeDocument/2006/relationships/image" Target="../media/image235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0.png"/><Relationship Id="rId11" Type="http://schemas.openxmlformats.org/officeDocument/2006/relationships/image" Target="../media/image234.png"/><Relationship Id="rId5" Type="http://schemas.openxmlformats.org/officeDocument/2006/relationships/image" Target="../media/image229.png"/><Relationship Id="rId10" Type="http://schemas.openxmlformats.org/officeDocument/2006/relationships/image" Target="../media/image233.png"/><Relationship Id="rId4" Type="http://schemas.openxmlformats.org/officeDocument/2006/relationships/image" Target="../media/image228.png"/><Relationship Id="rId9" Type="http://schemas.openxmlformats.org/officeDocument/2006/relationships/hyperlink" Target="http://jpsj.ipap.jp/link?JPSJ/78/073802/" TargetMode="External"/><Relationship Id="rId14" Type="http://schemas.openxmlformats.org/officeDocument/2006/relationships/image" Target="../media/image23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3.wmf"/><Relationship Id="rId7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7.wmf"/><Relationship Id="rId5" Type="http://schemas.openxmlformats.org/officeDocument/2006/relationships/image" Target="../media/image4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6.w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2.png"/><Relationship Id="rId13" Type="http://schemas.openxmlformats.org/officeDocument/2006/relationships/image" Target="../media/image247.png"/><Relationship Id="rId3" Type="http://schemas.openxmlformats.org/officeDocument/2006/relationships/image" Target="../media/image238.png"/><Relationship Id="rId7" Type="http://schemas.openxmlformats.org/officeDocument/2006/relationships/hyperlink" Target="http://dx.doi.org/10.1063/1.3428674" TargetMode="External"/><Relationship Id="rId12" Type="http://schemas.openxmlformats.org/officeDocument/2006/relationships/image" Target="../media/image246.png"/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1.png"/><Relationship Id="rId11" Type="http://schemas.openxmlformats.org/officeDocument/2006/relationships/image" Target="../media/image245.png"/><Relationship Id="rId5" Type="http://schemas.openxmlformats.org/officeDocument/2006/relationships/image" Target="../media/image240.png"/><Relationship Id="rId15" Type="http://schemas.openxmlformats.org/officeDocument/2006/relationships/image" Target="../media/image249.png"/><Relationship Id="rId10" Type="http://schemas.openxmlformats.org/officeDocument/2006/relationships/image" Target="../media/image244.png"/><Relationship Id="rId4" Type="http://schemas.openxmlformats.org/officeDocument/2006/relationships/image" Target="../media/image239.png"/><Relationship Id="rId9" Type="http://schemas.openxmlformats.org/officeDocument/2006/relationships/image" Target="../media/image243.png"/><Relationship Id="rId14" Type="http://schemas.openxmlformats.org/officeDocument/2006/relationships/image" Target="../media/image24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wmf"/><Relationship Id="rId3" Type="http://schemas.openxmlformats.org/officeDocument/2006/relationships/image" Target="../media/image250.wmf"/><Relationship Id="rId7" Type="http://schemas.openxmlformats.org/officeDocument/2006/relationships/oleObject" Target="../embeddings/oleObject177.bin"/><Relationship Id="rId2" Type="http://schemas.openxmlformats.org/officeDocument/2006/relationships/oleObject" Target="../embeddings/oleObject175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2.png"/><Relationship Id="rId11" Type="http://schemas.openxmlformats.org/officeDocument/2006/relationships/image" Target="../media/image255.png"/><Relationship Id="rId5" Type="http://schemas.openxmlformats.org/officeDocument/2006/relationships/image" Target="../media/image251.wmf"/><Relationship Id="rId10" Type="http://schemas.openxmlformats.org/officeDocument/2006/relationships/image" Target="../media/image254.wmf"/><Relationship Id="rId4" Type="http://schemas.openxmlformats.org/officeDocument/2006/relationships/oleObject" Target="../embeddings/oleObject176.bin"/><Relationship Id="rId9" Type="http://schemas.openxmlformats.org/officeDocument/2006/relationships/oleObject" Target="../embeddings/oleObject178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png"/><Relationship Id="rId3" Type="http://schemas.openxmlformats.org/officeDocument/2006/relationships/oleObject" Target="../embeddings/oleObject179.bin"/><Relationship Id="rId7" Type="http://schemas.openxmlformats.org/officeDocument/2006/relationships/image" Target="../media/image25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7.wmf"/><Relationship Id="rId11" Type="http://schemas.openxmlformats.org/officeDocument/2006/relationships/image" Target="../media/image261.png"/><Relationship Id="rId5" Type="http://schemas.openxmlformats.org/officeDocument/2006/relationships/oleObject" Target="../embeddings/oleObject180.bin"/><Relationship Id="rId10" Type="http://schemas.openxmlformats.org/officeDocument/2006/relationships/image" Target="../media/image260.gif"/><Relationship Id="rId4" Type="http://schemas.openxmlformats.org/officeDocument/2006/relationships/image" Target="../media/image256.wmf"/><Relationship Id="rId9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4.bin"/><Relationship Id="rId3" Type="http://schemas.openxmlformats.org/officeDocument/2006/relationships/image" Target="../media/image262.wmf"/><Relationship Id="rId7" Type="http://schemas.openxmlformats.org/officeDocument/2006/relationships/image" Target="../media/image264.wmf"/><Relationship Id="rId2" Type="http://schemas.openxmlformats.org/officeDocument/2006/relationships/oleObject" Target="../embeddings/oleObject18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83.bin"/><Relationship Id="rId5" Type="http://schemas.openxmlformats.org/officeDocument/2006/relationships/image" Target="../media/image263.wmf"/><Relationship Id="rId10" Type="http://schemas.openxmlformats.org/officeDocument/2006/relationships/image" Target="../media/image266.png"/><Relationship Id="rId4" Type="http://schemas.openxmlformats.org/officeDocument/2006/relationships/oleObject" Target="../embeddings/oleObject182.bin"/><Relationship Id="rId9" Type="http://schemas.openxmlformats.org/officeDocument/2006/relationships/image" Target="../media/image265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9.wmf"/><Relationship Id="rId3" Type="http://schemas.openxmlformats.org/officeDocument/2006/relationships/oleObject" Target="../embeddings/oleObject185.bin"/><Relationship Id="rId7" Type="http://schemas.openxmlformats.org/officeDocument/2006/relationships/oleObject" Target="../embeddings/oleObject187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8.wmf"/><Relationship Id="rId11" Type="http://schemas.openxmlformats.org/officeDocument/2006/relationships/image" Target="../media/image271.png"/><Relationship Id="rId5" Type="http://schemas.openxmlformats.org/officeDocument/2006/relationships/oleObject" Target="../embeddings/oleObject186.bin"/><Relationship Id="rId10" Type="http://schemas.openxmlformats.org/officeDocument/2006/relationships/image" Target="../media/image270.wmf"/><Relationship Id="rId4" Type="http://schemas.openxmlformats.org/officeDocument/2006/relationships/image" Target="../media/image267.wmf"/><Relationship Id="rId9" Type="http://schemas.openxmlformats.org/officeDocument/2006/relationships/oleObject" Target="../embeddings/oleObject188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3.wmf"/><Relationship Id="rId13" Type="http://schemas.openxmlformats.org/officeDocument/2006/relationships/image" Target="../media/image276.png"/><Relationship Id="rId18" Type="http://schemas.openxmlformats.org/officeDocument/2006/relationships/oleObject" Target="../embeddings/oleObject195.bin"/><Relationship Id="rId3" Type="http://schemas.openxmlformats.org/officeDocument/2006/relationships/oleObject" Target="../embeddings/oleObject189.bin"/><Relationship Id="rId21" Type="http://schemas.openxmlformats.org/officeDocument/2006/relationships/image" Target="../media/image280.wmf"/><Relationship Id="rId7" Type="http://schemas.openxmlformats.org/officeDocument/2006/relationships/oleObject" Target="../embeddings/oleObject190.bin"/><Relationship Id="rId12" Type="http://schemas.openxmlformats.org/officeDocument/2006/relationships/image" Target="../media/image275.wmf"/><Relationship Id="rId17" Type="http://schemas.openxmlformats.org/officeDocument/2006/relationships/image" Target="../media/image278.wmf"/><Relationship Id="rId2" Type="http://schemas.openxmlformats.org/officeDocument/2006/relationships/notesSlide" Target="../notesSlides/notesSlide8.xml"/><Relationship Id="rId16" Type="http://schemas.openxmlformats.org/officeDocument/2006/relationships/oleObject" Target="../embeddings/oleObject194.bin"/><Relationship Id="rId20" Type="http://schemas.openxmlformats.org/officeDocument/2006/relationships/oleObject" Target="../embeddings/oleObject196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5.wmf"/><Relationship Id="rId11" Type="http://schemas.openxmlformats.org/officeDocument/2006/relationships/oleObject" Target="../embeddings/oleObject192.bin"/><Relationship Id="rId24" Type="http://schemas.openxmlformats.org/officeDocument/2006/relationships/image" Target="../media/image282.png"/><Relationship Id="rId5" Type="http://schemas.openxmlformats.org/officeDocument/2006/relationships/oleObject" Target="../embeddings/oleObject131.bin"/><Relationship Id="rId15" Type="http://schemas.openxmlformats.org/officeDocument/2006/relationships/image" Target="../media/image277.wmf"/><Relationship Id="rId23" Type="http://schemas.openxmlformats.org/officeDocument/2006/relationships/image" Target="../media/image281.wmf"/><Relationship Id="rId10" Type="http://schemas.openxmlformats.org/officeDocument/2006/relationships/image" Target="../media/image274.wmf"/><Relationship Id="rId19" Type="http://schemas.openxmlformats.org/officeDocument/2006/relationships/image" Target="../media/image279.wmf"/><Relationship Id="rId4" Type="http://schemas.openxmlformats.org/officeDocument/2006/relationships/image" Target="../media/image272.wmf"/><Relationship Id="rId9" Type="http://schemas.openxmlformats.org/officeDocument/2006/relationships/oleObject" Target="../embeddings/oleObject191.bin"/><Relationship Id="rId14" Type="http://schemas.openxmlformats.org/officeDocument/2006/relationships/oleObject" Target="../embeddings/oleObject193.bin"/><Relationship Id="rId22" Type="http://schemas.openxmlformats.org/officeDocument/2006/relationships/oleObject" Target="../embeddings/oleObject197.bin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03.bin"/><Relationship Id="rId18" Type="http://schemas.openxmlformats.org/officeDocument/2006/relationships/image" Target="../media/image290.wmf"/><Relationship Id="rId26" Type="http://schemas.openxmlformats.org/officeDocument/2006/relationships/image" Target="../media/image294.wmf"/><Relationship Id="rId39" Type="http://schemas.openxmlformats.org/officeDocument/2006/relationships/image" Target="../media/image300.wmf"/><Relationship Id="rId21" Type="http://schemas.openxmlformats.org/officeDocument/2006/relationships/oleObject" Target="../embeddings/oleObject207.bin"/><Relationship Id="rId34" Type="http://schemas.openxmlformats.org/officeDocument/2006/relationships/oleObject" Target="../embeddings/oleObject213.bin"/><Relationship Id="rId42" Type="http://schemas.openxmlformats.org/officeDocument/2006/relationships/oleObject" Target="../embeddings/oleObject217.bin"/><Relationship Id="rId47" Type="http://schemas.openxmlformats.org/officeDocument/2006/relationships/image" Target="../media/image304.wmf"/><Relationship Id="rId50" Type="http://schemas.openxmlformats.org/officeDocument/2006/relationships/image" Target="../media/image306.png"/><Relationship Id="rId7" Type="http://schemas.openxmlformats.org/officeDocument/2006/relationships/oleObject" Target="../embeddings/oleObject200.bin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89.wmf"/><Relationship Id="rId29" Type="http://schemas.openxmlformats.org/officeDocument/2006/relationships/oleObject" Target="../embeddings/oleObject211.bin"/><Relationship Id="rId11" Type="http://schemas.openxmlformats.org/officeDocument/2006/relationships/oleObject" Target="../embeddings/oleObject202.bin"/><Relationship Id="rId24" Type="http://schemas.openxmlformats.org/officeDocument/2006/relationships/image" Target="../media/image293.wmf"/><Relationship Id="rId32" Type="http://schemas.openxmlformats.org/officeDocument/2006/relationships/oleObject" Target="../embeddings/oleObject212.bin"/><Relationship Id="rId37" Type="http://schemas.openxmlformats.org/officeDocument/2006/relationships/image" Target="../media/image299.wmf"/><Relationship Id="rId40" Type="http://schemas.openxmlformats.org/officeDocument/2006/relationships/oleObject" Target="../embeddings/oleObject216.bin"/><Relationship Id="rId45" Type="http://schemas.openxmlformats.org/officeDocument/2006/relationships/image" Target="../media/image303.wmf"/><Relationship Id="rId5" Type="http://schemas.openxmlformats.org/officeDocument/2006/relationships/oleObject" Target="../embeddings/oleObject199.bin"/><Relationship Id="rId15" Type="http://schemas.openxmlformats.org/officeDocument/2006/relationships/oleObject" Target="../embeddings/oleObject204.bin"/><Relationship Id="rId23" Type="http://schemas.openxmlformats.org/officeDocument/2006/relationships/oleObject" Target="../embeddings/oleObject208.bin"/><Relationship Id="rId28" Type="http://schemas.openxmlformats.org/officeDocument/2006/relationships/image" Target="../media/image295.wmf"/><Relationship Id="rId36" Type="http://schemas.openxmlformats.org/officeDocument/2006/relationships/oleObject" Target="../embeddings/oleObject214.bin"/><Relationship Id="rId49" Type="http://schemas.openxmlformats.org/officeDocument/2006/relationships/image" Target="../media/image305.wmf"/><Relationship Id="rId10" Type="http://schemas.openxmlformats.org/officeDocument/2006/relationships/image" Target="../media/image286.wmf"/><Relationship Id="rId19" Type="http://schemas.openxmlformats.org/officeDocument/2006/relationships/oleObject" Target="../embeddings/oleObject206.bin"/><Relationship Id="rId31" Type="http://schemas.openxmlformats.org/officeDocument/2006/relationships/image" Target="../media/image17.png"/><Relationship Id="rId44" Type="http://schemas.openxmlformats.org/officeDocument/2006/relationships/oleObject" Target="../embeddings/oleObject218.bin"/><Relationship Id="rId4" Type="http://schemas.openxmlformats.org/officeDocument/2006/relationships/image" Target="../media/image283.wmf"/><Relationship Id="rId9" Type="http://schemas.openxmlformats.org/officeDocument/2006/relationships/oleObject" Target="../embeddings/oleObject201.bin"/><Relationship Id="rId14" Type="http://schemas.openxmlformats.org/officeDocument/2006/relationships/image" Target="../media/image288.wmf"/><Relationship Id="rId22" Type="http://schemas.openxmlformats.org/officeDocument/2006/relationships/image" Target="../media/image292.wmf"/><Relationship Id="rId27" Type="http://schemas.openxmlformats.org/officeDocument/2006/relationships/oleObject" Target="../embeddings/oleObject210.bin"/><Relationship Id="rId30" Type="http://schemas.openxmlformats.org/officeDocument/2006/relationships/image" Target="../media/image296.wmf"/><Relationship Id="rId35" Type="http://schemas.openxmlformats.org/officeDocument/2006/relationships/image" Target="../media/image298.wmf"/><Relationship Id="rId43" Type="http://schemas.openxmlformats.org/officeDocument/2006/relationships/image" Target="../media/image302.wmf"/><Relationship Id="rId48" Type="http://schemas.openxmlformats.org/officeDocument/2006/relationships/oleObject" Target="../embeddings/oleObject220.bin"/><Relationship Id="rId8" Type="http://schemas.openxmlformats.org/officeDocument/2006/relationships/image" Target="../media/image285.wmf"/><Relationship Id="rId3" Type="http://schemas.openxmlformats.org/officeDocument/2006/relationships/oleObject" Target="../embeddings/oleObject198.bin"/><Relationship Id="rId12" Type="http://schemas.openxmlformats.org/officeDocument/2006/relationships/image" Target="../media/image287.wmf"/><Relationship Id="rId17" Type="http://schemas.openxmlformats.org/officeDocument/2006/relationships/oleObject" Target="../embeddings/oleObject205.bin"/><Relationship Id="rId25" Type="http://schemas.openxmlformats.org/officeDocument/2006/relationships/oleObject" Target="../embeddings/oleObject209.bin"/><Relationship Id="rId33" Type="http://schemas.openxmlformats.org/officeDocument/2006/relationships/image" Target="../media/image297.wmf"/><Relationship Id="rId38" Type="http://schemas.openxmlformats.org/officeDocument/2006/relationships/oleObject" Target="../embeddings/oleObject215.bin"/><Relationship Id="rId46" Type="http://schemas.openxmlformats.org/officeDocument/2006/relationships/oleObject" Target="../embeddings/oleObject219.bin"/><Relationship Id="rId20" Type="http://schemas.openxmlformats.org/officeDocument/2006/relationships/image" Target="../media/image291.wmf"/><Relationship Id="rId41" Type="http://schemas.openxmlformats.org/officeDocument/2006/relationships/image" Target="../media/image30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4.wmf"/></Relationships>
</file>

<file path=ppt/slides/_rels/slide3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22.bin"/><Relationship Id="rId18" Type="http://schemas.openxmlformats.org/officeDocument/2006/relationships/image" Target="../media/image309.wmf"/><Relationship Id="rId26" Type="http://schemas.openxmlformats.org/officeDocument/2006/relationships/image" Target="../media/image311.wmf"/><Relationship Id="rId39" Type="http://schemas.openxmlformats.org/officeDocument/2006/relationships/image" Target="../media/image300.wmf"/><Relationship Id="rId21" Type="http://schemas.openxmlformats.org/officeDocument/2006/relationships/oleObject" Target="../embeddings/oleObject207.bin"/><Relationship Id="rId34" Type="http://schemas.openxmlformats.org/officeDocument/2006/relationships/oleObject" Target="../embeddings/oleObject229.bin"/><Relationship Id="rId42" Type="http://schemas.openxmlformats.org/officeDocument/2006/relationships/oleObject" Target="../embeddings/oleObject232.bin"/><Relationship Id="rId47" Type="http://schemas.openxmlformats.org/officeDocument/2006/relationships/image" Target="../media/image320.wmf"/><Relationship Id="rId50" Type="http://schemas.openxmlformats.org/officeDocument/2006/relationships/oleObject" Target="../embeddings/oleObject236.bin"/><Relationship Id="rId55" Type="http://schemas.openxmlformats.org/officeDocument/2006/relationships/image" Target="../media/image324.wmf"/><Relationship Id="rId7" Type="http://schemas.openxmlformats.org/officeDocument/2006/relationships/oleObject" Target="../embeddings/oleObject200.bin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89.wmf"/><Relationship Id="rId29" Type="http://schemas.openxmlformats.org/officeDocument/2006/relationships/oleObject" Target="../embeddings/oleObject227.bin"/><Relationship Id="rId11" Type="http://schemas.openxmlformats.org/officeDocument/2006/relationships/oleObject" Target="../embeddings/oleObject202.bin"/><Relationship Id="rId24" Type="http://schemas.openxmlformats.org/officeDocument/2006/relationships/image" Target="../media/image293.wmf"/><Relationship Id="rId32" Type="http://schemas.openxmlformats.org/officeDocument/2006/relationships/oleObject" Target="../embeddings/oleObject228.bin"/><Relationship Id="rId37" Type="http://schemas.openxmlformats.org/officeDocument/2006/relationships/image" Target="../media/image316.wmf"/><Relationship Id="rId40" Type="http://schemas.openxmlformats.org/officeDocument/2006/relationships/oleObject" Target="../embeddings/oleObject231.bin"/><Relationship Id="rId45" Type="http://schemas.openxmlformats.org/officeDocument/2006/relationships/image" Target="../media/image319.wmf"/><Relationship Id="rId53" Type="http://schemas.openxmlformats.org/officeDocument/2006/relationships/image" Target="../media/image323.wmf"/><Relationship Id="rId5" Type="http://schemas.openxmlformats.org/officeDocument/2006/relationships/oleObject" Target="../embeddings/oleObject199.bin"/><Relationship Id="rId10" Type="http://schemas.openxmlformats.org/officeDocument/2006/relationships/image" Target="../media/image307.wmf"/><Relationship Id="rId19" Type="http://schemas.openxmlformats.org/officeDocument/2006/relationships/oleObject" Target="../embeddings/oleObject224.bin"/><Relationship Id="rId31" Type="http://schemas.openxmlformats.org/officeDocument/2006/relationships/image" Target="../media/image17.png"/><Relationship Id="rId44" Type="http://schemas.openxmlformats.org/officeDocument/2006/relationships/oleObject" Target="../embeddings/oleObject233.bin"/><Relationship Id="rId52" Type="http://schemas.openxmlformats.org/officeDocument/2006/relationships/oleObject" Target="../embeddings/oleObject237.bin"/><Relationship Id="rId4" Type="http://schemas.openxmlformats.org/officeDocument/2006/relationships/image" Target="../media/image283.wmf"/><Relationship Id="rId9" Type="http://schemas.openxmlformats.org/officeDocument/2006/relationships/oleObject" Target="../embeddings/oleObject221.bin"/><Relationship Id="rId14" Type="http://schemas.openxmlformats.org/officeDocument/2006/relationships/image" Target="../media/image308.wmf"/><Relationship Id="rId22" Type="http://schemas.openxmlformats.org/officeDocument/2006/relationships/image" Target="../media/image292.wmf"/><Relationship Id="rId27" Type="http://schemas.openxmlformats.org/officeDocument/2006/relationships/oleObject" Target="../embeddings/oleObject226.bin"/><Relationship Id="rId30" Type="http://schemas.openxmlformats.org/officeDocument/2006/relationships/image" Target="../media/image313.wmf"/><Relationship Id="rId35" Type="http://schemas.openxmlformats.org/officeDocument/2006/relationships/image" Target="../media/image315.wmf"/><Relationship Id="rId43" Type="http://schemas.openxmlformats.org/officeDocument/2006/relationships/image" Target="../media/image318.wmf"/><Relationship Id="rId48" Type="http://schemas.openxmlformats.org/officeDocument/2006/relationships/oleObject" Target="../embeddings/oleObject235.bin"/><Relationship Id="rId56" Type="http://schemas.openxmlformats.org/officeDocument/2006/relationships/image" Target="../media/image325.png"/><Relationship Id="rId8" Type="http://schemas.openxmlformats.org/officeDocument/2006/relationships/image" Target="../media/image285.wmf"/><Relationship Id="rId51" Type="http://schemas.openxmlformats.org/officeDocument/2006/relationships/image" Target="../media/image322.wmf"/><Relationship Id="rId3" Type="http://schemas.openxmlformats.org/officeDocument/2006/relationships/oleObject" Target="../embeddings/oleObject198.bin"/><Relationship Id="rId12" Type="http://schemas.openxmlformats.org/officeDocument/2006/relationships/image" Target="../media/image287.wmf"/><Relationship Id="rId17" Type="http://schemas.openxmlformats.org/officeDocument/2006/relationships/oleObject" Target="../embeddings/oleObject223.bin"/><Relationship Id="rId25" Type="http://schemas.openxmlformats.org/officeDocument/2006/relationships/oleObject" Target="../embeddings/oleObject225.bin"/><Relationship Id="rId33" Type="http://schemas.openxmlformats.org/officeDocument/2006/relationships/image" Target="../media/image314.wmf"/><Relationship Id="rId38" Type="http://schemas.openxmlformats.org/officeDocument/2006/relationships/oleObject" Target="../embeddings/oleObject215.bin"/><Relationship Id="rId46" Type="http://schemas.openxmlformats.org/officeDocument/2006/relationships/oleObject" Target="../embeddings/oleObject234.bin"/><Relationship Id="rId20" Type="http://schemas.openxmlformats.org/officeDocument/2006/relationships/image" Target="../media/image310.wmf"/><Relationship Id="rId41" Type="http://schemas.openxmlformats.org/officeDocument/2006/relationships/image" Target="../media/image317.wmf"/><Relationship Id="rId54" Type="http://schemas.openxmlformats.org/officeDocument/2006/relationships/oleObject" Target="../embeddings/oleObject238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4.wmf"/><Relationship Id="rId15" Type="http://schemas.openxmlformats.org/officeDocument/2006/relationships/oleObject" Target="../embeddings/oleObject204.bin"/><Relationship Id="rId23" Type="http://schemas.openxmlformats.org/officeDocument/2006/relationships/oleObject" Target="../embeddings/oleObject208.bin"/><Relationship Id="rId28" Type="http://schemas.openxmlformats.org/officeDocument/2006/relationships/image" Target="../media/image312.wmf"/><Relationship Id="rId36" Type="http://schemas.openxmlformats.org/officeDocument/2006/relationships/oleObject" Target="../embeddings/oleObject230.bin"/><Relationship Id="rId49" Type="http://schemas.openxmlformats.org/officeDocument/2006/relationships/image" Target="../media/image321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9.wmf"/><Relationship Id="rId13" Type="http://schemas.openxmlformats.org/officeDocument/2006/relationships/oleObject" Target="../embeddings/oleObject243.bin"/><Relationship Id="rId3" Type="http://schemas.openxmlformats.org/officeDocument/2006/relationships/image" Target="../media/image326.png"/><Relationship Id="rId7" Type="http://schemas.openxmlformats.org/officeDocument/2006/relationships/oleObject" Target="../embeddings/oleObject240.bin"/><Relationship Id="rId12" Type="http://schemas.openxmlformats.org/officeDocument/2006/relationships/image" Target="../media/image331.wmf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33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8.wmf"/><Relationship Id="rId11" Type="http://schemas.openxmlformats.org/officeDocument/2006/relationships/oleObject" Target="../embeddings/oleObject242.bin"/><Relationship Id="rId5" Type="http://schemas.openxmlformats.org/officeDocument/2006/relationships/oleObject" Target="../embeddings/oleObject239.bin"/><Relationship Id="rId15" Type="http://schemas.openxmlformats.org/officeDocument/2006/relationships/oleObject" Target="../embeddings/oleObject244.bin"/><Relationship Id="rId10" Type="http://schemas.openxmlformats.org/officeDocument/2006/relationships/image" Target="../media/image330.wmf"/><Relationship Id="rId4" Type="http://schemas.openxmlformats.org/officeDocument/2006/relationships/image" Target="../media/image327.png"/><Relationship Id="rId9" Type="http://schemas.openxmlformats.org/officeDocument/2006/relationships/oleObject" Target="../embeddings/oleObject241.bin"/><Relationship Id="rId14" Type="http://schemas.openxmlformats.org/officeDocument/2006/relationships/image" Target="../media/image332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5.bin"/><Relationship Id="rId13" Type="http://schemas.openxmlformats.org/officeDocument/2006/relationships/image" Target="../media/image337.wmf"/><Relationship Id="rId3" Type="http://schemas.openxmlformats.org/officeDocument/2006/relationships/image" Target="../media/image334.png"/><Relationship Id="rId7" Type="http://schemas.openxmlformats.org/officeDocument/2006/relationships/hyperlink" Target="http://scitation.aip.org/getabs/servlet/GetabsServlet?prog=normal&amp;id=JCPSA6000117000024011089000001&amp;idtype=cvips&amp;gifs=Yes" TargetMode="External"/><Relationship Id="rId12" Type="http://schemas.openxmlformats.org/officeDocument/2006/relationships/oleObject" Target="../embeddings/oleObject247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nk.aip.org/link/?&amp;l_creator=getabs-normal&amp;l_dir=FWD&amp;l_rel=CITES&amp;from_key=JCPSA6000125000008084501000001&amp;from_keyType=CVIPS&amp;from_loc=AIP&amp;to_j=JPCAFH&amp;to_v=106&amp;to_p=962&amp;to_loc=DOI&amp;to_url=http://dx.doi.org/10.1021/jp011768o" TargetMode="External"/><Relationship Id="rId11" Type="http://schemas.openxmlformats.org/officeDocument/2006/relationships/image" Target="../media/image336.wmf"/><Relationship Id="rId5" Type="http://schemas.openxmlformats.org/officeDocument/2006/relationships/hyperlink" Target="http://dx.doi.org/10.1016/S0009-2614(99)01173-2" TargetMode="External"/><Relationship Id="rId10" Type="http://schemas.openxmlformats.org/officeDocument/2006/relationships/oleObject" Target="../embeddings/oleObject246.bin"/><Relationship Id="rId4" Type="http://schemas.openxmlformats.org/officeDocument/2006/relationships/hyperlink" Target="http://dx.doi.org/10.1021/jp9813286" TargetMode="External"/><Relationship Id="rId9" Type="http://schemas.openxmlformats.org/officeDocument/2006/relationships/image" Target="../media/image335.wmf"/><Relationship Id="rId14" Type="http://schemas.openxmlformats.org/officeDocument/2006/relationships/image" Target="../media/image3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3.wmf"/><Relationship Id="rId18" Type="http://schemas.openxmlformats.org/officeDocument/2006/relationships/image" Target="../media/image16.png"/><Relationship Id="rId3" Type="http://schemas.openxmlformats.org/officeDocument/2006/relationships/image" Target="../media/image8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15.wmf"/><Relationship Id="rId2" Type="http://schemas.openxmlformats.org/officeDocument/2006/relationships/oleObject" Target="../embeddings/oleObject6.bin"/><Relationship Id="rId16" Type="http://schemas.openxmlformats.org/officeDocument/2006/relationships/oleObject" Target="../embeddings/oleObject13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17.png"/><Relationship Id="rId4" Type="http://schemas.openxmlformats.org/officeDocument/2006/relationships/oleObject" Target="../embeddings/oleObject7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12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8.bin"/><Relationship Id="rId2" Type="http://schemas.openxmlformats.org/officeDocument/2006/relationships/image" Target="../media/image339.w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0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4.wmf"/><Relationship Id="rId3" Type="http://schemas.openxmlformats.org/officeDocument/2006/relationships/oleObject" Target="../embeddings/oleObject249.bin"/><Relationship Id="rId7" Type="http://schemas.openxmlformats.org/officeDocument/2006/relationships/oleObject" Target="../embeddings/oleObject251.bin"/><Relationship Id="rId2" Type="http://schemas.openxmlformats.org/officeDocument/2006/relationships/image" Target="../media/image34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3.wmf"/><Relationship Id="rId5" Type="http://schemas.openxmlformats.org/officeDocument/2006/relationships/oleObject" Target="../embeddings/oleObject250.bin"/><Relationship Id="rId4" Type="http://schemas.openxmlformats.org/officeDocument/2006/relationships/image" Target="../media/image342.w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8.wmf"/><Relationship Id="rId3" Type="http://schemas.openxmlformats.org/officeDocument/2006/relationships/image" Target="../media/image345.wmf"/><Relationship Id="rId7" Type="http://schemas.openxmlformats.org/officeDocument/2006/relationships/oleObject" Target="../embeddings/oleObject253.bin"/><Relationship Id="rId12" Type="http://schemas.openxmlformats.org/officeDocument/2006/relationships/image" Target="../media/image350.wmf"/><Relationship Id="rId2" Type="http://schemas.openxmlformats.org/officeDocument/2006/relationships/oleObject" Target="../embeddings/oleObject251.bin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47.wmf"/><Relationship Id="rId11" Type="http://schemas.openxmlformats.org/officeDocument/2006/relationships/oleObject" Target="../embeddings/oleObject255.bin"/><Relationship Id="rId5" Type="http://schemas.openxmlformats.org/officeDocument/2006/relationships/oleObject" Target="../embeddings/oleObject252.bin"/><Relationship Id="rId10" Type="http://schemas.openxmlformats.org/officeDocument/2006/relationships/image" Target="../media/image349.wmf"/><Relationship Id="rId4" Type="http://schemas.openxmlformats.org/officeDocument/2006/relationships/image" Target="../media/image346.png"/><Relationship Id="rId9" Type="http://schemas.openxmlformats.org/officeDocument/2006/relationships/oleObject" Target="../embeddings/oleObject254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4.png"/><Relationship Id="rId3" Type="http://schemas.openxmlformats.org/officeDocument/2006/relationships/image" Target="../media/image351.wmf"/><Relationship Id="rId7" Type="http://schemas.openxmlformats.org/officeDocument/2006/relationships/image" Target="../media/image353.wmf"/><Relationship Id="rId2" Type="http://schemas.openxmlformats.org/officeDocument/2006/relationships/oleObject" Target="../embeddings/oleObject25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8.bin"/><Relationship Id="rId5" Type="http://schemas.openxmlformats.org/officeDocument/2006/relationships/image" Target="../media/image352.wmf"/><Relationship Id="rId10" Type="http://schemas.openxmlformats.org/officeDocument/2006/relationships/image" Target="../media/image355.wmf"/><Relationship Id="rId4" Type="http://schemas.openxmlformats.org/officeDocument/2006/relationships/oleObject" Target="../embeddings/oleObject257.bin"/><Relationship Id="rId9" Type="http://schemas.openxmlformats.org/officeDocument/2006/relationships/oleObject" Target="../embeddings/oleObject259.bin"/></Relationships>
</file>

<file path=ppt/slides/_rels/slide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7.wmf"/><Relationship Id="rId18" Type="http://schemas.openxmlformats.org/officeDocument/2006/relationships/oleObject" Target="../embeddings/oleObject264.bin"/><Relationship Id="rId26" Type="http://schemas.openxmlformats.org/officeDocument/2006/relationships/oleObject" Target="../embeddings/oleObject268.bin"/><Relationship Id="rId39" Type="http://schemas.openxmlformats.org/officeDocument/2006/relationships/image" Target="../media/image369.wmf"/><Relationship Id="rId21" Type="http://schemas.openxmlformats.org/officeDocument/2006/relationships/image" Target="../media/image361.wmf"/><Relationship Id="rId34" Type="http://schemas.openxmlformats.org/officeDocument/2006/relationships/oleObject" Target="../embeddings/oleObject271.bin"/><Relationship Id="rId42" Type="http://schemas.openxmlformats.org/officeDocument/2006/relationships/oleObject" Target="../embeddings/oleObject275.bin"/><Relationship Id="rId47" Type="http://schemas.openxmlformats.org/officeDocument/2006/relationships/image" Target="../media/image373.wmf"/><Relationship Id="rId7" Type="http://schemas.openxmlformats.org/officeDocument/2006/relationships/image" Target="../media/image284.wmf"/><Relationship Id="rId2" Type="http://schemas.openxmlformats.org/officeDocument/2006/relationships/oleObject" Target="../embeddings/oleObject260.bin"/><Relationship Id="rId16" Type="http://schemas.openxmlformats.org/officeDocument/2006/relationships/oleObject" Target="../embeddings/oleObject263.bin"/><Relationship Id="rId29" Type="http://schemas.openxmlformats.org/officeDocument/2006/relationships/image" Target="../media/image301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9.bin"/><Relationship Id="rId11" Type="http://schemas.openxmlformats.org/officeDocument/2006/relationships/image" Target="../media/image286.wmf"/><Relationship Id="rId24" Type="http://schemas.openxmlformats.org/officeDocument/2006/relationships/oleObject" Target="../embeddings/oleObject267.bin"/><Relationship Id="rId32" Type="http://schemas.openxmlformats.org/officeDocument/2006/relationships/oleObject" Target="../embeddings/oleObject270.bin"/><Relationship Id="rId37" Type="http://schemas.openxmlformats.org/officeDocument/2006/relationships/image" Target="../media/image368.wmf"/><Relationship Id="rId40" Type="http://schemas.openxmlformats.org/officeDocument/2006/relationships/oleObject" Target="../embeddings/oleObject274.bin"/><Relationship Id="rId45" Type="http://schemas.openxmlformats.org/officeDocument/2006/relationships/image" Target="../media/image372.wmf"/><Relationship Id="rId5" Type="http://schemas.openxmlformats.org/officeDocument/2006/relationships/image" Target="../media/image283.wmf"/><Relationship Id="rId15" Type="http://schemas.openxmlformats.org/officeDocument/2006/relationships/image" Target="../media/image358.wmf"/><Relationship Id="rId23" Type="http://schemas.openxmlformats.org/officeDocument/2006/relationships/image" Target="../media/image362.wmf"/><Relationship Id="rId28" Type="http://schemas.openxmlformats.org/officeDocument/2006/relationships/oleObject" Target="../embeddings/oleObject216.bin"/><Relationship Id="rId36" Type="http://schemas.openxmlformats.org/officeDocument/2006/relationships/oleObject" Target="../embeddings/oleObject272.bin"/><Relationship Id="rId10" Type="http://schemas.openxmlformats.org/officeDocument/2006/relationships/oleObject" Target="../embeddings/oleObject201.bin"/><Relationship Id="rId19" Type="http://schemas.openxmlformats.org/officeDocument/2006/relationships/image" Target="../media/image360.wmf"/><Relationship Id="rId31" Type="http://schemas.openxmlformats.org/officeDocument/2006/relationships/image" Target="../media/image365.wmf"/><Relationship Id="rId44" Type="http://schemas.openxmlformats.org/officeDocument/2006/relationships/oleObject" Target="../embeddings/oleObject276.bin"/><Relationship Id="rId4" Type="http://schemas.openxmlformats.org/officeDocument/2006/relationships/oleObject" Target="../embeddings/oleObject198.bin"/><Relationship Id="rId9" Type="http://schemas.openxmlformats.org/officeDocument/2006/relationships/image" Target="../media/image285.wmf"/><Relationship Id="rId14" Type="http://schemas.openxmlformats.org/officeDocument/2006/relationships/oleObject" Target="../embeddings/oleObject262.bin"/><Relationship Id="rId22" Type="http://schemas.openxmlformats.org/officeDocument/2006/relationships/oleObject" Target="../embeddings/oleObject266.bin"/><Relationship Id="rId27" Type="http://schemas.openxmlformats.org/officeDocument/2006/relationships/image" Target="../media/image364.wmf"/><Relationship Id="rId30" Type="http://schemas.openxmlformats.org/officeDocument/2006/relationships/oleObject" Target="../embeddings/oleObject269.bin"/><Relationship Id="rId35" Type="http://schemas.openxmlformats.org/officeDocument/2006/relationships/image" Target="../media/image367.wmf"/><Relationship Id="rId43" Type="http://schemas.openxmlformats.org/officeDocument/2006/relationships/image" Target="../media/image371.wmf"/><Relationship Id="rId8" Type="http://schemas.openxmlformats.org/officeDocument/2006/relationships/oleObject" Target="../embeddings/oleObject200.bin"/><Relationship Id="rId3" Type="http://schemas.openxmlformats.org/officeDocument/2006/relationships/image" Target="../media/image356.wmf"/><Relationship Id="rId12" Type="http://schemas.openxmlformats.org/officeDocument/2006/relationships/oleObject" Target="../embeddings/oleObject261.bin"/><Relationship Id="rId17" Type="http://schemas.openxmlformats.org/officeDocument/2006/relationships/image" Target="../media/image359.wmf"/><Relationship Id="rId25" Type="http://schemas.openxmlformats.org/officeDocument/2006/relationships/image" Target="../media/image363.wmf"/><Relationship Id="rId33" Type="http://schemas.openxmlformats.org/officeDocument/2006/relationships/image" Target="../media/image366.wmf"/><Relationship Id="rId38" Type="http://schemas.openxmlformats.org/officeDocument/2006/relationships/oleObject" Target="../embeddings/oleObject273.bin"/><Relationship Id="rId46" Type="http://schemas.openxmlformats.org/officeDocument/2006/relationships/oleObject" Target="../embeddings/oleObject277.bin"/><Relationship Id="rId20" Type="http://schemas.openxmlformats.org/officeDocument/2006/relationships/oleObject" Target="../embeddings/oleObject265.bin"/><Relationship Id="rId41" Type="http://schemas.openxmlformats.org/officeDocument/2006/relationships/image" Target="../media/image370.w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4.e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9.wmf"/><Relationship Id="rId3" Type="http://schemas.openxmlformats.org/officeDocument/2006/relationships/image" Target="../media/image376.emf"/><Relationship Id="rId7" Type="http://schemas.openxmlformats.org/officeDocument/2006/relationships/oleObject" Target="../embeddings/oleObject279.bin"/><Relationship Id="rId2" Type="http://schemas.openxmlformats.org/officeDocument/2006/relationships/image" Target="../media/image37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8.wmf"/><Relationship Id="rId5" Type="http://schemas.openxmlformats.org/officeDocument/2006/relationships/oleObject" Target="../embeddings/oleObject278.bin"/><Relationship Id="rId10" Type="http://schemas.openxmlformats.org/officeDocument/2006/relationships/image" Target="../media/image380.wmf"/><Relationship Id="rId4" Type="http://schemas.openxmlformats.org/officeDocument/2006/relationships/image" Target="../media/image377.emf"/><Relationship Id="rId9" Type="http://schemas.openxmlformats.org/officeDocument/2006/relationships/oleObject" Target="../embeddings/oleObject280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4.wmf"/><Relationship Id="rId13" Type="http://schemas.openxmlformats.org/officeDocument/2006/relationships/image" Target="../media/image387.png"/><Relationship Id="rId18" Type="http://schemas.openxmlformats.org/officeDocument/2006/relationships/image" Target="../media/image390.wmf"/><Relationship Id="rId26" Type="http://schemas.openxmlformats.org/officeDocument/2006/relationships/image" Target="../media/image394.wmf"/><Relationship Id="rId3" Type="http://schemas.openxmlformats.org/officeDocument/2006/relationships/oleObject" Target="../embeddings/oleObject281.bin"/><Relationship Id="rId21" Type="http://schemas.openxmlformats.org/officeDocument/2006/relationships/oleObject" Target="../embeddings/oleObject288.bin"/><Relationship Id="rId7" Type="http://schemas.openxmlformats.org/officeDocument/2006/relationships/oleObject" Target="../embeddings/oleObject282.bin"/><Relationship Id="rId12" Type="http://schemas.openxmlformats.org/officeDocument/2006/relationships/image" Target="../media/image386.wmf"/><Relationship Id="rId17" Type="http://schemas.openxmlformats.org/officeDocument/2006/relationships/oleObject" Target="../embeddings/oleObject286.bin"/><Relationship Id="rId25" Type="http://schemas.openxmlformats.org/officeDocument/2006/relationships/oleObject" Target="../embeddings/oleObject290.bin"/><Relationship Id="rId2" Type="http://schemas.openxmlformats.org/officeDocument/2006/relationships/image" Target="../media/image381.png"/><Relationship Id="rId16" Type="http://schemas.openxmlformats.org/officeDocument/2006/relationships/image" Target="../media/image389.wmf"/><Relationship Id="rId20" Type="http://schemas.openxmlformats.org/officeDocument/2006/relationships/image" Target="../media/image39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3.wmf"/><Relationship Id="rId11" Type="http://schemas.openxmlformats.org/officeDocument/2006/relationships/oleObject" Target="../embeddings/oleObject284.bin"/><Relationship Id="rId24" Type="http://schemas.openxmlformats.org/officeDocument/2006/relationships/image" Target="../media/image393.wmf"/><Relationship Id="rId5" Type="http://schemas.openxmlformats.org/officeDocument/2006/relationships/oleObject" Target="../embeddings/oleObject279.bin"/><Relationship Id="rId15" Type="http://schemas.openxmlformats.org/officeDocument/2006/relationships/oleObject" Target="../embeddings/oleObject285.bin"/><Relationship Id="rId23" Type="http://schemas.openxmlformats.org/officeDocument/2006/relationships/oleObject" Target="../embeddings/oleObject289.bin"/><Relationship Id="rId28" Type="http://schemas.openxmlformats.org/officeDocument/2006/relationships/image" Target="../media/image395.wmf"/><Relationship Id="rId10" Type="http://schemas.openxmlformats.org/officeDocument/2006/relationships/image" Target="../media/image385.wmf"/><Relationship Id="rId19" Type="http://schemas.openxmlformats.org/officeDocument/2006/relationships/oleObject" Target="../embeddings/oleObject287.bin"/><Relationship Id="rId4" Type="http://schemas.openxmlformats.org/officeDocument/2006/relationships/image" Target="../media/image382.emf"/><Relationship Id="rId9" Type="http://schemas.openxmlformats.org/officeDocument/2006/relationships/oleObject" Target="../embeddings/oleObject283.bin"/><Relationship Id="rId14" Type="http://schemas.openxmlformats.org/officeDocument/2006/relationships/image" Target="../media/image388.png"/><Relationship Id="rId22" Type="http://schemas.openxmlformats.org/officeDocument/2006/relationships/image" Target="../media/image392.wmf"/><Relationship Id="rId27" Type="http://schemas.openxmlformats.org/officeDocument/2006/relationships/oleObject" Target="../embeddings/oleObject291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4.wmf"/><Relationship Id="rId13" Type="http://schemas.openxmlformats.org/officeDocument/2006/relationships/image" Target="../media/image387.png"/><Relationship Id="rId18" Type="http://schemas.openxmlformats.org/officeDocument/2006/relationships/image" Target="../media/image390.wmf"/><Relationship Id="rId26" Type="http://schemas.openxmlformats.org/officeDocument/2006/relationships/image" Target="../media/image394.wmf"/><Relationship Id="rId3" Type="http://schemas.openxmlformats.org/officeDocument/2006/relationships/image" Target="../media/image396.emf"/><Relationship Id="rId21" Type="http://schemas.openxmlformats.org/officeDocument/2006/relationships/oleObject" Target="../embeddings/oleObject288.bin"/><Relationship Id="rId7" Type="http://schemas.openxmlformats.org/officeDocument/2006/relationships/oleObject" Target="../embeddings/oleObject282.bin"/><Relationship Id="rId12" Type="http://schemas.openxmlformats.org/officeDocument/2006/relationships/image" Target="../media/image398.wmf"/><Relationship Id="rId17" Type="http://schemas.openxmlformats.org/officeDocument/2006/relationships/oleObject" Target="../embeddings/oleObject286.bin"/><Relationship Id="rId25" Type="http://schemas.openxmlformats.org/officeDocument/2006/relationships/oleObject" Target="../embeddings/oleObject290.bin"/><Relationship Id="rId2" Type="http://schemas.openxmlformats.org/officeDocument/2006/relationships/oleObject" Target="../embeddings/oleObject292.bin"/><Relationship Id="rId16" Type="http://schemas.openxmlformats.org/officeDocument/2006/relationships/image" Target="../media/image389.wmf"/><Relationship Id="rId20" Type="http://schemas.openxmlformats.org/officeDocument/2006/relationships/image" Target="../media/image39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3.wmf"/><Relationship Id="rId11" Type="http://schemas.openxmlformats.org/officeDocument/2006/relationships/oleObject" Target="../embeddings/oleObject293.bin"/><Relationship Id="rId24" Type="http://schemas.openxmlformats.org/officeDocument/2006/relationships/image" Target="../media/image393.wmf"/><Relationship Id="rId5" Type="http://schemas.openxmlformats.org/officeDocument/2006/relationships/oleObject" Target="../embeddings/oleObject279.bin"/><Relationship Id="rId15" Type="http://schemas.openxmlformats.org/officeDocument/2006/relationships/oleObject" Target="../embeddings/oleObject285.bin"/><Relationship Id="rId23" Type="http://schemas.openxmlformats.org/officeDocument/2006/relationships/oleObject" Target="../embeddings/oleObject289.bin"/><Relationship Id="rId28" Type="http://schemas.openxmlformats.org/officeDocument/2006/relationships/image" Target="../media/image395.wmf"/><Relationship Id="rId10" Type="http://schemas.openxmlformats.org/officeDocument/2006/relationships/image" Target="../media/image385.wmf"/><Relationship Id="rId19" Type="http://schemas.openxmlformats.org/officeDocument/2006/relationships/oleObject" Target="../embeddings/oleObject287.bin"/><Relationship Id="rId4" Type="http://schemas.openxmlformats.org/officeDocument/2006/relationships/image" Target="../media/image397.png"/><Relationship Id="rId9" Type="http://schemas.openxmlformats.org/officeDocument/2006/relationships/oleObject" Target="../embeddings/oleObject283.bin"/><Relationship Id="rId14" Type="http://schemas.openxmlformats.org/officeDocument/2006/relationships/image" Target="../media/image388.png"/><Relationship Id="rId22" Type="http://schemas.openxmlformats.org/officeDocument/2006/relationships/image" Target="../media/image392.wmf"/><Relationship Id="rId27" Type="http://schemas.openxmlformats.org/officeDocument/2006/relationships/oleObject" Target="../embeddings/oleObject291.bin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7.bin"/><Relationship Id="rId13" Type="http://schemas.openxmlformats.org/officeDocument/2006/relationships/image" Target="../media/image404.wmf"/><Relationship Id="rId18" Type="http://schemas.openxmlformats.org/officeDocument/2006/relationships/image" Target="../media/image354.png"/><Relationship Id="rId3" Type="http://schemas.openxmlformats.org/officeDocument/2006/relationships/image" Target="../media/image399.wmf"/><Relationship Id="rId7" Type="http://schemas.openxmlformats.org/officeDocument/2006/relationships/image" Target="../media/image401.wmf"/><Relationship Id="rId12" Type="http://schemas.openxmlformats.org/officeDocument/2006/relationships/oleObject" Target="../embeddings/oleObject299.bin"/><Relationship Id="rId17" Type="http://schemas.openxmlformats.org/officeDocument/2006/relationships/image" Target="../media/image405.wmf"/><Relationship Id="rId2" Type="http://schemas.openxmlformats.org/officeDocument/2006/relationships/oleObject" Target="../embeddings/oleObject294.bin"/><Relationship Id="rId16" Type="http://schemas.openxmlformats.org/officeDocument/2006/relationships/oleObject" Target="../embeddings/oleObject300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296.bin"/><Relationship Id="rId11" Type="http://schemas.openxmlformats.org/officeDocument/2006/relationships/image" Target="../media/image403.wmf"/><Relationship Id="rId5" Type="http://schemas.openxmlformats.org/officeDocument/2006/relationships/image" Target="../media/image400.wmf"/><Relationship Id="rId15" Type="http://schemas.openxmlformats.org/officeDocument/2006/relationships/hyperlink" Target="https://doi.org/10.1063/1.1629272" TargetMode="External"/><Relationship Id="rId10" Type="http://schemas.openxmlformats.org/officeDocument/2006/relationships/oleObject" Target="../embeddings/oleObject298.bin"/><Relationship Id="rId4" Type="http://schemas.openxmlformats.org/officeDocument/2006/relationships/oleObject" Target="../embeddings/oleObject295.bin"/><Relationship Id="rId9" Type="http://schemas.openxmlformats.org/officeDocument/2006/relationships/image" Target="../media/image402.wmf"/><Relationship Id="rId14" Type="http://schemas.openxmlformats.org/officeDocument/2006/relationships/hyperlink" Target="https://journals.jps.jp/doi/10.1143/JPSJ.69.4095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3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22.wmf"/><Relationship Id="rId4" Type="http://schemas.openxmlformats.org/officeDocument/2006/relationships/image" Target="../media/image19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24.w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4.wmf"/><Relationship Id="rId13" Type="http://schemas.openxmlformats.org/officeDocument/2006/relationships/oleObject" Target="../embeddings/oleObject305.bin"/><Relationship Id="rId3" Type="http://schemas.openxmlformats.org/officeDocument/2006/relationships/oleObject" Target="../embeddings/oleObject301.bin"/><Relationship Id="rId7" Type="http://schemas.openxmlformats.org/officeDocument/2006/relationships/oleObject" Target="../embeddings/oleObject178.bin"/><Relationship Id="rId12" Type="http://schemas.openxmlformats.org/officeDocument/2006/relationships/image" Target="../media/image410.wmf"/><Relationship Id="rId2" Type="http://schemas.openxmlformats.org/officeDocument/2006/relationships/image" Target="../media/image406.png"/><Relationship Id="rId16" Type="http://schemas.openxmlformats.org/officeDocument/2006/relationships/image" Target="../media/image412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8.wmf"/><Relationship Id="rId11" Type="http://schemas.openxmlformats.org/officeDocument/2006/relationships/oleObject" Target="../embeddings/oleObject304.bin"/><Relationship Id="rId5" Type="http://schemas.openxmlformats.org/officeDocument/2006/relationships/oleObject" Target="../embeddings/oleObject302.bin"/><Relationship Id="rId15" Type="http://schemas.openxmlformats.org/officeDocument/2006/relationships/oleObject" Target="../embeddings/oleObject306.bin"/><Relationship Id="rId10" Type="http://schemas.openxmlformats.org/officeDocument/2006/relationships/image" Target="../media/image409.wmf"/><Relationship Id="rId4" Type="http://schemas.openxmlformats.org/officeDocument/2006/relationships/image" Target="../media/image407.png"/><Relationship Id="rId9" Type="http://schemas.openxmlformats.org/officeDocument/2006/relationships/oleObject" Target="../embeddings/oleObject303.bin"/><Relationship Id="rId14" Type="http://schemas.openxmlformats.org/officeDocument/2006/relationships/image" Target="../media/image411.w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6.png"/><Relationship Id="rId3" Type="http://schemas.openxmlformats.org/officeDocument/2006/relationships/image" Target="../media/image413.wmf"/><Relationship Id="rId7" Type="http://schemas.openxmlformats.org/officeDocument/2006/relationships/image" Target="../media/image415.wmf"/><Relationship Id="rId2" Type="http://schemas.openxmlformats.org/officeDocument/2006/relationships/oleObject" Target="../embeddings/oleObject307.bin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309.bin"/><Relationship Id="rId5" Type="http://schemas.openxmlformats.org/officeDocument/2006/relationships/image" Target="../media/image414.wmf"/><Relationship Id="rId10" Type="http://schemas.openxmlformats.org/officeDocument/2006/relationships/image" Target="../media/image417.wmf"/><Relationship Id="rId4" Type="http://schemas.openxmlformats.org/officeDocument/2006/relationships/oleObject" Target="../embeddings/oleObject308.bin"/><Relationship Id="rId9" Type="http://schemas.openxmlformats.org/officeDocument/2006/relationships/oleObject" Target="../embeddings/oleObject310.bin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3.bin"/><Relationship Id="rId3" Type="http://schemas.openxmlformats.org/officeDocument/2006/relationships/oleObject" Target="../embeddings/oleObject311.bin"/><Relationship Id="rId7" Type="http://schemas.openxmlformats.org/officeDocument/2006/relationships/image" Target="../media/image420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312.bin"/><Relationship Id="rId5" Type="http://schemas.openxmlformats.org/officeDocument/2006/relationships/image" Target="../media/image419.png"/><Relationship Id="rId10" Type="http://schemas.openxmlformats.org/officeDocument/2006/relationships/hyperlink" Target="http://link.aip.org/link/?JCP/101/3049/1" TargetMode="External"/><Relationship Id="rId4" Type="http://schemas.openxmlformats.org/officeDocument/2006/relationships/image" Target="../media/image418.wmf"/><Relationship Id="rId9" Type="http://schemas.openxmlformats.org/officeDocument/2006/relationships/image" Target="../media/image421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://link.aip.org/link/?JCP/107/1779/1" TargetMode="External"/><Relationship Id="rId3" Type="http://schemas.openxmlformats.org/officeDocument/2006/relationships/oleObject" Target="../embeddings/oleObject314.bin"/><Relationship Id="rId7" Type="http://schemas.openxmlformats.org/officeDocument/2006/relationships/hyperlink" Target="http://dx.doi.org/10.1016/S0009-2614(98)00634-4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4.png"/><Relationship Id="rId11" Type="http://schemas.openxmlformats.org/officeDocument/2006/relationships/image" Target="../media/image354.png"/><Relationship Id="rId5" Type="http://schemas.openxmlformats.org/officeDocument/2006/relationships/image" Target="../media/image423.png"/><Relationship Id="rId10" Type="http://schemas.openxmlformats.org/officeDocument/2006/relationships/image" Target="../media/image425.wmf"/><Relationship Id="rId4" Type="http://schemas.openxmlformats.org/officeDocument/2006/relationships/image" Target="../media/image422.wmf"/><Relationship Id="rId9" Type="http://schemas.openxmlformats.org/officeDocument/2006/relationships/oleObject" Target="../embeddings/oleObject315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1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27.png"/><Relationship Id="rId4" Type="http://schemas.openxmlformats.org/officeDocument/2006/relationships/image" Target="../media/image42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1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6.png"/><Relationship Id="rId4" Type="http://schemas.openxmlformats.org/officeDocument/2006/relationships/image" Target="../media/image428.png"/></Relationships>
</file>

<file path=ppt/slides/_rels/slide5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7.wmf"/><Relationship Id="rId18" Type="http://schemas.openxmlformats.org/officeDocument/2006/relationships/oleObject" Target="../embeddings/oleObject264.bin"/><Relationship Id="rId26" Type="http://schemas.openxmlformats.org/officeDocument/2006/relationships/oleObject" Target="../embeddings/oleObject316.bin"/><Relationship Id="rId39" Type="http://schemas.openxmlformats.org/officeDocument/2006/relationships/image" Target="../media/image369.wmf"/><Relationship Id="rId21" Type="http://schemas.openxmlformats.org/officeDocument/2006/relationships/image" Target="../media/image361.wmf"/><Relationship Id="rId34" Type="http://schemas.openxmlformats.org/officeDocument/2006/relationships/oleObject" Target="../embeddings/oleObject271.bin"/><Relationship Id="rId42" Type="http://schemas.openxmlformats.org/officeDocument/2006/relationships/oleObject" Target="../embeddings/oleObject275.bin"/><Relationship Id="rId47" Type="http://schemas.openxmlformats.org/officeDocument/2006/relationships/image" Target="../media/image373.wmf"/><Relationship Id="rId7" Type="http://schemas.openxmlformats.org/officeDocument/2006/relationships/image" Target="../media/image284.wmf"/><Relationship Id="rId2" Type="http://schemas.openxmlformats.org/officeDocument/2006/relationships/oleObject" Target="../embeddings/oleObject260.bin"/><Relationship Id="rId16" Type="http://schemas.openxmlformats.org/officeDocument/2006/relationships/oleObject" Target="../embeddings/oleObject263.bin"/><Relationship Id="rId29" Type="http://schemas.openxmlformats.org/officeDocument/2006/relationships/image" Target="../media/image301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9.bin"/><Relationship Id="rId11" Type="http://schemas.openxmlformats.org/officeDocument/2006/relationships/image" Target="../media/image286.wmf"/><Relationship Id="rId24" Type="http://schemas.openxmlformats.org/officeDocument/2006/relationships/oleObject" Target="../embeddings/oleObject267.bin"/><Relationship Id="rId32" Type="http://schemas.openxmlformats.org/officeDocument/2006/relationships/oleObject" Target="../embeddings/oleObject270.bin"/><Relationship Id="rId37" Type="http://schemas.openxmlformats.org/officeDocument/2006/relationships/image" Target="../media/image368.wmf"/><Relationship Id="rId40" Type="http://schemas.openxmlformats.org/officeDocument/2006/relationships/oleObject" Target="../embeddings/oleObject274.bin"/><Relationship Id="rId45" Type="http://schemas.openxmlformats.org/officeDocument/2006/relationships/image" Target="../media/image372.wmf"/><Relationship Id="rId5" Type="http://schemas.openxmlformats.org/officeDocument/2006/relationships/image" Target="../media/image283.wmf"/><Relationship Id="rId15" Type="http://schemas.openxmlformats.org/officeDocument/2006/relationships/image" Target="../media/image358.wmf"/><Relationship Id="rId23" Type="http://schemas.openxmlformats.org/officeDocument/2006/relationships/image" Target="../media/image362.wmf"/><Relationship Id="rId28" Type="http://schemas.openxmlformats.org/officeDocument/2006/relationships/oleObject" Target="../embeddings/oleObject216.bin"/><Relationship Id="rId36" Type="http://schemas.openxmlformats.org/officeDocument/2006/relationships/oleObject" Target="../embeddings/oleObject272.bin"/><Relationship Id="rId10" Type="http://schemas.openxmlformats.org/officeDocument/2006/relationships/oleObject" Target="../embeddings/oleObject201.bin"/><Relationship Id="rId19" Type="http://schemas.openxmlformats.org/officeDocument/2006/relationships/image" Target="../media/image360.wmf"/><Relationship Id="rId31" Type="http://schemas.openxmlformats.org/officeDocument/2006/relationships/image" Target="../media/image365.wmf"/><Relationship Id="rId44" Type="http://schemas.openxmlformats.org/officeDocument/2006/relationships/oleObject" Target="../embeddings/oleObject276.bin"/><Relationship Id="rId4" Type="http://schemas.openxmlformats.org/officeDocument/2006/relationships/oleObject" Target="../embeddings/oleObject198.bin"/><Relationship Id="rId9" Type="http://schemas.openxmlformats.org/officeDocument/2006/relationships/image" Target="../media/image285.wmf"/><Relationship Id="rId14" Type="http://schemas.openxmlformats.org/officeDocument/2006/relationships/oleObject" Target="../embeddings/oleObject262.bin"/><Relationship Id="rId22" Type="http://schemas.openxmlformats.org/officeDocument/2006/relationships/oleObject" Target="../embeddings/oleObject266.bin"/><Relationship Id="rId27" Type="http://schemas.openxmlformats.org/officeDocument/2006/relationships/image" Target="../media/image429.wmf"/><Relationship Id="rId30" Type="http://schemas.openxmlformats.org/officeDocument/2006/relationships/oleObject" Target="../embeddings/oleObject269.bin"/><Relationship Id="rId35" Type="http://schemas.openxmlformats.org/officeDocument/2006/relationships/image" Target="../media/image367.wmf"/><Relationship Id="rId43" Type="http://schemas.openxmlformats.org/officeDocument/2006/relationships/image" Target="../media/image371.wmf"/><Relationship Id="rId8" Type="http://schemas.openxmlformats.org/officeDocument/2006/relationships/oleObject" Target="../embeddings/oleObject200.bin"/><Relationship Id="rId3" Type="http://schemas.openxmlformats.org/officeDocument/2006/relationships/image" Target="../media/image356.wmf"/><Relationship Id="rId12" Type="http://schemas.openxmlformats.org/officeDocument/2006/relationships/oleObject" Target="../embeddings/oleObject261.bin"/><Relationship Id="rId17" Type="http://schemas.openxmlformats.org/officeDocument/2006/relationships/image" Target="../media/image359.wmf"/><Relationship Id="rId25" Type="http://schemas.openxmlformats.org/officeDocument/2006/relationships/image" Target="../media/image363.wmf"/><Relationship Id="rId33" Type="http://schemas.openxmlformats.org/officeDocument/2006/relationships/image" Target="../media/image366.wmf"/><Relationship Id="rId38" Type="http://schemas.openxmlformats.org/officeDocument/2006/relationships/oleObject" Target="../embeddings/oleObject273.bin"/><Relationship Id="rId46" Type="http://schemas.openxmlformats.org/officeDocument/2006/relationships/oleObject" Target="../embeddings/oleObject277.bin"/><Relationship Id="rId20" Type="http://schemas.openxmlformats.org/officeDocument/2006/relationships/oleObject" Target="../embeddings/oleObject265.bin"/><Relationship Id="rId41" Type="http://schemas.openxmlformats.org/officeDocument/2006/relationships/image" Target="../media/image370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7.bin"/><Relationship Id="rId3" Type="http://schemas.openxmlformats.org/officeDocument/2006/relationships/image" Target="../media/image431.png"/><Relationship Id="rId7" Type="http://schemas.openxmlformats.org/officeDocument/2006/relationships/image" Target="../media/image4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6.png"/><Relationship Id="rId5" Type="http://schemas.openxmlformats.org/officeDocument/2006/relationships/hyperlink" Target="http://link.aip.org/link/?JCP/107/1779/1" TargetMode="External"/><Relationship Id="rId4" Type="http://schemas.openxmlformats.org/officeDocument/2006/relationships/image" Target="../media/image432.png"/><Relationship Id="rId9" Type="http://schemas.openxmlformats.org/officeDocument/2006/relationships/image" Target="../media/image434.w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4.png"/><Relationship Id="rId3" Type="http://schemas.openxmlformats.org/officeDocument/2006/relationships/image" Target="../media/image435.wmf"/><Relationship Id="rId7" Type="http://schemas.openxmlformats.org/officeDocument/2006/relationships/image" Target="../media/image437.wmf"/><Relationship Id="rId2" Type="http://schemas.openxmlformats.org/officeDocument/2006/relationships/oleObject" Target="../embeddings/oleObject31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20.bin"/><Relationship Id="rId11" Type="http://schemas.openxmlformats.org/officeDocument/2006/relationships/image" Target="../media/image439.png"/><Relationship Id="rId5" Type="http://schemas.openxmlformats.org/officeDocument/2006/relationships/image" Target="../media/image436.wmf"/><Relationship Id="rId10" Type="http://schemas.openxmlformats.org/officeDocument/2006/relationships/image" Target="../media/image438.wmf"/><Relationship Id="rId4" Type="http://schemas.openxmlformats.org/officeDocument/2006/relationships/oleObject" Target="../embeddings/oleObject319.bin"/><Relationship Id="rId9" Type="http://schemas.openxmlformats.org/officeDocument/2006/relationships/oleObject" Target="../embeddings/oleObject321.bin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3.jpeg"/><Relationship Id="rId5" Type="http://schemas.openxmlformats.org/officeDocument/2006/relationships/image" Target="../media/image442.emf"/><Relationship Id="rId4" Type="http://schemas.openxmlformats.org/officeDocument/2006/relationships/image" Target="../media/image4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28.png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1.bin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6.jpeg"/><Relationship Id="rId4" Type="http://schemas.openxmlformats.org/officeDocument/2006/relationships/image" Target="../media/image44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0.png"/><Relationship Id="rId5" Type="http://schemas.openxmlformats.org/officeDocument/2006/relationships/image" Target="../media/image449.png"/><Relationship Id="rId4" Type="http://schemas.openxmlformats.org/officeDocument/2006/relationships/image" Target="../media/image44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0.png"/><Relationship Id="rId5" Type="http://schemas.openxmlformats.org/officeDocument/2006/relationships/image" Target="../media/image449.png"/><Relationship Id="rId4" Type="http://schemas.openxmlformats.org/officeDocument/2006/relationships/image" Target="../media/image452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8.png"/><Relationship Id="rId3" Type="http://schemas.openxmlformats.org/officeDocument/2006/relationships/image" Target="../media/image453.png"/><Relationship Id="rId7" Type="http://schemas.openxmlformats.org/officeDocument/2006/relationships/image" Target="../media/image4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6.png"/><Relationship Id="rId5" Type="http://schemas.openxmlformats.org/officeDocument/2006/relationships/image" Target="../media/image455.png"/><Relationship Id="rId4" Type="http://schemas.openxmlformats.org/officeDocument/2006/relationships/image" Target="../media/image454.png"/><Relationship Id="rId9" Type="http://schemas.openxmlformats.org/officeDocument/2006/relationships/image" Target="../media/image446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462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image" Target="../media/image46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460.png"/><Relationship Id="rId5" Type="http://schemas.microsoft.com/office/2007/relationships/media" Target="../media/media3.mp4"/><Relationship Id="rId10" Type="http://schemas.openxmlformats.org/officeDocument/2006/relationships/image" Target="../media/image459.png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46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4.png"/><Relationship Id="rId2" Type="http://schemas.openxmlformats.org/officeDocument/2006/relationships/image" Target="../media/image4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6.png"/><Relationship Id="rId4" Type="http://schemas.openxmlformats.org/officeDocument/2006/relationships/image" Target="../media/image465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video" Target="../media/media1.mp4"/><Relationship Id="rId13" Type="http://schemas.openxmlformats.org/officeDocument/2006/relationships/image" Target="../media/image459.png"/><Relationship Id="rId3" Type="http://schemas.microsoft.com/office/2007/relationships/media" Target="../media/media2.mp4"/><Relationship Id="rId7" Type="http://schemas.microsoft.com/office/2007/relationships/media" Target="../media/media1.mp4"/><Relationship Id="rId12" Type="http://schemas.openxmlformats.org/officeDocument/2006/relationships/image" Target="../media/image46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video" Target="../media/media4.mp4"/><Relationship Id="rId11" Type="http://schemas.openxmlformats.org/officeDocument/2006/relationships/image" Target="../media/image460.png"/><Relationship Id="rId5" Type="http://schemas.microsoft.com/office/2007/relationships/media" Target="../media/media4.mp4"/><Relationship Id="rId10" Type="http://schemas.openxmlformats.org/officeDocument/2006/relationships/image" Target="../media/image461.png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46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1.png"/><Relationship Id="rId5" Type="http://schemas.openxmlformats.org/officeDocument/2006/relationships/image" Target="../media/image470.png"/><Relationship Id="rId4" Type="http://schemas.openxmlformats.org/officeDocument/2006/relationships/image" Target="../media/image469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4.wmf"/><Relationship Id="rId13" Type="http://schemas.openxmlformats.org/officeDocument/2006/relationships/image" Target="../media/image477.png"/><Relationship Id="rId3" Type="http://schemas.openxmlformats.org/officeDocument/2006/relationships/oleObject" Target="../embeddings/oleObject322.bin"/><Relationship Id="rId7" Type="http://schemas.openxmlformats.org/officeDocument/2006/relationships/oleObject" Target="../embeddings/oleObject324.bin"/><Relationship Id="rId12" Type="http://schemas.openxmlformats.org/officeDocument/2006/relationships/image" Target="../media/image476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3.wmf"/><Relationship Id="rId11" Type="http://schemas.openxmlformats.org/officeDocument/2006/relationships/oleObject" Target="../embeddings/oleObject326.bin"/><Relationship Id="rId5" Type="http://schemas.openxmlformats.org/officeDocument/2006/relationships/oleObject" Target="../embeddings/oleObject323.bin"/><Relationship Id="rId10" Type="http://schemas.openxmlformats.org/officeDocument/2006/relationships/image" Target="../media/image475.wmf"/><Relationship Id="rId4" Type="http://schemas.openxmlformats.org/officeDocument/2006/relationships/image" Target="../media/image472.wmf"/><Relationship Id="rId9" Type="http://schemas.openxmlformats.org/officeDocument/2006/relationships/oleObject" Target="../embeddings/oleObject325.bin"/><Relationship Id="rId14" Type="http://schemas.openxmlformats.org/officeDocument/2006/relationships/image" Target="../media/image446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9.bin"/><Relationship Id="rId3" Type="http://schemas.openxmlformats.org/officeDocument/2006/relationships/image" Target="../media/image478.wmf"/><Relationship Id="rId7" Type="http://schemas.openxmlformats.org/officeDocument/2006/relationships/image" Target="../media/image479.wmf"/><Relationship Id="rId12" Type="http://schemas.openxmlformats.org/officeDocument/2006/relationships/image" Target="../media/image481.png"/><Relationship Id="rId2" Type="http://schemas.openxmlformats.org/officeDocument/2006/relationships/oleObject" Target="../embeddings/oleObject32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28.bin"/><Relationship Id="rId11" Type="http://schemas.openxmlformats.org/officeDocument/2006/relationships/image" Target="../media/image104.png"/><Relationship Id="rId5" Type="http://schemas.openxmlformats.org/officeDocument/2006/relationships/image" Target="../media/image475.wmf"/><Relationship Id="rId10" Type="http://schemas.openxmlformats.org/officeDocument/2006/relationships/image" Target="../media/image101.png"/><Relationship Id="rId4" Type="http://schemas.openxmlformats.org/officeDocument/2006/relationships/oleObject" Target="../embeddings/oleObject325.bin"/><Relationship Id="rId9" Type="http://schemas.openxmlformats.org/officeDocument/2006/relationships/image" Target="../media/image48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37.wmf"/><Relationship Id="rId3" Type="http://schemas.openxmlformats.org/officeDocument/2006/relationships/image" Target="../media/image29.wmf"/><Relationship Id="rId21" Type="http://schemas.openxmlformats.org/officeDocument/2006/relationships/image" Target="../media/image870.png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4.wmf"/><Relationship Id="rId17" Type="http://schemas.openxmlformats.org/officeDocument/2006/relationships/oleObject" Target="../embeddings/oleObject29.bin"/><Relationship Id="rId2" Type="http://schemas.openxmlformats.org/officeDocument/2006/relationships/oleObject" Target="../embeddings/oleObject22.bin"/><Relationship Id="rId16" Type="http://schemas.openxmlformats.org/officeDocument/2006/relationships/image" Target="../media/image36.wmf"/><Relationship Id="rId20" Type="http://schemas.openxmlformats.org/officeDocument/2006/relationships/image" Target="../media/image8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oleObject" Target="../embeddings/oleObject26.bin"/><Relationship Id="rId24" Type="http://schemas.openxmlformats.org/officeDocument/2006/relationships/image" Target="../media/image38.wmf"/><Relationship Id="rId5" Type="http://schemas.openxmlformats.org/officeDocument/2006/relationships/image" Target="../media/image30.wmf"/><Relationship Id="rId15" Type="http://schemas.openxmlformats.org/officeDocument/2006/relationships/oleObject" Target="../embeddings/oleObject28.bin"/><Relationship Id="rId23" Type="http://schemas.openxmlformats.org/officeDocument/2006/relationships/oleObject" Target="../embeddings/oleObject30.bin"/><Relationship Id="rId10" Type="http://schemas.openxmlformats.org/officeDocument/2006/relationships/image" Target="../media/image33.wmf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5.wmf"/><Relationship Id="rId22" Type="http://schemas.openxmlformats.org/officeDocument/2006/relationships/image" Target="../media/image17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2.bin"/><Relationship Id="rId13" Type="http://schemas.openxmlformats.org/officeDocument/2006/relationships/image" Target="../media/image486.wmf"/><Relationship Id="rId3" Type="http://schemas.openxmlformats.org/officeDocument/2006/relationships/image" Target="../media/image446.jpeg"/><Relationship Id="rId7" Type="http://schemas.openxmlformats.org/officeDocument/2006/relationships/image" Target="../media/image483.wmf"/><Relationship Id="rId12" Type="http://schemas.openxmlformats.org/officeDocument/2006/relationships/oleObject" Target="../embeddings/oleObject334.bin"/><Relationship Id="rId17" Type="http://schemas.openxmlformats.org/officeDocument/2006/relationships/image" Target="../media/image1040.png"/><Relationship Id="rId2" Type="http://schemas.openxmlformats.org/officeDocument/2006/relationships/hyperlink" Target="https://pubs.acs.org/doi/10.1021/acs.jctc.8b01195" TargetMode="Externa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31.bin"/><Relationship Id="rId11" Type="http://schemas.openxmlformats.org/officeDocument/2006/relationships/image" Target="../media/image485.wmf"/><Relationship Id="rId5" Type="http://schemas.openxmlformats.org/officeDocument/2006/relationships/image" Target="../media/image482.wmf"/><Relationship Id="rId15" Type="http://schemas.openxmlformats.org/officeDocument/2006/relationships/image" Target="../media/image487.wmf"/><Relationship Id="rId10" Type="http://schemas.openxmlformats.org/officeDocument/2006/relationships/oleObject" Target="../embeddings/oleObject333.bin"/><Relationship Id="rId4" Type="http://schemas.openxmlformats.org/officeDocument/2006/relationships/oleObject" Target="../embeddings/oleObject330.bin"/><Relationship Id="rId9" Type="http://schemas.openxmlformats.org/officeDocument/2006/relationships/image" Target="../media/image484.wmf"/><Relationship Id="rId14" Type="http://schemas.openxmlformats.org/officeDocument/2006/relationships/oleObject" Target="../embeddings/oleObject335.bin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90.jpeg"/><Relationship Id="rId12" Type="http://schemas.openxmlformats.org/officeDocument/2006/relationships/image" Target="../media/image495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489.wmf"/><Relationship Id="rId11" Type="http://schemas.openxmlformats.org/officeDocument/2006/relationships/image" Target="../media/image494.png"/><Relationship Id="rId5" Type="http://schemas.openxmlformats.org/officeDocument/2006/relationships/oleObject" Target="../embeddings/oleObject336.bin"/><Relationship Id="rId10" Type="http://schemas.openxmlformats.org/officeDocument/2006/relationships/image" Target="../media/image493.png"/><Relationship Id="rId4" Type="http://schemas.openxmlformats.org/officeDocument/2006/relationships/image" Target="../media/image488.png"/><Relationship Id="rId9" Type="http://schemas.openxmlformats.org/officeDocument/2006/relationships/image" Target="../media/image492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video" Target="../media/media9.mp4"/><Relationship Id="rId13" Type="http://schemas.openxmlformats.org/officeDocument/2006/relationships/image" Target="../media/image499.png"/><Relationship Id="rId3" Type="http://schemas.microsoft.com/office/2007/relationships/media" Target="../media/media7.mp4"/><Relationship Id="rId7" Type="http://schemas.microsoft.com/office/2007/relationships/media" Target="../media/media9.mp4"/><Relationship Id="rId12" Type="http://schemas.openxmlformats.org/officeDocument/2006/relationships/image" Target="../media/image498.png"/><Relationship Id="rId2" Type="http://schemas.openxmlformats.org/officeDocument/2006/relationships/video" Target="../media/media6.mp4"/><Relationship Id="rId16" Type="http://schemas.openxmlformats.org/officeDocument/2006/relationships/image" Target="../media/image471.png"/><Relationship Id="rId1" Type="http://schemas.microsoft.com/office/2007/relationships/media" Target="../media/media6.mp4"/><Relationship Id="rId6" Type="http://schemas.openxmlformats.org/officeDocument/2006/relationships/video" Target="../media/media8.mp4"/><Relationship Id="rId11" Type="http://schemas.openxmlformats.org/officeDocument/2006/relationships/image" Target="../media/image497.png"/><Relationship Id="rId5" Type="http://schemas.microsoft.com/office/2007/relationships/media" Target="../media/media8.mp4"/><Relationship Id="rId15" Type="http://schemas.openxmlformats.org/officeDocument/2006/relationships/image" Target="../media/image470.png"/><Relationship Id="rId10" Type="http://schemas.openxmlformats.org/officeDocument/2006/relationships/image" Target="../media/image496.jpeg"/><Relationship Id="rId4" Type="http://schemas.openxmlformats.org/officeDocument/2006/relationships/video" Target="../media/media7.mp4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50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1.png"/><Relationship Id="rId7" Type="http://schemas.openxmlformats.org/officeDocument/2006/relationships/image" Target="../media/image504.png"/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3.png"/><Relationship Id="rId5" Type="http://schemas.openxmlformats.org/officeDocument/2006/relationships/image" Target="../media/image502.png"/><Relationship Id="rId4" Type="http://schemas.openxmlformats.org/officeDocument/2006/relationships/image" Target="../media/image50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6.png"/><Relationship Id="rId7" Type="http://schemas.openxmlformats.org/officeDocument/2006/relationships/image" Target="../media/image510.png"/><Relationship Id="rId2" Type="http://schemas.openxmlformats.org/officeDocument/2006/relationships/image" Target="../media/image50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9.png"/><Relationship Id="rId5" Type="http://schemas.openxmlformats.org/officeDocument/2006/relationships/image" Target="../media/image508.png"/><Relationship Id="rId4" Type="http://schemas.openxmlformats.org/officeDocument/2006/relationships/image" Target="../media/image50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2.png"/><Relationship Id="rId2" Type="http://schemas.openxmlformats.org/officeDocument/2006/relationships/image" Target="../media/image5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3.wmf"/><Relationship Id="rId5" Type="http://schemas.openxmlformats.org/officeDocument/2006/relationships/oleObject" Target="../embeddings/oleObject337.bin"/><Relationship Id="rId4" Type="http://schemas.openxmlformats.org/officeDocument/2006/relationships/image" Target="../media/image446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acs.org/doi/10.1021/acs.jctc.8b01195" TargetMode="External"/><Relationship Id="rId2" Type="http://schemas.openxmlformats.org/officeDocument/2006/relationships/image" Target="../media/image514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6.png"/><Relationship Id="rId2" Type="http://schemas.openxmlformats.org/officeDocument/2006/relationships/image" Target="../media/image5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7.wmf"/><Relationship Id="rId5" Type="http://schemas.openxmlformats.org/officeDocument/2006/relationships/oleObject" Target="../embeddings/oleObject338.bin"/><Relationship Id="rId4" Type="http://schemas.openxmlformats.org/officeDocument/2006/relationships/hyperlink" Target="https://pubs.acs.org/doi/10.1021/acs.jctc.8b01195" TargetMode="Externa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44.wmf"/><Relationship Id="rId18" Type="http://schemas.openxmlformats.org/officeDocument/2006/relationships/oleObject" Target="../embeddings/oleObject39.bin"/><Relationship Id="rId26" Type="http://schemas.openxmlformats.org/officeDocument/2006/relationships/oleObject" Target="../embeddings/oleObject43.bin"/><Relationship Id="rId3" Type="http://schemas.openxmlformats.org/officeDocument/2006/relationships/image" Target="../media/image39.wmf"/><Relationship Id="rId21" Type="http://schemas.openxmlformats.org/officeDocument/2006/relationships/image" Target="../media/image48.wmf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36.bin"/><Relationship Id="rId17" Type="http://schemas.openxmlformats.org/officeDocument/2006/relationships/image" Target="../media/image46.wmf"/><Relationship Id="rId25" Type="http://schemas.openxmlformats.org/officeDocument/2006/relationships/image" Target="../media/image50.wmf"/><Relationship Id="rId2" Type="http://schemas.openxmlformats.org/officeDocument/2006/relationships/oleObject" Target="../embeddings/oleObject31.bin"/><Relationship Id="rId16" Type="http://schemas.openxmlformats.org/officeDocument/2006/relationships/oleObject" Target="../embeddings/oleObject38.bin"/><Relationship Id="rId20" Type="http://schemas.openxmlformats.org/officeDocument/2006/relationships/oleObject" Target="../embeddings/oleObject40.bin"/><Relationship Id="rId29" Type="http://schemas.openxmlformats.org/officeDocument/2006/relationships/image" Target="../media/image52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3.wmf"/><Relationship Id="rId24" Type="http://schemas.openxmlformats.org/officeDocument/2006/relationships/oleObject" Target="../embeddings/oleObject42.bin"/><Relationship Id="rId32" Type="http://schemas.openxmlformats.org/officeDocument/2006/relationships/image" Target="../media/image53.wmf"/><Relationship Id="rId5" Type="http://schemas.openxmlformats.org/officeDocument/2006/relationships/image" Target="../media/image40.wmf"/><Relationship Id="rId15" Type="http://schemas.openxmlformats.org/officeDocument/2006/relationships/image" Target="../media/image45.wmf"/><Relationship Id="rId23" Type="http://schemas.openxmlformats.org/officeDocument/2006/relationships/image" Target="../media/image49.wmf"/><Relationship Id="rId28" Type="http://schemas.openxmlformats.org/officeDocument/2006/relationships/oleObject" Target="../embeddings/oleObject44.bin"/><Relationship Id="rId10" Type="http://schemas.openxmlformats.org/officeDocument/2006/relationships/oleObject" Target="../embeddings/oleObject35.bin"/><Relationship Id="rId19" Type="http://schemas.openxmlformats.org/officeDocument/2006/relationships/image" Target="../media/image47.wmf"/><Relationship Id="rId31" Type="http://schemas.openxmlformats.org/officeDocument/2006/relationships/oleObject" Target="../embeddings/oleObject4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2.wmf"/><Relationship Id="rId14" Type="http://schemas.openxmlformats.org/officeDocument/2006/relationships/oleObject" Target="../embeddings/oleObject37.bin"/><Relationship Id="rId22" Type="http://schemas.openxmlformats.org/officeDocument/2006/relationships/oleObject" Target="../embeddings/oleObject41.bin"/><Relationship Id="rId27" Type="http://schemas.openxmlformats.org/officeDocument/2006/relationships/image" Target="../media/image51.wmf"/><Relationship Id="rId30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59.wmf"/><Relationship Id="rId18" Type="http://schemas.openxmlformats.org/officeDocument/2006/relationships/oleObject" Target="../embeddings/oleObject54.bin"/><Relationship Id="rId3" Type="http://schemas.openxmlformats.org/officeDocument/2006/relationships/image" Target="../media/image54.wmf"/><Relationship Id="rId21" Type="http://schemas.openxmlformats.org/officeDocument/2006/relationships/image" Target="../media/image63.wmf"/><Relationship Id="rId7" Type="http://schemas.openxmlformats.org/officeDocument/2006/relationships/image" Target="../media/image56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61.wmf"/><Relationship Id="rId25" Type="http://schemas.openxmlformats.org/officeDocument/2006/relationships/image" Target="../media/image65.wmf"/><Relationship Id="rId2" Type="http://schemas.openxmlformats.org/officeDocument/2006/relationships/oleObject" Target="../embeddings/oleObject46.bin"/><Relationship Id="rId16" Type="http://schemas.openxmlformats.org/officeDocument/2006/relationships/oleObject" Target="../embeddings/oleObject53.bin"/><Relationship Id="rId20" Type="http://schemas.openxmlformats.org/officeDocument/2006/relationships/oleObject" Target="../embeddings/oleObject5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58.wmf"/><Relationship Id="rId24" Type="http://schemas.openxmlformats.org/officeDocument/2006/relationships/oleObject" Target="../embeddings/oleObject57.bin"/><Relationship Id="rId5" Type="http://schemas.openxmlformats.org/officeDocument/2006/relationships/image" Target="../media/image55.wmf"/><Relationship Id="rId15" Type="http://schemas.openxmlformats.org/officeDocument/2006/relationships/image" Target="../media/image60.wmf"/><Relationship Id="rId23" Type="http://schemas.openxmlformats.org/officeDocument/2006/relationships/image" Target="../media/image64.wmf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62.wmf"/><Relationship Id="rId4" Type="http://schemas.openxmlformats.org/officeDocument/2006/relationships/oleObject" Target="../embeddings/oleObject47.bin"/><Relationship Id="rId9" Type="http://schemas.openxmlformats.org/officeDocument/2006/relationships/image" Target="../media/image57.wmf"/><Relationship Id="rId14" Type="http://schemas.openxmlformats.org/officeDocument/2006/relationships/oleObject" Target="../embeddings/oleObject52.bin"/><Relationship Id="rId22" Type="http://schemas.openxmlformats.org/officeDocument/2006/relationships/oleObject" Target="../embeddings/oleObject5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755777"/>
          </a:xfrm>
        </p:spPr>
        <p:txBody>
          <a:bodyPr>
            <a:normAutofit/>
          </a:bodyPr>
          <a:lstStyle/>
          <a:p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Part 1: Quantum noise cannot be Markovian</a:t>
            </a:r>
            <a:endParaRPr kumimoji="1" lang="ja-JP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39177" y="4437112"/>
            <a:ext cx="475162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Yoshitaka Tanimura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Department of Chemistry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Kyoto University</a:t>
            </a:r>
          </a:p>
          <a:p>
            <a:endParaRPr lang="en-US" altLang="ja-JP" sz="3200" dirty="0">
              <a:ea typeface="Arial Unicode MS" panose="020B0604020202020204" pitchFamily="50" charset="-128"/>
            </a:endParaRPr>
          </a:p>
        </p:txBody>
      </p:sp>
      <p:pic>
        <p:nvPicPr>
          <p:cNvPr id="185345" name="Picture 1" descr="C:\Users\tanimura.THEOCHEM\Desktop\谷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107841"/>
            <a:ext cx="1014390" cy="1196525"/>
          </a:xfrm>
          <a:prstGeom prst="rect">
            <a:avLst/>
          </a:prstGeom>
          <a:noFill/>
        </p:spPr>
      </p:pic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3419872" y="3363478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pPr>
                <a:defRPr/>
              </a:pPr>
              <a:t>3/14/2025</a:t>
            </a:fld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89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70" y="4480385"/>
            <a:ext cx="19621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2761"/>
            <a:ext cx="8229600" cy="1024316"/>
          </a:xfrm>
        </p:spPr>
        <p:txBody>
          <a:bodyPr>
            <a:normAutofit/>
          </a:bodyPr>
          <a:lstStyle/>
          <a:p>
            <a:r>
              <a:rPr lang="en-US" altLang="ja-JP" sz="3600" dirty="0"/>
              <a:t>Quantum Master eq.(sum of 4 terms)</a:t>
            </a:r>
            <a:endParaRPr kumimoji="1" lang="ja-JP" altLang="en-US" sz="3600" dirty="0"/>
          </a:p>
        </p:txBody>
      </p:sp>
      <p:graphicFrame>
        <p:nvGraphicFramePr>
          <p:cNvPr id="819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54599"/>
              </p:ext>
            </p:extLst>
          </p:nvPr>
        </p:nvGraphicFramePr>
        <p:xfrm>
          <a:off x="2063779" y="1171836"/>
          <a:ext cx="6908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908760" imgH="1295280" progId="Equation.DSMT4">
                  <p:embed/>
                </p:oleObj>
              </mc:Choice>
              <mc:Fallback>
                <p:oleObj name="Equation" r:id="rId2" imgW="6908760" imgH="12952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79" y="1171836"/>
                        <a:ext cx="69088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632652"/>
              </p:ext>
            </p:extLst>
          </p:nvPr>
        </p:nvGraphicFramePr>
        <p:xfrm>
          <a:off x="2220989" y="3708105"/>
          <a:ext cx="591820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918040" imgH="1879560" progId="Equation.DSMT4">
                  <p:embed/>
                </p:oleObj>
              </mc:Choice>
              <mc:Fallback>
                <p:oleObj name="Equation" r:id="rId4" imgW="5918040" imgH="187956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989" y="3708105"/>
                        <a:ext cx="5918200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555895" y="6183141"/>
            <a:ext cx="89846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The relationship between the fluctuation (imaginary) and dissipation (real) terms is awkward (due to ignoring the resonance terms under RWA).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251520" y="1350352"/>
            <a:ext cx="1706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187399" y="3955857"/>
            <a:ext cx="1834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364088" y="2094717"/>
            <a:ext cx="3070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(2 Level system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Bloch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eq.)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94CFF6B9-ED77-42A4-B6A2-4ACAE544571F}"/>
              </a:ext>
            </a:extLst>
          </p:cNvPr>
          <p:cNvCxnSpPr>
            <a:cxnSpLocks/>
          </p:cNvCxnSpPr>
          <p:nvPr/>
        </p:nvCxnSpPr>
        <p:spPr>
          <a:xfrm flipV="1">
            <a:off x="3347864" y="2564904"/>
            <a:ext cx="0" cy="216024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E1FDD3-5437-4063-AC5B-FE19617815DA}"/>
              </a:ext>
            </a:extLst>
          </p:cNvPr>
          <p:cNvSpPr txBox="1"/>
          <p:nvPr/>
        </p:nvSpPr>
        <p:spPr>
          <a:xfrm>
            <a:off x="2220989" y="2710979"/>
            <a:ext cx="6908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i="0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Ultraviolet divergence (renormalized with frequency): Lamb shift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BE7A8D8-EE18-0065-124B-5E7E1DF51047}"/>
              </a:ext>
            </a:extLst>
          </p:cNvPr>
          <p:cNvSpPr txBox="1"/>
          <p:nvPr/>
        </p:nvSpPr>
        <p:spPr>
          <a:xfrm>
            <a:off x="2276672" y="5870026"/>
            <a:ext cx="617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  <a:hlinkClick r:id="rId6"/>
              </a:rPr>
              <a:t>H. J. Carmichael,  </a:t>
            </a:r>
            <a:r>
              <a:rPr kumimoji="1" lang="en-US" altLang="ja-JP" sz="1400" i="1" dirty="0">
                <a:ea typeface="Arial Unicode MS" panose="020B0604020202020204" pitchFamily="50" charset="-128"/>
                <a:hlinkClick r:id="rId6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  <a:hlinkClick r:id="rId6"/>
              </a:rPr>
              <a:t>1 (Springer, 1999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EDAC676-B6C5-E288-E4F3-89C87D4A92E0}"/>
              </a:ext>
            </a:extLst>
          </p:cNvPr>
          <p:cNvSpPr txBox="1"/>
          <p:nvPr/>
        </p:nvSpPr>
        <p:spPr>
          <a:xfrm>
            <a:off x="2695813" y="3115070"/>
            <a:ext cx="49685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M. O. Scully and W. E. Lamb, PR.159, 208 (1967). </a:t>
            </a:r>
            <a:endParaRPr lang="en-US" sz="1400" dirty="0"/>
          </a:p>
          <a:p>
            <a:r>
              <a:rPr lang="en-US" sz="1400" dirty="0">
                <a:hlinkClick r:id="rId7"/>
              </a:rPr>
              <a:t>B. R. </a:t>
            </a:r>
            <a:r>
              <a:rPr lang="en-US" sz="1400" dirty="0" err="1">
                <a:hlinkClick r:id="rId7"/>
              </a:rPr>
              <a:t>Mollow</a:t>
            </a:r>
            <a:r>
              <a:rPr lang="en-US" sz="1400" dirty="0">
                <a:hlinkClick r:id="rId7"/>
              </a:rPr>
              <a:t> and M. Miller, Ann. Phys. 52, 464 (1969).</a:t>
            </a:r>
            <a:endParaRPr lang="en-US" sz="14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D408CCB-0829-FD33-CDEC-887EE7B3BCEF}"/>
              </a:ext>
            </a:extLst>
          </p:cNvPr>
          <p:cNvSpPr txBox="1"/>
          <p:nvPr/>
        </p:nvSpPr>
        <p:spPr>
          <a:xfrm>
            <a:off x="2284560" y="5587705"/>
            <a:ext cx="6467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E. B. Davies, </a:t>
            </a:r>
            <a:r>
              <a:rPr lang="en-US" sz="1400" dirty="0" err="1"/>
              <a:t>Commun.Math</a:t>
            </a:r>
            <a:r>
              <a:rPr lang="en-US" sz="1400" dirty="0"/>
              <a:t>. Phys</a:t>
            </a:r>
            <a:r>
              <a:rPr lang="ja-JP" altLang="en-US" sz="1400" dirty="0"/>
              <a:t>　</a:t>
            </a:r>
            <a:r>
              <a:rPr lang="en-US" altLang="ja-JP" sz="1400" b="1" dirty="0">
                <a:hlinkClick r:id="rId8"/>
              </a:rPr>
              <a:t>15</a:t>
            </a:r>
            <a:r>
              <a:rPr lang="en-US" altLang="ja-JP" sz="1400" dirty="0">
                <a:hlinkClick r:id="rId8"/>
              </a:rPr>
              <a:t>, 277 (1969);</a:t>
            </a:r>
            <a:r>
              <a:rPr lang="en-US" sz="1400" dirty="0">
                <a:hlinkClick r:id="rId8"/>
              </a:rPr>
              <a:t> </a:t>
            </a:r>
            <a:r>
              <a:rPr lang="en-US" sz="1400" b="1" dirty="0">
                <a:hlinkClick r:id="rId9"/>
              </a:rPr>
              <a:t>39</a:t>
            </a:r>
            <a:r>
              <a:rPr lang="en-US" sz="1400" dirty="0">
                <a:hlinkClick r:id="rId9"/>
              </a:rPr>
              <a:t>, 91 (1974).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3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8478877E-2856-42C2-9239-BC14E617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909" y="5202491"/>
            <a:ext cx="795988" cy="580513"/>
          </a:xfrm>
          <a:prstGeom prst="rect">
            <a:avLst/>
          </a:prstGeom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2809" y="5834845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7826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692020764"/>
              </p:ext>
            </p:extLst>
          </p:nvPr>
        </p:nvGraphicFramePr>
        <p:xfrm>
          <a:off x="7478608" y="2733462"/>
          <a:ext cx="126972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812520" progId="Equation.DSMT4">
                  <p:embed/>
                </p:oleObj>
              </mc:Choice>
              <mc:Fallback>
                <p:oleObj name="Equation" r:id="rId4" imgW="126972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8608" y="2733462"/>
                        <a:ext cx="126972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646661"/>
              </p:ext>
            </p:extLst>
          </p:nvPr>
        </p:nvGraphicFramePr>
        <p:xfrm>
          <a:off x="819150" y="2043113"/>
          <a:ext cx="6719888" cy="246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12920" imgH="1473120" progId="Equation.DSMT4">
                  <p:embed/>
                </p:oleObj>
              </mc:Choice>
              <mc:Fallback>
                <p:oleObj name="Equation" r:id="rId6" imgW="4012920" imgH="1473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2043113"/>
                        <a:ext cx="6719888" cy="246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97467" y="120578"/>
            <a:ext cx="6923112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Master eq. without RWA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467544" y="1627976"/>
            <a:ext cx="8768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potential, we can rewrite master eq. as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(in high temp. case)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81314" y="5736542"/>
            <a:ext cx="6954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Unless temp is very high,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positivity problem </a:t>
            </a:r>
            <a:r>
              <a:rPr lang="en-US" altLang="ja-JP" dirty="0">
                <a:ea typeface="Arial Unicode MS" panose="020B0604020202020204" pitchFamily="50" charset="-128"/>
              </a:rPr>
              <a:t>occurs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449368" y="3288889"/>
            <a:ext cx="5786928" cy="1196218"/>
          </a:xfrm>
          <a:prstGeom prst="rect">
            <a:avLst/>
          </a:prstGeom>
          <a:solidFill>
            <a:schemeClr val="accent1"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195736" y="3491181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non RWA terms</a:t>
            </a: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054544"/>
              </p:ext>
            </p:extLst>
          </p:nvPr>
        </p:nvGraphicFramePr>
        <p:xfrm>
          <a:off x="5689038" y="553054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34960" imgH="647640" progId="Equation.DSMT4">
                  <p:embed/>
                </p:oleObj>
              </mc:Choice>
              <mc:Fallback>
                <p:oleObj name="Equation" r:id="rId8" imgW="1434960" imgH="647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89038" y="553054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353941"/>
              </p:ext>
            </p:extLst>
          </p:nvPr>
        </p:nvGraphicFramePr>
        <p:xfrm>
          <a:off x="7358671" y="5919788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62040" imgH="291960" progId="Equation.DSMT4">
                  <p:embed/>
                </p:oleObj>
              </mc:Choice>
              <mc:Fallback>
                <p:oleObj name="Equation" r:id="rId10" imgW="1562040" imgH="291960" progId="Equation.DSMT4">
                  <p:embed/>
                  <p:pic>
                    <p:nvPicPr>
                      <p:cNvPr id="0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671" y="5919788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2953846"/>
              </p:ext>
            </p:extLst>
          </p:nvPr>
        </p:nvGraphicFramePr>
        <p:xfrm>
          <a:off x="7387772" y="5551153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30040" imgH="279360" progId="Equation.DSMT4">
                  <p:embed/>
                </p:oleObj>
              </mc:Choice>
              <mc:Fallback>
                <p:oleObj name="Equation" r:id="rId12" imgW="1130040" imgH="279360" progId="Equation.DSMT4">
                  <p:embed/>
                  <p:pic>
                    <p:nvPicPr>
                      <p:cNvPr id="0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7772" y="5551153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1A9CD34E-824C-489B-93A0-F27C97D3C3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243370"/>
              </p:ext>
            </p:extLst>
          </p:nvPr>
        </p:nvGraphicFramePr>
        <p:xfrm>
          <a:off x="2627784" y="6149526"/>
          <a:ext cx="12446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44520" imgH="571320" progId="Equation.DSMT4">
                  <p:embed/>
                </p:oleObj>
              </mc:Choice>
              <mc:Fallback>
                <p:oleObj name="Equation" r:id="rId14" imgW="1244520" imgH="571320" progId="Equation.DSMT4">
                  <p:embed/>
                  <p:pic>
                    <p:nvPicPr>
                      <p:cNvPr id="778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6149526"/>
                        <a:ext cx="12446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EAABBB7-9FD1-4099-A6F1-D25A2360E7C0}"/>
              </a:ext>
            </a:extLst>
          </p:cNvPr>
          <p:cNvSpPr txBox="1"/>
          <p:nvPr/>
        </p:nvSpPr>
        <p:spPr>
          <a:xfrm>
            <a:off x="187970" y="6250610"/>
            <a:ext cx="81529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Lindblad Eq. assumes                       with ignoring the RWA terms.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CACD4FC-81E7-4652-9B04-F4E73CDA0C9A}"/>
              </a:ext>
            </a:extLst>
          </p:cNvPr>
          <p:cNvSpPr txBox="1"/>
          <p:nvPr/>
        </p:nvSpPr>
        <p:spPr>
          <a:xfrm>
            <a:off x="1026879" y="5311026"/>
            <a:ext cx="20043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a typeface="Arial Unicode MS" panose="020B0604020202020204" pitchFamily="50" charset="-128"/>
              </a:rPr>
              <a:t>For Two-level system</a:t>
            </a:r>
            <a:endParaRPr lang="en-US" sz="14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D588B40-F30E-59BC-C684-FC0ED155D2A3}"/>
              </a:ext>
            </a:extLst>
          </p:cNvPr>
          <p:cNvSpPr txBox="1"/>
          <p:nvPr/>
        </p:nvSpPr>
        <p:spPr>
          <a:xfrm>
            <a:off x="1043608" y="1049183"/>
            <a:ext cx="55254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Y. Tanimura, J. Phys. Soc. </a:t>
            </a:r>
            <a:r>
              <a:rPr lang="en-US" altLang="ja-JP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Jpn</a:t>
            </a: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, 75, 082001 (2006).</a:t>
            </a:r>
            <a:endParaRPr lang="en-US" altLang="ja-JP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22A4566-E0FB-34FC-4A88-CB251EFEA537}"/>
              </a:ext>
            </a:extLst>
          </p:cNvPr>
          <p:cNvSpPr txBox="1"/>
          <p:nvPr/>
        </p:nvSpPr>
        <p:spPr>
          <a:xfrm>
            <a:off x="1684338" y="4819207"/>
            <a:ext cx="617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  <a:hlinkClick r:id="rId17"/>
              </a:rPr>
              <a:t>H. J. Carmichael,  </a:t>
            </a:r>
            <a:r>
              <a:rPr kumimoji="1" lang="en-US" altLang="ja-JP" sz="1400" i="1" dirty="0">
                <a:ea typeface="Arial Unicode MS" panose="020B0604020202020204" pitchFamily="50" charset="-128"/>
                <a:hlinkClick r:id="rId17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  <a:hlinkClick r:id="rId17"/>
              </a:rPr>
              <a:t>1 (Springer, 1999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8EF5DC6-B34B-ECA1-F360-D5EC9741D63D}"/>
              </a:ext>
            </a:extLst>
          </p:cNvPr>
          <p:cNvSpPr txBox="1"/>
          <p:nvPr/>
        </p:nvSpPr>
        <p:spPr>
          <a:xfrm>
            <a:off x="1672483" y="4550397"/>
            <a:ext cx="6467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E. B. Davies, </a:t>
            </a:r>
            <a:r>
              <a:rPr lang="en-US" sz="1400" dirty="0" err="1"/>
              <a:t>Commun.Math</a:t>
            </a:r>
            <a:r>
              <a:rPr lang="en-US" sz="1400" dirty="0"/>
              <a:t>. Phys</a:t>
            </a:r>
            <a:r>
              <a:rPr lang="ja-JP" altLang="en-US" sz="1400" dirty="0"/>
              <a:t>　</a:t>
            </a:r>
            <a:r>
              <a:rPr lang="en-US" altLang="ja-JP" sz="1400" b="1" dirty="0">
                <a:hlinkClick r:id="rId18"/>
              </a:rPr>
              <a:t>15</a:t>
            </a:r>
            <a:r>
              <a:rPr lang="en-US" altLang="ja-JP" sz="1400" dirty="0">
                <a:hlinkClick r:id="rId18"/>
              </a:rPr>
              <a:t>, 277 (1969);</a:t>
            </a:r>
            <a:r>
              <a:rPr lang="en-US" sz="1400" dirty="0">
                <a:hlinkClick r:id="rId18"/>
              </a:rPr>
              <a:t> </a:t>
            </a:r>
            <a:r>
              <a:rPr lang="en-US" sz="1400" b="1" dirty="0">
                <a:hlinkClick r:id="rId19"/>
              </a:rPr>
              <a:t>39</a:t>
            </a:r>
            <a:r>
              <a:rPr lang="en-US" sz="1400" dirty="0">
                <a:hlinkClick r:id="rId19"/>
              </a:rPr>
              <a:t>, 91 (1974).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4741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  <p:bldP spid="3" grpId="0"/>
      <p:bldP spid="19" grpId="0"/>
      <p:bldP spid="22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5798127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885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711150"/>
              </p:ext>
            </p:extLst>
          </p:nvPr>
        </p:nvGraphicFramePr>
        <p:xfrm>
          <a:off x="1520170" y="836730"/>
          <a:ext cx="5005388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31760" imgH="482400" progId="Equation.DSMT4">
                  <p:embed/>
                </p:oleObj>
              </mc:Choice>
              <mc:Fallback>
                <p:oleObj name="Equation" r:id="rId3" imgW="2831760" imgH="4824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0170" y="836730"/>
                        <a:ext cx="5005388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673854"/>
              </p:ext>
            </p:extLst>
          </p:nvPr>
        </p:nvGraphicFramePr>
        <p:xfrm>
          <a:off x="573586" y="2047666"/>
          <a:ext cx="710088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46440" imgH="507960" progId="Equation.DSMT4">
                  <p:embed/>
                </p:oleObj>
              </mc:Choice>
              <mc:Fallback>
                <p:oleObj name="Equation" r:id="rId5" imgW="4546440" imgH="50796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586" y="2047666"/>
                        <a:ext cx="7100887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430935" y="361482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system in coordinate space representation, we have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41381" y="1679189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Master equation without RWA at high temperature case is rewritten as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341381" y="3695295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Under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Wigner transformation</a:t>
            </a:r>
            <a:r>
              <a:rPr lang="en-US" altLang="ja-JP" dirty="0">
                <a:ea typeface="Arial Unicode MS" panose="020B0604020202020204" pitchFamily="50" charset="-128"/>
              </a:rPr>
              <a:t>, (detailed will be explained later)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46726868"/>
              </p:ext>
            </p:extLst>
          </p:nvPr>
        </p:nvGraphicFramePr>
        <p:xfrm>
          <a:off x="6338888" y="5807075"/>
          <a:ext cx="251618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36480" imgH="279360" progId="Equation.DSMT4">
                  <p:embed/>
                </p:oleObj>
              </mc:Choice>
              <mc:Fallback>
                <p:oleObj name="Equation" r:id="rId7" imgW="1536480" imgH="279360" progId="Equation.DSMT4">
                  <p:embed/>
                  <p:pic>
                    <p:nvPicPr>
                      <p:cNvPr id="0" name="Object 1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8888" y="5807075"/>
                        <a:ext cx="2516187" cy="458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6412741" y="5089984"/>
            <a:ext cx="2450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positivity problem at low temperature: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8" name="Picture 6" descr="2006-09-14_22-45-48_anime">
            <a:extLst>
              <a:ext uri="{FF2B5EF4-FFF2-40B4-BE49-F238E27FC236}">
                <a16:creationId xmlns:a16="http://schemas.microsoft.com/office/drawing/2014/main" id="{2FA4CBF2-1445-456D-829A-9A7709E01F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91805" y="304194"/>
            <a:ext cx="986192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0C156667-BFD7-4078-B9F1-510E1084EF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115542"/>
              </p:ext>
            </p:extLst>
          </p:nvPr>
        </p:nvGraphicFramePr>
        <p:xfrm>
          <a:off x="7294838" y="933339"/>
          <a:ext cx="181610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28520" imgH="342720" progId="Equation.DSMT4">
                  <p:embed/>
                </p:oleObj>
              </mc:Choice>
              <mc:Fallback>
                <p:oleObj name="Equation" r:id="rId10" imgW="1028520" imgH="342720" progId="Equation.DSMT4">
                  <p:embed/>
                  <p:pic>
                    <p:nvPicPr>
                      <p:cNvPr id="46" name="オブジェクト 45">
                        <a:extLst>
                          <a:ext uri="{FF2B5EF4-FFF2-40B4-BE49-F238E27FC236}">
                            <a16:creationId xmlns:a16="http://schemas.microsoft.com/office/drawing/2014/main" id="{BCC91A2F-4795-4665-8B9D-BC6D53205AF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838" y="933339"/>
                        <a:ext cx="181610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>
            <a:extLst>
              <a:ext uri="{FF2B5EF4-FFF2-40B4-BE49-F238E27FC236}">
                <a16:creationId xmlns:a16="http://schemas.microsoft.com/office/drawing/2014/main" id="{FC8FCBD4-0E87-48CF-9666-EA2A956FC8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106095"/>
              </p:ext>
            </p:extLst>
          </p:nvPr>
        </p:nvGraphicFramePr>
        <p:xfrm>
          <a:off x="1609725" y="4131132"/>
          <a:ext cx="523081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232240" imgH="749160" progId="Equation.DSMT4">
                  <p:embed/>
                </p:oleObj>
              </mc:Choice>
              <mc:Fallback>
                <p:oleObj name="Equation" r:id="rId12" imgW="5232240" imgH="74916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9725" y="4131132"/>
                        <a:ext cx="5230812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>
            <a:extLst>
              <a:ext uri="{FF2B5EF4-FFF2-40B4-BE49-F238E27FC236}">
                <a16:creationId xmlns:a16="http://schemas.microsoft.com/office/drawing/2014/main" id="{B8BE0F04-947A-4FD5-BF7D-7FAB8F38635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63276" y="4998021"/>
            <a:ext cx="1863725" cy="155442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7D784172-1DA3-4098-9950-96E7E717D47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24030" y="5229096"/>
            <a:ext cx="1803161" cy="1509623"/>
          </a:xfrm>
          <a:prstGeom prst="rect">
            <a:avLst/>
          </a:prstGeom>
        </p:spPr>
      </p:pic>
      <p:sp>
        <p:nvSpPr>
          <p:cNvPr id="22" name="矢印: 右 21">
            <a:extLst>
              <a:ext uri="{FF2B5EF4-FFF2-40B4-BE49-F238E27FC236}">
                <a16:creationId xmlns:a16="http://schemas.microsoft.com/office/drawing/2014/main" id="{333745F0-E647-43E0-89C7-DAB56293BF34}"/>
              </a:ext>
            </a:extLst>
          </p:cNvPr>
          <p:cNvSpPr/>
          <p:nvPr/>
        </p:nvSpPr>
        <p:spPr>
          <a:xfrm>
            <a:off x="3052389" y="5551077"/>
            <a:ext cx="779457" cy="4838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33704896-E966-4FD2-97CE-118B304B1B5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803239" y="5227067"/>
            <a:ext cx="984820" cy="324010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D601778-C606-45AB-8F59-99277555338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4381" y="5069638"/>
            <a:ext cx="605344" cy="398870"/>
          </a:xfrm>
          <a:prstGeom prst="rect">
            <a:avLst/>
          </a:prstGeom>
        </p:spPr>
      </p:pic>
      <p:graphicFrame>
        <p:nvGraphicFramePr>
          <p:cNvPr id="3" name="Object 13">
            <a:extLst>
              <a:ext uri="{FF2B5EF4-FFF2-40B4-BE49-F238E27FC236}">
                <a16:creationId xmlns:a16="http://schemas.microsoft.com/office/drawing/2014/main" id="{59AD71AA-8360-8ED2-C125-3D96E86F72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886869"/>
              </p:ext>
            </p:extLst>
          </p:nvPr>
        </p:nvGraphicFramePr>
        <p:xfrm>
          <a:off x="971600" y="2863733"/>
          <a:ext cx="61118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908080" imgH="393480" progId="Equation.DSMT4">
                  <p:embed/>
                </p:oleObj>
              </mc:Choice>
              <mc:Fallback>
                <p:oleObj name="Equation" r:id="rId18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2863733"/>
                        <a:ext cx="611187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0">
            <a:extLst>
              <a:ext uri="{FF2B5EF4-FFF2-40B4-BE49-F238E27FC236}">
                <a16:creationId xmlns:a16="http://schemas.microsoft.com/office/drawing/2014/main" id="{15B02585-F505-4187-A344-0846336940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83478"/>
              </p:ext>
            </p:extLst>
          </p:nvPr>
        </p:nvGraphicFramePr>
        <p:xfrm>
          <a:off x="467544" y="2233916"/>
          <a:ext cx="8432801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432640" imgH="1180800" progId="Equation.DSMT4">
                  <p:embed/>
                </p:oleObj>
              </mc:Choice>
              <mc:Fallback>
                <p:oleObj name="Equation" r:id="rId20" imgW="8432640" imgH="1180800" progId="Equation.DSMT4">
                  <p:embed/>
                  <p:pic>
                    <p:nvPicPr>
                      <p:cNvPr id="7782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233916"/>
                        <a:ext cx="8432801" cy="1181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21461" y="510659"/>
            <a:ext cx="8622539" cy="2373945"/>
          </a:xfrm>
        </p:spPr>
        <p:txBody>
          <a:bodyPr>
            <a:normAutofit fontScale="85000" lnSpcReduction="20000"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Caldeira-Leggett quantum  F-P Eq.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86588" y="504950"/>
          <a:ext cx="12477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49080" imgH="431640" progId="Equation.DSMT4">
                  <p:embed/>
                </p:oleObj>
              </mc:Choice>
              <mc:Fallback>
                <p:oleObj name="Equation" r:id="rId2" imgW="154908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588" y="504950"/>
                        <a:ext cx="1247775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/>
        </p:nvGraphicFramePr>
        <p:xfrm>
          <a:off x="1004887" y="996259"/>
          <a:ext cx="61118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08080" imgH="393480" progId="Equation.DSMT4">
                  <p:embed/>
                </p:oleObj>
              </mc:Choice>
              <mc:Fallback>
                <p:oleObj name="Equation" r:id="rId4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87" y="996259"/>
                        <a:ext cx="611187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552825" y="3154363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6880" imgH="241200" progId="Equation.DSMT4">
                  <p:embed/>
                </p:oleObj>
              </mc:Choice>
              <mc:Fallback>
                <p:oleObj name="Equation" r:id="rId6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3154363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90367" y="3105980"/>
            <a:ext cx="7213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 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(</a:t>
            </a:r>
            <a:r>
              <a:rPr lang="en-US" altLang="ja-JP" dirty="0">
                <a:solidFill>
                  <a:srgbClr val="00B0F0"/>
                </a:solidFill>
                <a:sym typeface="Wingdings" pitchFamily="2" charset="2"/>
              </a:rPr>
              <a:t>no restriction for temperature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)</a:t>
            </a: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677863" y="4005263"/>
          <a:ext cx="73914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01840" imgH="431640" progId="Equation.DSMT4">
                  <p:embed/>
                </p:oleObj>
              </mc:Choice>
              <mc:Fallback>
                <p:oleObj name="Equation" r:id="rId8" imgW="41018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3" y="4005263"/>
                        <a:ext cx="73914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8313323" y="2823175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789040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2EA295-324C-474A-9D2D-FE55BC80C67E}"/>
              </a:ext>
            </a:extLst>
          </p:cNvPr>
          <p:cNvSpPr txBox="1"/>
          <p:nvPr/>
        </p:nvSpPr>
        <p:spPr>
          <a:xfrm>
            <a:off x="323528" y="51586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This is equivalent to Langevin equation</a:t>
            </a:r>
            <a:endParaRPr lang="ja-JP" altLang="en-US" sz="1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8" name="Object 13">
            <a:extLst>
              <a:ext uri="{FF2B5EF4-FFF2-40B4-BE49-F238E27FC236}">
                <a16:creationId xmlns:a16="http://schemas.microsoft.com/office/drawing/2014/main" id="{649D940D-4271-4B79-8A15-46DA13977C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5582715"/>
          <a:ext cx="2516188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0" imgH="406080" progId="Equation.DSMT4">
                  <p:embed/>
                </p:oleObj>
              </mc:Choice>
              <mc:Fallback>
                <p:oleObj name="Equation" r:id="rId11" imgW="1396800" imgH="406080" progId="Equation.DSMT4">
                  <p:embed/>
                  <p:pic>
                    <p:nvPicPr>
                      <p:cNvPr id="18" name="Object 13">
                        <a:extLst>
                          <a:ext uri="{FF2B5EF4-FFF2-40B4-BE49-F238E27FC236}">
                            <a16:creationId xmlns:a16="http://schemas.microsoft.com/office/drawing/2014/main" id="{649D940D-4271-4B79-8A15-46DA13977C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582715"/>
                        <a:ext cx="2516188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20229AB9-B158-418F-8214-1586840FB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60825" y="5603875"/>
          <a:ext cx="20574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3000" imgH="393480" progId="Equation.DSMT4">
                  <p:embed/>
                </p:oleObj>
              </mc:Choice>
              <mc:Fallback>
                <p:oleObj name="Equation" r:id="rId13" imgW="114300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20229AB9-B158-418F-8214-1586840FB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0825" y="5603875"/>
                        <a:ext cx="2057400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図 3">
            <a:extLst>
              <a:ext uri="{FF2B5EF4-FFF2-40B4-BE49-F238E27FC236}">
                <a16:creationId xmlns:a16="http://schemas.microsoft.com/office/drawing/2014/main" id="{BF3B1726-611E-4792-935B-D8D15F5B8E3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657" y="1814892"/>
            <a:ext cx="1327245" cy="99543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5D54A87-958D-46FF-BFBF-98A97D37634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687074" y="5268584"/>
            <a:ext cx="1064326" cy="106432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8FFB973-B217-4445-A112-CBE4C8D1D5EB}"/>
              </a:ext>
            </a:extLst>
          </p:cNvPr>
          <p:cNvSpPr/>
          <p:nvPr/>
        </p:nvSpPr>
        <p:spPr>
          <a:xfrm>
            <a:off x="8003944" y="4922903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hlinkClick r:id="rId17"/>
              </a:rPr>
              <a:t>H. Kramers </a:t>
            </a:r>
          </a:p>
          <a:p>
            <a:r>
              <a:rPr lang="en-US" altLang="ja-JP" sz="1400" dirty="0">
                <a:hlinkClick r:id="rId17"/>
              </a:rPr>
              <a:t>Wikipedia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7A8B4C1-0BA9-4CFD-96D4-1EEC3831102F}"/>
              </a:ext>
            </a:extLst>
          </p:cNvPr>
          <p:cNvSpPr/>
          <p:nvPr/>
        </p:nvSpPr>
        <p:spPr>
          <a:xfrm>
            <a:off x="6766211" y="6343476"/>
            <a:ext cx="11569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hlinkClick r:id="" action="ppaction://noaction"/>
              </a:rPr>
              <a:t>P. Langevin </a:t>
            </a:r>
          </a:p>
          <a:p>
            <a:r>
              <a:rPr lang="en-US" altLang="ja-JP" sz="1400" dirty="0">
                <a:hlinkClick r:id="" action="ppaction://noaction"/>
              </a:rPr>
              <a:t>Wikipedia</a:t>
            </a:r>
            <a:endParaRPr lang="ja-JP" altLang="en-US" sz="1400" dirty="0">
              <a:ea typeface="Arial Unicode MS" panose="020B0604020202020204" pitchFamily="50" charset="-128"/>
            </a:endParaRPr>
          </a:p>
          <a:p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201B9A9-05F9-47A2-B286-F6AC336424A3}"/>
              </a:ext>
            </a:extLst>
          </p:cNvPr>
          <p:cNvSpPr txBox="1"/>
          <p:nvPr/>
        </p:nvSpPr>
        <p:spPr>
          <a:xfrm>
            <a:off x="1547664" y="6341860"/>
            <a:ext cx="4591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Suitable for classical MD studies</a:t>
            </a:r>
            <a:endParaRPr lang="ja-JP" altLang="en-US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4220358B-8B44-43B9-8F13-A4BE731C033B}"/>
              </a:ext>
            </a:extLst>
          </p:cNvPr>
          <p:cNvSpPr/>
          <p:nvPr/>
        </p:nvSpPr>
        <p:spPr>
          <a:xfrm>
            <a:off x="550830" y="1946513"/>
            <a:ext cx="5130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Caldeira</a:t>
            </a:r>
            <a:r>
              <a:rPr lang="en-US" dirty="0"/>
              <a:t> &amp; Leggett: </a:t>
            </a:r>
            <a:r>
              <a:rPr lang="en-US" dirty="0" err="1">
                <a:hlinkClick r:id="rId18"/>
              </a:rPr>
              <a:t>Physica</a:t>
            </a:r>
            <a:r>
              <a:rPr lang="en-US" dirty="0">
                <a:hlinkClick r:id="rId18"/>
              </a:rPr>
              <a:t> A </a:t>
            </a:r>
            <a:r>
              <a:rPr lang="en-US" b="1" dirty="0">
                <a:hlinkClick r:id="rId18"/>
              </a:rPr>
              <a:t>121, 587</a:t>
            </a:r>
            <a:r>
              <a:rPr lang="en-US" dirty="0">
                <a:hlinkClick r:id="rId18"/>
              </a:rPr>
              <a:t> (1983)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05327A1-293E-66D7-ADF4-40A2B7D59085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848524"/>
            <a:ext cx="1466099" cy="982557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40AA721-A143-FDE0-FFE1-A5E88C40D1EF}"/>
              </a:ext>
            </a:extLst>
          </p:cNvPr>
          <p:cNvSpPr/>
          <p:nvPr/>
        </p:nvSpPr>
        <p:spPr>
          <a:xfrm>
            <a:off x="6768633" y="2823175"/>
            <a:ext cx="9012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Caldeira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068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6C2578-87EB-4F67-AE31-EEECFF6F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46371" y="656829"/>
            <a:ext cx="9011344" cy="1143000"/>
          </a:xfrm>
        </p:spPr>
        <p:txBody>
          <a:bodyPr>
            <a:normAutofit/>
          </a:bodyPr>
          <a:lstStyle/>
          <a:p>
            <a:r>
              <a:rPr lang="en-US" sz="2800" dirty="0"/>
              <a:t>Quantum master equation (in Lindblad form)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AA3D74A-6AAD-4D66-988F-F325701DAD4C}"/>
              </a:ext>
            </a:extLst>
          </p:cNvPr>
          <p:cNvSpPr txBox="1"/>
          <p:nvPr/>
        </p:nvSpPr>
        <p:spPr>
          <a:xfrm>
            <a:off x="351081" y="277760"/>
            <a:ext cx="660751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G. Lindblad, </a:t>
            </a:r>
            <a:r>
              <a:rPr lang="en-US" sz="1400" dirty="0" err="1">
                <a:hlinkClick r:id="rId3"/>
              </a:rPr>
              <a:t>Commun.Math</a:t>
            </a:r>
            <a:r>
              <a:rPr lang="en-US" sz="1400" dirty="0">
                <a:hlinkClick r:id="rId3"/>
              </a:rPr>
              <a:t>. Phys. 40, 147(1975)</a:t>
            </a:r>
            <a:r>
              <a:rPr lang="en-US" sz="1400" dirty="0"/>
              <a:t>;</a:t>
            </a:r>
            <a:r>
              <a:rPr lang="en-US" sz="1400" dirty="0">
                <a:hlinkClick r:id="rId4"/>
              </a:rPr>
              <a:t> Phys. </a:t>
            </a:r>
            <a:r>
              <a:rPr lang="en-US" sz="1400" b="1" dirty="0">
                <a:hlinkClick r:id="rId4"/>
              </a:rPr>
              <a:t>48</a:t>
            </a:r>
            <a:r>
              <a:rPr lang="en-US" sz="1400" dirty="0">
                <a:hlinkClick r:id="rId4"/>
              </a:rPr>
              <a:t>, 119 (1976)</a:t>
            </a:r>
            <a:endParaRPr lang="en-US" sz="1400" dirty="0"/>
          </a:p>
          <a:p>
            <a:r>
              <a:rPr lang="it-IT" altLang="ja-JP" sz="1400" b="0" i="0" u="none" strike="noStrike" kern="100" baseline="0" dirty="0">
                <a:latin typeface="+mj-lt"/>
                <a:ea typeface="游ゴシック" panose="020B0400000000000000" pitchFamily="50" charset="-128"/>
              </a:rPr>
              <a:t>V.Gorini; A. Kossakowski; E. C. G. Sudarshan</a:t>
            </a:r>
            <a:r>
              <a:rPr lang="en-US" altLang="ja-JP" sz="1400" b="0" i="0" u="none" strike="noStrike" kern="100" baseline="0" dirty="0">
                <a:latin typeface="+mj-lt"/>
                <a:ea typeface="游ゴシック" panose="020B0400000000000000" pitchFamily="50" charset="-128"/>
              </a:rPr>
              <a:t>, </a:t>
            </a:r>
            <a:r>
              <a:rPr lang="en-US" altLang="ja-JP" sz="1400" b="0" i="0" u="none" strike="noStrike" kern="100" baseline="0" dirty="0">
                <a:latin typeface="+mj-lt"/>
                <a:ea typeface="游ゴシック" panose="020B0400000000000000" pitchFamily="50" charset="-128"/>
                <a:hlinkClick r:id="rId5"/>
              </a:rPr>
              <a:t>J. Math. Phys. </a:t>
            </a:r>
            <a:r>
              <a:rPr lang="en-US" altLang="ja-JP" sz="1400" b="1" i="0" u="none" strike="noStrike" kern="100" baseline="0" dirty="0">
                <a:latin typeface="+mj-lt"/>
                <a:ea typeface="游ゴシック" panose="020B0400000000000000" pitchFamily="50" charset="-128"/>
                <a:hlinkClick r:id="rId5"/>
              </a:rPr>
              <a:t>17</a:t>
            </a:r>
            <a:r>
              <a:rPr lang="en-US" altLang="ja-JP" sz="1400" b="0" i="0" u="none" strike="noStrike" kern="100" baseline="0" dirty="0">
                <a:latin typeface="+mj-lt"/>
                <a:ea typeface="游ゴシック" panose="020B0400000000000000" pitchFamily="50" charset="-128"/>
                <a:hlinkClick r:id="rId5"/>
              </a:rPr>
              <a:t>, 821 (1976)</a:t>
            </a:r>
            <a:endParaRPr lang="en-US" altLang="ja-JP" sz="1400" b="0" i="0" u="none" strike="noStrike" kern="100" baseline="0" dirty="0">
              <a:solidFill>
                <a:srgbClr val="0563C1"/>
              </a:solidFill>
              <a:latin typeface="+mj-lt"/>
              <a:ea typeface="游ゴシック" panose="020B0400000000000000" pitchFamily="50" charset="-128"/>
              <a:hlinkClick r:id="rId5"/>
            </a:endParaRPr>
          </a:p>
          <a:p>
            <a:endParaRPr lang="en-US" sz="1400" dirty="0"/>
          </a:p>
        </p:txBody>
      </p:sp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3BE41CBF-D9AC-43FB-85A9-8C5EE2FF94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373686"/>
              </p:ext>
            </p:extLst>
          </p:nvPr>
        </p:nvGraphicFramePr>
        <p:xfrm>
          <a:off x="395436" y="1535096"/>
          <a:ext cx="72009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200720" imgH="736560" progId="Equation.DSMT4">
                  <p:embed/>
                </p:oleObj>
              </mc:Choice>
              <mc:Fallback>
                <p:oleObj name="Equation" r:id="rId6" imgW="7200720" imgH="736560" progId="Equation.DSMT4">
                  <p:embed/>
                  <p:pic>
                    <p:nvPicPr>
                      <p:cNvPr id="819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436" y="1535096"/>
                        <a:ext cx="72009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077D338-26B0-454A-BCCF-2EC725A7B41F}"/>
              </a:ext>
            </a:extLst>
          </p:cNvPr>
          <p:cNvSpPr/>
          <p:nvPr/>
        </p:nvSpPr>
        <p:spPr>
          <a:xfrm>
            <a:off x="7596336" y="1165763"/>
            <a:ext cx="143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(Low </a:t>
            </a:r>
            <a:r>
              <a:rPr lang="en-US" altLang="ja-JP" i="1" dirty="0">
                <a:solidFill>
                  <a:srgbClr val="0C0597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 limit)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AE1A8D57-F185-4441-9AC0-CC258A02990B}"/>
              </a:ext>
            </a:extLst>
          </p:cNvPr>
          <p:cNvSpPr txBox="1">
            <a:spLocks/>
          </p:cNvSpPr>
          <p:nvPr/>
        </p:nvSpPr>
        <p:spPr>
          <a:xfrm>
            <a:off x="-252536" y="2795502"/>
            <a:ext cx="9479904" cy="78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sz="2800" dirty="0"/>
              <a:t>Commonly used Lindblad eq. (Brownian &amp; spin-Boson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A4DBB9F3-FA7F-424C-8F88-D174509044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68444" y="180349"/>
            <a:ext cx="1006775" cy="734241"/>
          </a:xfrm>
          <a:prstGeom prst="rect">
            <a:avLst/>
          </a:prstGeom>
        </p:spPr>
      </p:pic>
      <p:graphicFrame>
        <p:nvGraphicFramePr>
          <p:cNvPr id="17" name="Object 10">
            <a:extLst>
              <a:ext uri="{FF2B5EF4-FFF2-40B4-BE49-F238E27FC236}">
                <a16:creationId xmlns:a16="http://schemas.microsoft.com/office/drawing/2014/main" id="{5C86CCE5-42DE-4ADD-B262-249683CF9D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574857"/>
              </p:ext>
            </p:extLst>
          </p:nvPr>
        </p:nvGraphicFramePr>
        <p:xfrm>
          <a:off x="539552" y="4489775"/>
          <a:ext cx="6743520" cy="1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743520" imgH="1320480" progId="Equation.DSMT4">
                  <p:embed/>
                </p:oleObj>
              </mc:Choice>
              <mc:Fallback>
                <p:oleObj name="Equation" r:id="rId9" imgW="6743520" imgH="1320480" progId="Equation.DSMT4">
                  <p:embed/>
                  <p:pic>
                    <p:nvPicPr>
                      <p:cNvPr id="3" name="Object 10">
                        <a:extLst>
                          <a:ext uri="{FF2B5EF4-FFF2-40B4-BE49-F238E27FC236}">
                            <a16:creationId xmlns:a16="http://schemas.microsoft.com/office/drawing/2014/main" id="{51C44E6D-8B57-18B7-4595-C471999F1E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4489775"/>
                        <a:ext cx="6743520" cy="1320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4">
            <a:extLst>
              <a:ext uri="{FF2B5EF4-FFF2-40B4-BE49-F238E27FC236}">
                <a16:creationId xmlns:a16="http://schemas.microsoft.com/office/drawing/2014/main" id="{AE644CB4-4EAB-416C-A306-0150211A24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931554"/>
              </p:ext>
            </p:extLst>
          </p:nvPr>
        </p:nvGraphicFramePr>
        <p:xfrm>
          <a:off x="1478318" y="6029354"/>
          <a:ext cx="22606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60440" imgH="672840" progId="Equation.DSMT4">
                  <p:embed/>
                </p:oleObj>
              </mc:Choice>
              <mc:Fallback>
                <p:oleObj name="Equation" r:id="rId11" imgW="2260440" imgH="67284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A9BDA148-DC14-A932-88A4-8A62188DCD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8318" y="6029354"/>
                        <a:ext cx="22606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A02950-0D4F-46C7-8D67-559F14F13622}"/>
              </a:ext>
            </a:extLst>
          </p:cNvPr>
          <p:cNvSpPr txBox="1"/>
          <p:nvPr/>
        </p:nvSpPr>
        <p:spPr>
          <a:xfrm>
            <a:off x="3915690" y="6094588"/>
            <a:ext cx="49047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Temperature limitation (high </a:t>
            </a:r>
            <a:r>
              <a:rPr lang="en-US" altLang="ja-JP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) is ignored by ignoring the non RWA terms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4">
            <a:extLst>
              <a:ext uri="{FF2B5EF4-FFF2-40B4-BE49-F238E27FC236}">
                <a16:creationId xmlns:a16="http://schemas.microsoft.com/office/drawing/2014/main" id="{FF07A8D0-CEE9-4D7A-9493-A9F014E956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256837"/>
              </p:ext>
            </p:extLst>
          </p:nvPr>
        </p:nvGraphicFramePr>
        <p:xfrm>
          <a:off x="7164288" y="2380216"/>
          <a:ext cx="368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8280" imgH="342720" progId="Equation.DSMT4">
                  <p:embed/>
                </p:oleObj>
              </mc:Choice>
              <mc:Fallback>
                <p:oleObj name="Equation" r:id="rId13" imgW="368280" imgH="342720" progId="Equation.DSMT4">
                  <p:embed/>
                  <p:pic>
                    <p:nvPicPr>
                      <p:cNvPr id="9" name="Object 4">
                        <a:extLst>
                          <a:ext uri="{FF2B5EF4-FFF2-40B4-BE49-F238E27FC236}">
                            <a16:creationId xmlns:a16="http://schemas.microsoft.com/office/drawing/2014/main" id="{3BE41CBF-D9AC-43FB-85A9-8C5EE2FF94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2380216"/>
                        <a:ext cx="368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B6DD92B1-A9DC-4EA5-A02C-47892D879516}"/>
              </a:ext>
            </a:extLst>
          </p:cNvPr>
          <p:cNvSpPr txBox="1"/>
          <p:nvPr/>
        </p:nvSpPr>
        <p:spPr>
          <a:xfrm>
            <a:off x="7495452" y="2350508"/>
            <a:ext cx="14887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:Pauli matrix</a:t>
            </a:r>
            <a:endParaRPr 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0972C1F-E56C-B617-A3BE-51C211EF599E}"/>
              </a:ext>
            </a:extLst>
          </p:cNvPr>
          <p:cNvSpPr txBox="1"/>
          <p:nvPr/>
        </p:nvSpPr>
        <p:spPr>
          <a:xfrm>
            <a:off x="419412" y="3410450"/>
            <a:ext cx="6467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E. B. Davies, </a:t>
            </a:r>
            <a:r>
              <a:rPr lang="en-US" sz="1400" dirty="0" err="1"/>
              <a:t>Commun.Math</a:t>
            </a:r>
            <a:r>
              <a:rPr lang="en-US" sz="1400" dirty="0"/>
              <a:t>. Phys</a:t>
            </a:r>
            <a:r>
              <a:rPr lang="ja-JP" altLang="en-US" sz="1400" dirty="0"/>
              <a:t>　</a:t>
            </a:r>
            <a:r>
              <a:rPr lang="en-US" altLang="ja-JP" sz="1400" b="1" dirty="0">
                <a:hlinkClick r:id="rId15"/>
              </a:rPr>
              <a:t>15</a:t>
            </a:r>
            <a:r>
              <a:rPr lang="en-US" altLang="ja-JP" sz="1400" dirty="0">
                <a:hlinkClick r:id="rId15"/>
              </a:rPr>
              <a:t>, 277 (1969);</a:t>
            </a:r>
            <a:r>
              <a:rPr lang="en-US" sz="1400" dirty="0">
                <a:hlinkClick r:id="rId15"/>
              </a:rPr>
              <a:t> </a:t>
            </a:r>
            <a:r>
              <a:rPr lang="en-US" sz="1400" b="1" dirty="0">
                <a:hlinkClick r:id="rId16"/>
              </a:rPr>
              <a:t>39</a:t>
            </a:r>
            <a:r>
              <a:rPr lang="en-US" sz="1400" dirty="0">
                <a:hlinkClick r:id="rId16"/>
              </a:rPr>
              <a:t>, 91 (1974).</a:t>
            </a:r>
            <a:endParaRPr lang="en-US" sz="1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79666A1-FB3A-16FF-F1E3-03F598345B98}"/>
              </a:ext>
            </a:extLst>
          </p:cNvPr>
          <p:cNvSpPr txBox="1"/>
          <p:nvPr/>
        </p:nvSpPr>
        <p:spPr>
          <a:xfrm>
            <a:off x="420124" y="4028132"/>
            <a:ext cx="75203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hlinkClick r:id="rId17"/>
              </a:rPr>
              <a:t>H-P Breuer, F. </a:t>
            </a:r>
            <a:r>
              <a:rPr lang="en-US" altLang="ja-JP" sz="1400" dirty="0" err="1">
                <a:hlinkClick r:id="rId17"/>
              </a:rPr>
              <a:t>Petruccione</a:t>
            </a:r>
            <a:r>
              <a:rPr lang="en-US" altLang="ja-JP" sz="1400" dirty="0">
                <a:hlinkClick r:id="rId17"/>
              </a:rPr>
              <a:t>, </a:t>
            </a:r>
            <a:r>
              <a:rPr lang="en-US" altLang="ja-JP" sz="1400" i="1" dirty="0">
                <a:hlinkClick r:id="rId17"/>
              </a:rPr>
              <a:t>The Theory of Open Quantum System</a:t>
            </a:r>
            <a:r>
              <a:rPr lang="en-US" altLang="ja-JP" sz="1400" i="1" dirty="0"/>
              <a:t> </a:t>
            </a:r>
            <a:r>
              <a:rPr lang="en-US" altLang="ja-JP" sz="1400" dirty="0"/>
              <a:t>(oxford, 2007)</a:t>
            </a:r>
            <a:endParaRPr lang="ja-JP" altLang="en-US" sz="1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7185CE9-D53B-356A-04BB-BC725C2BCEAD}"/>
              </a:ext>
            </a:extLst>
          </p:cNvPr>
          <p:cNvSpPr txBox="1"/>
          <p:nvPr/>
        </p:nvSpPr>
        <p:spPr>
          <a:xfrm>
            <a:off x="428031" y="3719271"/>
            <a:ext cx="617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  <a:hlinkClick r:id="rId18"/>
              </a:rPr>
              <a:t>H. J. Carmichael,  </a:t>
            </a:r>
            <a:r>
              <a:rPr kumimoji="1" lang="en-US" altLang="ja-JP" sz="1400" i="1" dirty="0">
                <a:ea typeface="Arial Unicode MS" panose="020B0604020202020204" pitchFamily="50" charset="-128"/>
                <a:hlinkClick r:id="rId18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  <a:hlinkClick r:id="rId18"/>
              </a:rPr>
              <a:t>1 (Springer, 1999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B8FCF09-8D96-440E-B05B-E73AA94FF21E}"/>
              </a:ext>
            </a:extLst>
          </p:cNvPr>
          <p:cNvSpPr txBox="1"/>
          <p:nvPr/>
        </p:nvSpPr>
        <p:spPr>
          <a:xfrm>
            <a:off x="539552" y="2398394"/>
            <a:ext cx="49685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19"/>
              </a:rPr>
              <a:t>M. O. Scully and W. E. Lamb, PR.</a:t>
            </a:r>
            <a:r>
              <a:rPr lang="en-US" sz="1400" b="1" dirty="0">
                <a:hlinkClick r:id="rId19"/>
              </a:rPr>
              <a:t>159</a:t>
            </a:r>
            <a:r>
              <a:rPr lang="en-US" sz="1400" dirty="0">
                <a:hlinkClick r:id="rId19"/>
              </a:rPr>
              <a:t>, 208 (1967). </a:t>
            </a:r>
            <a:endParaRPr lang="en-US" sz="1400" dirty="0"/>
          </a:p>
          <a:p>
            <a:r>
              <a:rPr lang="en-US" sz="1400" dirty="0">
                <a:hlinkClick r:id="rId19"/>
              </a:rPr>
              <a:t>B. R. </a:t>
            </a:r>
            <a:r>
              <a:rPr lang="en-US" sz="1400" dirty="0" err="1">
                <a:hlinkClick r:id="rId19"/>
              </a:rPr>
              <a:t>Mollow</a:t>
            </a:r>
            <a:r>
              <a:rPr lang="en-US" sz="1400" dirty="0">
                <a:hlinkClick r:id="rId19"/>
              </a:rPr>
              <a:t> and M. Miller, Ann. Phys. </a:t>
            </a:r>
            <a:r>
              <a:rPr lang="en-US" sz="1400" b="1" dirty="0">
                <a:hlinkClick r:id="rId19"/>
              </a:rPr>
              <a:t>52</a:t>
            </a:r>
            <a:r>
              <a:rPr lang="en-US" sz="1400" dirty="0">
                <a:hlinkClick r:id="rId19"/>
              </a:rPr>
              <a:t>, 464 (1969).</a:t>
            </a:r>
            <a:endParaRPr lang="en-US" sz="1400" dirty="0"/>
          </a:p>
        </p:txBody>
      </p:sp>
      <p:pic>
        <p:nvPicPr>
          <p:cNvPr id="6" name="Picture 6" descr="2006-09-14_22-45-48_anime">
            <a:extLst>
              <a:ext uri="{FF2B5EF4-FFF2-40B4-BE49-F238E27FC236}">
                <a16:creationId xmlns:a16="http://schemas.microsoft.com/office/drawing/2014/main" id="{E2870CC9-16AF-08E1-B007-CEC17D7A904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933267" y="3510122"/>
            <a:ext cx="1078523" cy="72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25565ED-5C19-8632-5437-8EB98ADA75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58409" y="3506038"/>
            <a:ext cx="1006775" cy="73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630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9F8E1-3147-E378-CF8C-A1DA877DC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図 82">
            <a:extLst>
              <a:ext uri="{FF2B5EF4-FFF2-40B4-BE49-F238E27FC236}">
                <a16:creationId xmlns:a16="http://schemas.microsoft.com/office/drawing/2014/main" id="{32053797-033F-33F8-1DE5-D51BC5FAA2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280" y="1426984"/>
            <a:ext cx="2362556" cy="3159273"/>
          </a:xfrm>
          <a:prstGeom prst="rect">
            <a:avLst/>
          </a:prstGeom>
        </p:spPr>
      </p:pic>
      <p:sp>
        <p:nvSpPr>
          <p:cNvPr id="12" name="正方形/長方形 25">
            <a:extLst>
              <a:ext uri="{FF2B5EF4-FFF2-40B4-BE49-F238E27FC236}">
                <a16:creationId xmlns:a16="http://schemas.microsoft.com/office/drawing/2014/main" id="{206436D1-0ACE-A2EA-7A38-FC9EAC041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174" y="835055"/>
            <a:ext cx="27719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Brownian oscillator</a:t>
            </a:r>
          </a:p>
        </p:txBody>
      </p:sp>
      <p:graphicFrame>
        <p:nvGraphicFramePr>
          <p:cNvPr id="9" name="Object 7">
            <a:extLst>
              <a:ext uri="{FF2B5EF4-FFF2-40B4-BE49-F238E27FC236}">
                <a16:creationId xmlns:a16="http://schemas.microsoft.com/office/drawing/2014/main" id="{909B9234-06F7-2C45-B95B-ED5B637C87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0768"/>
              </p:ext>
            </p:extLst>
          </p:nvPr>
        </p:nvGraphicFramePr>
        <p:xfrm>
          <a:off x="1287463" y="1377950"/>
          <a:ext cx="220662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73040" imgH="711000" progId="Equation.DSMT4">
                  <p:embed/>
                </p:oleObj>
              </mc:Choice>
              <mc:Fallback>
                <p:oleObj name="Equation" r:id="rId4" imgW="2273040" imgH="711000" progId="Equation.DSMT4">
                  <p:embed/>
                  <p:pic>
                    <p:nvPicPr>
                      <p:cNvPr id="9" name="Object 7">
                        <a:extLst>
                          <a:ext uri="{FF2B5EF4-FFF2-40B4-BE49-F238E27FC236}">
                            <a16:creationId xmlns:a16="http://schemas.microsoft.com/office/drawing/2014/main" id="{24E10600-3617-BEBD-4A27-B4D564890E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463" y="1377950"/>
                        <a:ext cx="2206625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AE89CA3-5C23-2530-E3FE-F43C0B20ED90}"/>
              </a:ext>
            </a:extLst>
          </p:cNvPr>
          <p:cNvSpPr txBox="1"/>
          <p:nvPr/>
        </p:nvSpPr>
        <p:spPr>
          <a:xfrm>
            <a:off x="3110720" y="864254"/>
            <a:ext cx="3946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(</a:t>
            </a:r>
            <a:r>
              <a:rPr lang="en-US" altLang="ja-JP" sz="1400" dirty="0" err="1"/>
              <a:t>Grabert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Scharmm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Ingold</a:t>
            </a:r>
            <a:r>
              <a:rPr lang="en-US" altLang="ja-JP" sz="1400" dirty="0"/>
              <a:t> . </a:t>
            </a:r>
            <a:r>
              <a:rPr lang="en-US" altLang="ja-JP" sz="1400" dirty="0" err="1"/>
              <a:t>Phys</a:t>
            </a:r>
            <a:r>
              <a:rPr lang="en-US" altLang="ja-JP" sz="1400" dirty="0"/>
              <a:t> Rep</a:t>
            </a:r>
            <a:r>
              <a:rPr lang="en-US" altLang="ja-JP" dirty="0"/>
              <a:t>. </a:t>
            </a:r>
            <a:r>
              <a:rPr lang="en-US" altLang="ja-JP" sz="1400" dirty="0"/>
              <a:t>1980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17" name="正方形/長方形 25">
            <a:extLst>
              <a:ext uri="{FF2B5EF4-FFF2-40B4-BE49-F238E27FC236}">
                <a16:creationId xmlns:a16="http://schemas.microsoft.com/office/drawing/2014/main" id="{37CE3C71-4D17-451B-24AC-94B2AB41B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174" y="241144"/>
            <a:ext cx="68704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chemeClr val="tx2"/>
                </a:solidFill>
              </a:rPr>
              <a:t>Markovian catastrophe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B86AE28-BC79-8EA4-3AB1-BB911179E094}"/>
              </a:ext>
            </a:extLst>
          </p:cNvPr>
          <p:cNvSpPr/>
          <p:nvPr/>
        </p:nvSpPr>
        <p:spPr>
          <a:xfrm>
            <a:off x="4355976" y="1289569"/>
            <a:ext cx="23134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For Ohmic spectral density</a:t>
            </a:r>
            <a:endParaRPr lang="ja-JP" altLang="en-US" sz="1400" dirty="0"/>
          </a:p>
        </p:txBody>
      </p:sp>
      <p:pic>
        <p:nvPicPr>
          <p:cNvPr id="35" name="Picture 6" descr="2006-09-14_22-45-48_anime">
            <a:extLst>
              <a:ext uri="{FF2B5EF4-FFF2-40B4-BE49-F238E27FC236}">
                <a16:creationId xmlns:a16="http://schemas.microsoft.com/office/drawing/2014/main" id="{711B1DEF-39F0-35B5-A962-1A7A49328B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84307" y="838040"/>
            <a:ext cx="1183162" cy="791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3">
            <a:extLst>
              <a:ext uri="{FF2B5EF4-FFF2-40B4-BE49-F238E27FC236}">
                <a16:creationId xmlns:a16="http://schemas.microsoft.com/office/drawing/2014/main" id="{DAAA863C-0B4E-B436-8664-D3C4D3524C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1433"/>
              </p:ext>
            </p:extLst>
          </p:nvPr>
        </p:nvGraphicFramePr>
        <p:xfrm>
          <a:off x="5041429" y="1688612"/>
          <a:ext cx="1333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33440" imgH="342720" progId="Equation.DSMT4">
                  <p:embed/>
                </p:oleObj>
              </mc:Choice>
              <mc:Fallback>
                <p:oleObj name="Equation" r:id="rId7" imgW="1333440" imgH="342720" progId="Equation.DSMT4">
                  <p:embed/>
                  <p:pic>
                    <p:nvPicPr>
                      <p:cNvPr id="3" name="Object 3">
                        <a:extLst>
                          <a:ext uri="{FF2B5EF4-FFF2-40B4-BE49-F238E27FC236}">
                            <a16:creationId xmlns:a16="http://schemas.microsoft.com/office/drawing/2014/main" id="{83ACC28D-2DBB-C407-A17E-2CEEB396D43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429" y="1688612"/>
                        <a:ext cx="13335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図 37">
            <a:extLst>
              <a:ext uri="{FF2B5EF4-FFF2-40B4-BE49-F238E27FC236}">
                <a16:creationId xmlns:a16="http://schemas.microsoft.com/office/drawing/2014/main" id="{9FC192C4-D094-74D3-2111-944A44BD9EB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216" y="1223941"/>
            <a:ext cx="2241165" cy="3502073"/>
          </a:xfrm>
          <a:prstGeom prst="rect">
            <a:avLst/>
          </a:prstGeom>
        </p:spPr>
      </p:pic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E268B643-60C7-52BE-9042-483B08774A85}"/>
              </a:ext>
            </a:extLst>
          </p:cNvPr>
          <p:cNvSpPr/>
          <p:nvPr/>
        </p:nvSpPr>
        <p:spPr>
          <a:xfrm>
            <a:off x="98000" y="2209041"/>
            <a:ext cx="3783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FFC000"/>
                </a:solidFill>
              </a:rPr>
              <a:t>(</a:t>
            </a:r>
            <a:r>
              <a:rPr lang="en-US" altLang="ja-JP" sz="2400" dirty="0" err="1">
                <a:solidFill>
                  <a:srgbClr val="FFC000"/>
                </a:solidFill>
              </a:rPr>
              <a:t>i</a:t>
            </a:r>
            <a:r>
              <a:rPr lang="en-US" altLang="ja-JP" sz="2400" dirty="0">
                <a:solidFill>
                  <a:srgbClr val="FFC000"/>
                </a:solidFill>
              </a:rPr>
              <a:t>) Equilibrium distribution</a:t>
            </a:r>
          </a:p>
        </p:txBody>
      </p:sp>
      <p:graphicFrame>
        <p:nvGraphicFramePr>
          <p:cNvPr id="47" name="Object 5">
            <a:extLst>
              <a:ext uri="{FF2B5EF4-FFF2-40B4-BE49-F238E27FC236}">
                <a16:creationId xmlns:a16="http://schemas.microsoft.com/office/drawing/2014/main" id="{7842A2FC-F6DE-AC5C-A58A-F2359E135F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885905"/>
              </p:ext>
            </p:extLst>
          </p:nvPr>
        </p:nvGraphicFramePr>
        <p:xfrm>
          <a:off x="6819558" y="1945497"/>
          <a:ext cx="98742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72840" imgH="253800" progId="Equation.DSMT4">
                  <p:embed/>
                </p:oleObj>
              </mc:Choice>
              <mc:Fallback>
                <p:oleObj name="Equation" r:id="rId10" imgW="672840" imgH="253800" progId="Equation.DSMT4">
                  <p:embed/>
                  <p:pic>
                    <p:nvPicPr>
                      <p:cNvPr id="36" name="Object 5">
                        <a:extLst>
                          <a:ext uri="{FF2B5EF4-FFF2-40B4-BE49-F238E27FC236}">
                            <a16:creationId xmlns:a16="http://schemas.microsoft.com/office/drawing/2014/main" id="{1CD9A112-5246-BC76-D864-908838A52E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9558" y="1945497"/>
                        <a:ext cx="987425" cy="3698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3">
            <a:extLst>
              <a:ext uri="{FF2B5EF4-FFF2-40B4-BE49-F238E27FC236}">
                <a16:creationId xmlns:a16="http://schemas.microsoft.com/office/drawing/2014/main" id="{EB7E89F6-5D2E-F60A-0666-1D2CEDC881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825710"/>
              </p:ext>
            </p:extLst>
          </p:nvPr>
        </p:nvGraphicFramePr>
        <p:xfrm>
          <a:off x="172993" y="3638430"/>
          <a:ext cx="2667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66880" imgH="634680" progId="Equation.DSMT4">
                  <p:embed/>
                </p:oleObj>
              </mc:Choice>
              <mc:Fallback>
                <p:oleObj name="Equation" r:id="rId12" imgW="2666880" imgH="634680" progId="Equation.DSMT4">
                  <p:embed/>
                  <p:pic>
                    <p:nvPicPr>
                      <p:cNvPr id="37" name="Object 3">
                        <a:extLst>
                          <a:ext uri="{FF2B5EF4-FFF2-40B4-BE49-F238E27FC236}">
                            <a16:creationId xmlns:a16="http://schemas.microsoft.com/office/drawing/2014/main" id="{C47C7862-BCD6-0D30-CED0-D90F71EAF74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993" y="3638430"/>
                        <a:ext cx="26670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3">
            <a:extLst>
              <a:ext uri="{FF2B5EF4-FFF2-40B4-BE49-F238E27FC236}">
                <a16:creationId xmlns:a16="http://schemas.microsoft.com/office/drawing/2014/main" id="{ECA2E3DB-0AAB-99D0-5C4A-2E12D756EA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571180"/>
              </p:ext>
            </p:extLst>
          </p:nvPr>
        </p:nvGraphicFramePr>
        <p:xfrm>
          <a:off x="3110720" y="3620457"/>
          <a:ext cx="25400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39800" imgH="647640" progId="Equation.DSMT4">
                  <p:embed/>
                </p:oleObj>
              </mc:Choice>
              <mc:Fallback>
                <p:oleObj name="Equation" r:id="rId14" imgW="2539800" imgH="647640" progId="Equation.DSMT4">
                  <p:embed/>
                  <p:pic>
                    <p:nvPicPr>
                      <p:cNvPr id="39" name="Object 3">
                        <a:extLst>
                          <a:ext uri="{FF2B5EF4-FFF2-40B4-BE49-F238E27FC236}">
                            <a16:creationId xmlns:a16="http://schemas.microsoft.com/office/drawing/2014/main" id="{97B9B91A-8FB6-C1F0-6D42-1DD0927480C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0720" y="3620457"/>
                        <a:ext cx="25400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7">
            <a:extLst>
              <a:ext uri="{FF2B5EF4-FFF2-40B4-BE49-F238E27FC236}">
                <a16:creationId xmlns:a16="http://schemas.microsoft.com/office/drawing/2014/main" id="{02122304-A2DC-3E71-CEA8-DD12B0724D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006896"/>
              </p:ext>
            </p:extLst>
          </p:nvPr>
        </p:nvGraphicFramePr>
        <p:xfrm>
          <a:off x="539829" y="2626330"/>
          <a:ext cx="33782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79760" imgH="952200" progId="Equation.DSMT4">
                  <p:embed/>
                </p:oleObj>
              </mc:Choice>
              <mc:Fallback>
                <p:oleObj name="Equation" r:id="rId16" imgW="3479760" imgH="952200" progId="Equation.DSMT4">
                  <p:embed/>
                  <p:pic>
                    <p:nvPicPr>
                      <p:cNvPr id="43" name="Object 7">
                        <a:extLst>
                          <a:ext uri="{FF2B5EF4-FFF2-40B4-BE49-F238E27FC236}">
                            <a16:creationId xmlns:a16="http://schemas.microsoft.com/office/drawing/2014/main" id="{DD515DEF-4AAF-974A-38C5-499DFC97DDA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829" y="2626330"/>
                        <a:ext cx="3378200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3">
            <a:extLst>
              <a:ext uri="{FF2B5EF4-FFF2-40B4-BE49-F238E27FC236}">
                <a16:creationId xmlns:a16="http://schemas.microsoft.com/office/drawing/2014/main" id="{08B8EF37-0019-1D10-2F4C-16A0A3C12A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279391"/>
              </p:ext>
            </p:extLst>
          </p:nvPr>
        </p:nvGraphicFramePr>
        <p:xfrm>
          <a:off x="5722035" y="3814463"/>
          <a:ext cx="800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99920" imgH="279360" progId="Equation.DSMT4">
                  <p:embed/>
                </p:oleObj>
              </mc:Choice>
              <mc:Fallback>
                <p:oleObj name="Equation" r:id="rId18" imgW="799920" imgH="279360" progId="Equation.DSMT4">
                  <p:embed/>
                  <p:pic>
                    <p:nvPicPr>
                      <p:cNvPr id="44" name="Object 3">
                        <a:extLst>
                          <a:ext uri="{FF2B5EF4-FFF2-40B4-BE49-F238E27FC236}">
                            <a16:creationId xmlns:a16="http://schemas.microsoft.com/office/drawing/2014/main" id="{A920FD58-1CC1-A681-2B79-0683794929C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2035" y="3814463"/>
                        <a:ext cx="800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7">
            <a:extLst>
              <a:ext uri="{FF2B5EF4-FFF2-40B4-BE49-F238E27FC236}">
                <a16:creationId xmlns:a16="http://schemas.microsoft.com/office/drawing/2014/main" id="{F87095AE-F446-F344-DAD7-5B1FCE7128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745344"/>
              </p:ext>
            </p:extLst>
          </p:nvPr>
        </p:nvGraphicFramePr>
        <p:xfrm>
          <a:off x="532871" y="2664067"/>
          <a:ext cx="5324475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486400" imgH="952200" progId="Equation.DSMT4">
                  <p:embed/>
                </p:oleObj>
              </mc:Choice>
              <mc:Fallback>
                <p:oleObj name="Equation" r:id="rId20" imgW="5486400" imgH="952200" progId="Equation.DSMT4">
                  <p:embed/>
                  <p:pic>
                    <p:nvPicPr>
                      <p:cNvPr id="42" name="Object 7">
                        <a:extLst>
                          <a:ext uri="{FF2B5EF4-FFF2-40B4-BE49-F238E27FC236}">
                            <a16:creationId xmlns:a16="http://schemas.microsoft.com/office/drawing/2014/main" id="{32A43D99-471A-6770-71E6-77F775FC164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871" y="2664067"/>
                        <a:ext cx="5324475" cy="9223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図 52">
            <a:extLst>
              <a:ext uri="{FF2B5EF4-FFF2-40B4-BE49-F238E27FC236}">
                <a16:creationId xmlns:a16="http://schemas.microsoft.com/office/drawing/2014/main" id="{C7107007-68D7-9D60-C38A-DAA4F6CBFC9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6766" y="4320182"/>
            <a:ext cx="4882886" cy="2514243"/>
          </a:xfrm>
          <a:prstGeom prst="rect">
            <a:avLst/>
          </a:prstGeom>
        </p:spPr>
      </p:pic>
      <p:graphicFrame>
        <p:nvGraphicFramePr>
          <p:cNvPr id="54" name="Object 10">
            <a:extLst>
              <a:ext uri="{FF2B5EF4-FFF2-40B4-BE49-F238E27FC236}">
                <a16:creationId xmlns:a16="http://schemas.microsoft.com/office/drawing/2014/main" id="{B8DBEA63-453A-7EFC-7A02-1E0FA7529D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795694"/>
              </p:ext>
            </p:extLst>
          </p:nvPr>
        </p:nvGraphicFramePr>
        <p:xfrm>
          <a:off x="1200199" y="6854470"/>
          <a:ext cx="6762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038480" imgH="330120" progId="Equation.DSMT4">
                  <p:embed/>
                </p:oleObj>
              </mc:Choice>
              <mc:Fallback>
                <p:oleObj name="Equation" r:id="rId23" imgW="4038480" imgH="330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429CB9-E31F-4D29-A99F-3B4B37862E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199" y="6854470"/>
                        <a:ext cx="676275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75CABA9-17CE-4CA9-98D8-B300B94C5FB8}"/>
              </a:ext>
            </a:extLst>
          </p:cNvPr>
          <p:cNvSpPr txBox="1"/>
          <p:nvPr/>
        </p:nvSpPr>
        <p:spPr>
          <a:xfrm>
            <a:off x="4394960" y="4777658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B3932215-BC76-0182-7865-C3CAC7FD29B8}"/>
              </a:ext>
            </a:extLst>
          </p:cNvPr>
          <p:cNvCxnSpPr>
            <a:cxnSpLocks/>
            <a:stCxn id="57" idx="1"/>
          </p:cNvCxnSpPr>
          <p:nvPr/>
        </p:nvCxnSpPr>
        <p:spPr>
          <a:xfrm flipH="1">
            <a:off x="3921330" y="5100824"/>
            <a:ext cx="473630" cy="41422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D839F351-1D5E-4FBB-BAF2-09F2D6F0115F}"/>
              </a:ext>
            </a:extLst>
          </p:cNvPr>
          <p:cNvCxnSpPr>
            <a:cxnSpLocks/>
          </p:cNvCxnSpPr>
          <p:nvPr/>
        </p:nvCxnSpPr>
        <p:spPr>
          <a:xfrm flipH="1">
            <a:off x="3977711" y="4960242"/>
            <a:ext cx="450032" cy="103393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E9F29B5F-0D68-A2E6-2ADE-9E384A0C9CE2}"/>
              </a:ext>
            </a:extLst>
          </p:cNvPr>
          <p:cNvCxnSpPr>
            <a:cxnSpLocks/>
          </p:cNvCxnSpPr>
          <p:nvPr/>
        </p:nvCxnSpPr>
        <p:spPr>
          <a:xfrm flipH="1">
            <a:off x="4098270" y="5307937"/>
            <a:ext cx="396105" cy="644018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Object 4">
            <a:extLst>
              <a:ext uri="{FF2B5EF4-FFF2-40B4-BE49-F238E27FC236}">
                <a16:creationId xmlns:a16="http://schemas.microsoft.com/office/drawing/2014/main" id="{CBC68CDC-5B18-22B0-B3C5-82D893B571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869035"/>
              </p:ext>
            </p:extLst>
          </p:nvPr>
        </p:nvGraphicFramePr>
        <p:xfrm>
          <a:off x="8171638" y="6829055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55600" imgH="571320" progId="Equation.DSMT4">
                  <p:embed/>
                </p:oleObj>
              </mc:Choice>
              <mc:Fallback>
                <p:oleObj name="Equation" r:id="rId25" imgW="1155600" imgH="571320" progId="Equation.DSMT4">
                  <p:embed/>
                  <p:pic>
                    <p:nvPicPr>
                      <p:cNvPr id="2" name="Object 4">
                        <a:extLst>
                          <a:ext uri="{FF2B5EF4-FFF2-40B4-BE49-F238E27FC236}">
                            <a16:creationId xmlns:a16="http://schemas.microsoft.com/office/drawing/2014/main" id="{00329DB4-643F-2FFC-C84C-52B02C6E3A8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1638" y="6829055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>
            <a:extLst>
              <a:ext uri="{FF2B5EF4-FFF2-40B4-BE49-F238E27FC236}">
                <a16:creationId xmlns:a16="http://schemas.microsoft.com/office/drawing/2014/main" id="{84C7120E-7793-3B1A-D817-1919936D1752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9908879"/>
              </p:ext>
            </p:extLst>
          </p:nvPr>
        </p:nvGraphicFramePr>
        <p:xfrm>
          <a:off x="8650069" y="2199598"/>
          <a:ext cx="520700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17160" imgH="190440" progId="Equation.DSMT4">
                  <p:embed/>
                </p:oleObj>
              </mc:Choice>
              <mc:Fallback>
                <p:oleObj name="Equation" r:id="rId27" imgW="317160" imgH="19044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FB7ADA0B-9537-F086-B241-4A94B4293FF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50069" y="2199598"/>
                        <a:ext cx="520700" cy="31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" name="図 68">
            <a:extLst>
              <a:ext uri="{FF2B5EF4-FFF2-40B4-BE49-F238E27FC236}">
                <a16:creationId xmlns:a16="http://schemas.microsoft.com/office/drawing/2014/main" id="{E0F9B181-5F71-8BF5-1020-B1FCCE2E586E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 rot="15987074">
            <a:off x="-45544" y="5179902"/>
            <a:ext cx="606391" cy="397290"/>
          </a:xfrm>
          <a:prstGeom prst="rect">
            <a:avLst/>
          </a:prstGeom>
        </p:spPr>
      </p:pic>
      <p:pic>
        <p:nvPicPr>
          <p:cNvPr id="71" name="Picture 4">
            <a:extLst>
              <a:ext uri="{FF2B5EF4-FFF2-40B4-BE49-F238E27FC236}">
                <a16:creationId xmlns:a16="http://schemas.microsoft.com/office/drawing/2014/main" id="{B66BEE7B-E3C0-AF58-9038-938F1BBE2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55222" y="4544649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2" name="Object 7">
            <a:extLst>
              <a:ext uri="{FF2B5EF4-FFF2-40B4-BE49-F238E27FC236}">
                <a16:creationId xmlns:a16="http://schemas.microsoft.com/office/drawing/2014/main" id="{4E53C117-DD1E-9FFA-91B2-85A0B805F2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592834"/>
              </p:ext>
            </p:extLst>
          </p:nvPr>
        </p:nvGraphicFramePr>
        <p:xfrm>
          <a:off x="7642933" y="4710962"/>
          <a:ext cx="13922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342720" progId="Equation.DSMT4">
                  <p:embed/>
                </p:oleObj>
              </mc:Choice>
              <mc:Fallback>
                <p:oleObj name="Equation" r:id="rId31" imgW="1434960" imgH="342720" progId="Equation.DSMT4">
                  <p:embed/>
                  <p:pic>
                    <p:nvPicPr>
                      <p:cNvPr id="5061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2933" y="4710962"/>
                        <a:ext cx="1392238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10">
            <a:extLst>
              <a:ext uri="{FF2B5EF4-FFF2-40B4-BE49-F238E27FC236}">
                <a16:creationId xmlns:a16="http://schemas.microsoft.com/office/drawing/2014/main" id="{12FF9169-D1C9-7ED0-9909-AA9647FC95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926044"/>
              </p:ext>
            </p:extLst>
          </p:nvPr>
        </p:nvGraphicFramePr>
        <p:xfrm>
          <a:off x="4957763" y="5822950"/>
          <a:ext cx="4186237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501640" imgH="622080" progId="Equation.DSMT4">
                  <p:embed/>
                </p:oleObj>
              </mc:Choice>
              <mc:Fallback>
                <p:oleObj name="Equation" r:id="rId33" imgW="2501640" imgH="6220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429CB9-E31F-4D29-A99F-3B4B37862E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7763" y="5822950"/>
                        <a:ext cx="4186237" cy="1039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29A217A3-AA45-BD43-2D88-51E9E81E91B1}"/>
              </a:ext>
            </a:extLst>
          </p:cNvPr>
          <p:cNvSpPr txBox="1"/>
          <p:nvPr/>
        </p:nvSpPr>
        <p:spPr>
          <a:xfrm>
            <a:off x="4865433" y="5422415"/>
            <a:ext cx="13325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Lindblad</a:t>
            </a:r>
            <a:endParaRPr lang="en-US" dirty="0"/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E34522BC-EE2B-3623-D77C-BF56D0749C5B}"/>
              </a:ext>
            </a:extLst>
          </p:cNvPr>
          <p:cNvSpPr txBox="1"/>
          <p:nvPr/>
        </p:nvSpPr>
        <p:spPr>
          <a:xfrm>
            <a:off x="1989704" y="4844250"/>
            <a:ext cx="1137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r>
              <a:rPr lang="en-US" altLang="ja-JP" sz="800" dirty="0">
                <a:solidFill>
                  <a:srgbClr val="FF0000"/>
                </a:solidFill>
                <a:ea typeface="Arial Unicode MS" panose="020B0604020202020204" pitchFamily="50" charset="-128"/>
              </a:rPr>
              <a:t>(&amp;HEOM)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88" name="直線矢印コネクタ 87">
            <a:extLst>
              <a:ext uri="{FF2B5EF4-FFF2-40B4-BE49-F238E27FC236}">
                <a16:creationId xmlns:a16="http://schemas.microsoft.com/office/drawing/2014/main" id="{7A0B2CBF-DC0A-DD9F-A125-3F9C5CB6BFD1}"/>
              </a:ext>
            </a:extLst>
          </p:cNvPr>
          <p:cNvCxnSpPr>
            <a:cxnSpLocks/>
          </p:cNvCxnSpPr>
          <p:nvPr/>
        </p:nvCxnSpPr>
        <p:spPr>
          <a:xfrm flipH="1">
            <a:off x="1735782" y="5011938"/>
            <a:ext cx="315938" cy="10694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矢印コネクタ 88">
            <a:extLst>
              <a:ext uri="{FF2B5EF4-FFF2-40B4-BE49-F238E27FC236}">
                <a16:creationId xmlns:a16="http://schemas.microsoft.com/office/drawing/2014/main" id="{43C3B2C4-2893-66F2-FE7E-6F9E66943E9E}"/>
              </a:ext>
            </a:extLst>
          </p:cNvPr>
          <p:cNvCxnSpPr>
            <a:cxnSpLocks/>
          </p:cNvCxnSpPr>
          <p:nvPr/>
        </p:nvCxnSpPr>
        <p:spPr>
          <a:xfrm flipH="1" flipV="1">
            <a:off x="1742949" y="5188766"/>
            <a:ext cx="308771" cy="14420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矢印コネクタ 89">
            <a:extLst>
              <a:ext uri="{FF2B5EF4-FFF2-40B4-BE49-F238E27FC236}">
                <a16:creationId xmlns:a16="http://schemas.microsoft.com/office/drawing/2014/main" id="{EC6550A5-D96F-FFC0-A057-C7980011C102}"/>
              </a:ext>
            </a:extLst>
          </p:cNvPr>
          <p:cNvCxnSpPr>
            <a:cxnSpLocks/>
          </p:cNvCxnSpPr>
          <p:nvPr/>
        </p:nvCxnSpPr>
        <p:spPr>
          <a:xfrm flipH="1" flipV="1">
            <a:off x="1731535" y="5120662"/>
            <a:ext cx="320185" cy="68104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64F7E03F-BADF-117D-A7A3-C11A87DD793E}"/>
              </a:ext>
            </a:extLst>
          </p:cNvPr>
          <p:cNvSpPr txBox="1"/>
          <p:nvPr/>
        </p:nvSpPr>
        <p:spPr>
          <a:xfrm>
            <a:off x="5258068" y="4586037"/>
            <a:ext cx="22337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Detailed balance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condition is broken</a:t>
            </a:r>
            <a:endParaRPr lang="ja-JP" altLang="en-US" dirty="0"/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8FD602D2-8DF3-D10F-9C1F-98293F3FF85D}"/>
              </a:ext>
            </a:extLst>
          </p:cNvPr>
          <p:cNvSpPr txBox="1"/>
          <p:nvPr/>
        </p:nvSpPr>
        <p:spPr>
          <a:xfrm>
            <a:off x="4934241" y="69100"/>
            <a:ext cx="50446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 err="1"/>
              <a:t>Koyanagi&amp;Tanimura</a:t>
            </a:r>
            <a:r>
              <a:rPr lang="en-US" sz="1600" dirty="0"/>
              <a:t>, </a:t>
            </a:r>
            <a:r>
              <a:rPr lang="en-US" sz="1600" dirty="0">
                <a:hlinkClick r:id="rId35"/>
              </a:rPr>
              <a:t>JCP</a:t>
            </a:r>
            <a:r>
              <a:rPr lang="en-US" sz="1600" b="1" dirty="0">
                <a:hlinkClick r:id="rId35"/>
              </a:rPr>
              <a:t>161</a:t>
            </a:r>
            <a:r>
              <a:rPr lang="en-US" sz="1600" dirty="0">
                <a:hlinkClick r:id="rId35"/>
              </a:rPr>
              <a:t>, 112501(2024).</a:t>
            </a:r>
            <a:r>
              <a:rPr lang="en-US" sz="1600" dirty="0"/>
              <a:t> 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0A944E9-F77F-AC88-D790-F74450C16A38}"/>
              </a:ext>
            </a:extLst>
          </p:cNvPr>
          <p:cNvSpPr txBox="1"/>
          <p:nvPr/>
        </p:nvSpPr>
        <p:spPr>
          <a:xfrm>
            <a:off x="761815" y="4649128"/>
            <a:ext cx="851630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high(</a:t>
            </a:r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=1)</a:t>
            </a:r>
            <a:endParaRPr lang="en-US" sz="12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6C00D27-4520-72AF-564A-5083E6608D2A}"/>
              </a:ext>
            </a:extLst>
          </p:cNvPr>
          <p:cNvSpPr txBox="1"/>
          <p:nvPr/>
        </p:nvSpPr>
        <p:spPr>
          <a:xfrm>
            <a:off x="2930153" y="4638216"/>
            <a:ext cx="926157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low(</a:t>
            </a:r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=0.1)</a:t>
            </a:r>
            <a:endParaRPr 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27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0" grpId="0"/>
      <p:bldP spid="57" grpId="0"/>
      <p:bldP spid="74" grpId="0"/>
      <p:bldP spid="87" grpId="0"/>
      <p:bldP spid="92" grpId="0"/>
      <p:bldP spid="2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2E992-F822-8588-4352-2A2D0BC7F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ct 3">
            <a:extLst>
              <a:ext uri="{FF2B5EF4-FFF2-40B4-BE49-F238E27FC236}">
                <a16:creationId xmlns:a16="http://schemas.microsoft.com/office/drawing/2014/main" id="{510B91A6-6A71-0674-35D8-F07F3EC977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396393"/>
              </p:ext>
            </p:extLst>
          </p:nvPr>
        </p:nvGraphicFramePr>
        <p:xfrm>
          <a:off x="541292" y="1879697"/>
          <a:ext cx="32512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51160" imgH="672840" progId="Equation.DSMT4">
                  <p:embed/>
                </p:oleObj>
              </mc:Choice>
              <mc:Fallback>
                <p:oleObj name="Equation" r:id="rId3" imgW="3251160" imgH="672840" progId="Equation.DSMT4">
                  <p:embed/>
                  <p:pic>
                    <p:nvPicPr>
                      <p:cNvPr id="2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292" y="1879697"/>
                        <a:ext cx="32512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">
            <a:extLst>
              <a:ext uri="{FF2B5EF4-FFF2-40B4-BE49-F238E27FC236}">
                <a16:creationId xmlns:a16="http://schemas.microsoft.com/office/drawing/2014/main" id="{F9BE743D-77B5-3790-4188-21E5267BC9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352366"/>
              </p:ext>
            </p:extLst>
          </p:nvPr>
        </p:nvGraphicFramePr>
        <p:xfrm>
          <a:off x="539552" y="1484784"/>
          <a:ext cx="32512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251160" imgH="1269720" progId="Equation.DSMT4">
                  <p:embed/>
                </p:oleObj>
              </mc:Choice>
              <mc:Fallback>
                <p:oleObj name="Equation" r:id="rId5" imgW="3251160" imgH="12697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484784"/>
                        <a:ext cx="3251200" cy="1270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083DD79-BECF-F133-A02B-A69009F83C56}"/>
              </a:ext>
            </a:extLst>
          </p:cNvPr>
          <p:cNvSpPr txBox="1"/>
          <p:nvPr/>
        </p:nvSpPr>
        <p:spPr>
          <a:xfrm>
            <a:off x="373699" y="953339"/>
            <a:ext cx="2662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Symmetric correlation</a:t>
            </a:r>
            <a:endParaRPr kumimoji="1" lang="ja-JP" altLang="en-US" sz="2000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79DC0A2-2607-BED5-FE03-82449F783E7C}"/>
              </a:ext>
            </a:extLst>
          </p:cNvPr>
          <p:cNvSpPr/>
          <p:nvPr/>
        </p:nvSpPr>
        <p:spPr>
          <a:xfrm>
            <a:off x="-2417" y="353601"/>
            <a:ext cx="5055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</a:rPr>
              <a:t>(ii) Fluctuation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(temperature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effects)</a:t>
            </a:r>
            <a:endParaRPr lang="ja-JP" altLang="en-US" sz="2400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D5354A10-37DC-86C9-467C-2398CB9A3C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17798" y="974790"/>
            <a:ext cx="5281870" cy="2655813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94813AF-0401-BA4B-02FC-3357156BF4B5}"/>
              </a:ext>
            </a:extLst>
          </p:cNvPr>
          <p:cNvSpPr txBox="1"/>
          <p:nvPr/>
        </p:nvSpPr>
        <p:spPr>
          <a:xfrm>
            <a:off x="5605314" y="1169192"/>
            <a:ext cx="103798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high(</a:t>
            </a:r>
            <a:r>
              <a:rPr lang="en-US" altLang="ja-JP" sz="1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=1)</a:t>
            </a:r>
            <a:endParaRPr lang="en-US" sz="1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24A9156-F568-D98B-56BC-69AC6C8ED52C}"/>
              </a:ext>
            </a:extLst>
          </p:cNvPr>
          <p:cNvSpPr txBox="1"/>
          <p:nvPr/>
        </p:nvSpPr>
        <p:spPr>
          <a:xfrm>
            <a:off x="7765342" y="1169661"/>
            <a:ext cx="103798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</a:rPr>
              <a:t>low(</a:t>
            </a:r>
            <a:r>
              <a:rPr lang="en-US" altLang="ja-JP" sz="14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=0.1)</a:t>
            </a:r>
            <a:endParaRPr lang="en-US" sz="1400" dirty="0">
              <a:solidFill>
                <a:srgbClr val="0066FF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DDD7998-C169-200D-D713-CA84FE55C898}"/>
              </a:ext>
            </a:extLst>
          </p:cNvPr>
          <p:cNvSpPr txBox="1"/>
          <p:nvPr/>
        </p:nvSpPr>
        <p:spPr>
          <a:xfrm>
            <a:off x="5700194" y="1680175"/>
            <a:ext cx="1183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 </a:t>
            </a:r>
            <a:r>
              <a:rPr lang="en-US" altLang="ja-JP" sz="800" dirty="0">
                <a:solidFill>
                  <a:srgbClr val="FF0000"/>
                </a:solidFill>
                <a:ea typeface="Arial Unicode MS" panose="020B0604020202020204" pitchFamily="50" charset="-128"/>
              </a:rPr>
              <a:t>(&amp;HEOM)</a:t>
            </a:r>
            <a:endParaRPr lang="en-US" altLang="ja-JP" sz="8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D0706A67-2878-385E-A205-D89D188659B9}"/>
              </a:ext>
            </a:extLst>
          </p:cNvPr>
          <p:cNvCxnSpPr>
            <a:cxnSpLocks/>
          </p:cNvCxnSpPr>
          <p:nvPr/>
        </p:nvCxnSpPr>
        <p:spPr>
          <a:xfrm flipH="1">
            <a:off x="5155827" y="1789214"/>
            <a:ext cx="621851" cy="16226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40A1E65B-B507-1D05-268F-79A855749735}"/>
              </a:ext>
            </a:extLst>
          </p:cNvPr>
          <p:cNvCxnSpPr>
            <a:cxnSpLocks/>
            <a:stCxn id="15" idx="1"/>
          </p:cNvCxnSpPr>
          <p:nvPr/>
        </p:nvCxnSpPr>
        <p:spPr>
          <a:xfrm flipH="1">
            <a:off x="5129674" y="2003341"/>
            <a:ext cx="570520" cy="45067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>
            <a:extLst>
              <a:ext uri="{FF2B5EF4-FFF2-40B4-BE49-F238E27FC236}">
                <a16:creationId xmlns:a16="http://schemas.microsoft.com/office/drawing/2014/main" id="{BE52BF7A-FC2F-EE57-AA92-D1542432961E}"/>
              </a:ext>
            </a:extLst>
          </p:cNvPr>
          <p:cNvCxnSpPr>
            <a:cxnSpLocks/>
          </p:cNvCxnSpPr>
          <p:nvPr/>
        </p:nvCxnSpPr>
        <p:spPr>
          <a:xfrm flipH="1">
            <a:off x="5461855" y="2235382"/>
            <a:ext cx="331748" cy="27230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6FCC29F4-D5DD-D7B4-BB80-433537DC2226}"/>
              </a:ext>
            </a:extLst>
          </p:cNvPr>
          <p:cNvSpPr txBox="1"/>
          <p:nvPr/>
        </p:nvSpPr>
        <p:spPr>
          <a:xfrm>
            <a:off x="8028830" y="1656051"/>
            <a:ext cx="12961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 </a:t>
            </a:r>
            <a:r>
              <a:rPr lang="en-US" altLang="ja-JP" sz="800" dirty="0">
                <a:solidFill>
                  <a:srgbClr val="FF0000"/>
                </a:solidFill>
                <a:ea typeface="Arial Unicode MS" panose="020B0604020202020204" pitchFamily="50" charset="-128"/>
              </a:rPr>
              <a:t>(&amp;HEOM)</a:t>
            </a:r>
            <a:endParaRPr lang="en-US" altLang="ja-JP" sz="800" dirty="0">
              <a:ea typeface="Arial Unicode MS" panose="020B0604020202020204" pitchFamily="50" charset="-128"/>
            </a:endParaRPr>
          </a:p>
          <a:p>
            <a:endParaRPr lang="en-US" altLang="ja-JP" sz="8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C54668CC-0E1F-B7B4-42DD-05823BE4B0BC}"/>
              </a:ext>
            </a:extLst>
          </p:cNvPr>
          <p:cNvCxnSpPr>
            <a:cxnSpLocks/>
          </p:cNvCxnSpPr>
          <p:nvPr/>
        </p:nvCxnSpPr>
        <p:spPr>
          <a:xfrm flipH="1">
            <a:off x="7491077" y="1761192"/>
            <a:ext cx="617055" cy="11187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A57C47BD-CA05-B7EE-D13D-D8FB661214B5}"/>
              </a:ext>
            </a:extLst>
          </p:cNvPr>
          <p:cNvCxnSpPr>
            <a:cxnSpLocks/>
          </p:cNvCxnSpPr>
          <p:nvPr/>
        </p:nvCxnSpPr>
        <p:spPr>
          <a:xfrm flipH="1">
            <a:off x="7362357" y="2158710"/>
            <a:ext cx="714058" cy="382614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59BA2AE1-FB7F-EE87-17D4-E158D9464D35}"/>
              </a:ext>
            </a:extLst>
          </p:cNvPr>
          <p:cNvCxnSpPr>
            <a:cxnSpLocks/>
          </p:cNvCxnSpPr>
          <p:nvPr/>
        </p:nvCxnSpPr>
        <p:spPr>
          <a:xfrm flipH="1">
            <a:off x="7719386" y="2350017"/>
            <a:ext cx="357029" cy="163107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Object 3">
            <a:extLst>
              <a:ext uri="{FF2B5EF4-FFF2-40B4-BE49-F238E27FC236}">
                <a16:creationId xmlns:a16="http://schemas.microsoft.com/office/drawing/2014/main" id="{83ACC28D-2DBB-C407-A17E-2CEEB396D4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7443303"/>
              </p:ext>
            </p:extLst>
          </p:nvPr>
        </p:nvGraphicFramePr>
        <p:xfrm>
          <a:off x="2616150" y="2939938"/>
          <a:ext cx="1117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17440" imgH="304560" progId="Equation.DSMT4">
                  <p:embed/>
                </p:oleObj>
              </mc:Choice>
              <mc:Fallback>
                <p:oleObj name="Equation" r:id="rId8" imgW="1117440" imgH="304560" progId="Equation.DSMT4">
                  <p:embed/>
                  <p:pic>
                    <p:nvPicPr>
                      <p:cNvPr id="27" name="Object 3">
                        <a:extLst>
                          <a:ext uri="{FF2B5EF4-FFF2-40B4-BE49-F238E27FC236}">
                            <a16:creationId xmlns:a16="http://schemas.microsoft.com/office/drawing/2014/main" id="{3E45BA76-970F-6F69-0A8E-67AABD1A79D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6150" y="2939938"/>
                        <a:ext cx="11176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3">
            <a:extLst>
              <a:ext uri="{FF2B5EF4-FFF2-40B4-BE49-F238E27FC236}">
                <a16:creationId xmlns:a16="http://schemas.microsoft.com/office/drawing/2014/main" id="{BA49655F-1E68-45B2-CFBD-DA85C43584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519025"/>
              </p:ext>
            </p:extLst>
          </p:nvPr>
        </p:nvGraphicFramePr>
        <p:xfrm>
          <a:off x="555216" y="4910056"/>
          <a:ext cx="2590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90560" imgH="672840" progId="Equation.DSMT4">
                  <p:embed/>
                </p:oleObj>
              </mc:Choice>
              <mc:Fallback>
                <p:oleObj name="Equation" r:id="rId10" imgW="2590560" imgH="672840" progId="Equation.DSMT4">
                  <p:embed/>
                  <p:pic>
                    <p:nvPicPr>
                      <p:cNvPr id="24" name="Object 3">
                        <a:extLst>
                          <a:ext uri="{FF2B5EF4-FFF2-40B4-BE49-F238E27FC236}">
                            <a16:creationId xmlns:a16="http://schemas.microsoft.com/office/drawing/2014/main" id="{68B6EBA5-C609-7B1F-AF8B-843D7F38B62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216" y="4910056"/>
                        <a:ext cx="25908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3">
            <a:extLst>
              <a:ext uri="{FF2B5EF4-FFF2-40B4-BE49-F238E27FC236}">
                <a16:creationId xmlns:a16="http://schemas.microsoft.com/office/drawing/2014/main" id="{FBC992A4-D6C0-CE5A-8C9C-0D3F5760C9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329836"/>
              </p:ext>
            </p:extLst>
          </p:nvPr>
        </p:nvGraphicFramePr>
        <p:xfrm>
          <a:off x="555216" y="4908347"/>
          <a:ext cx="34544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454200" imgH="876240" progId="Equation.DSMT4">
                  <p:embed/>
                </p:oleObj>
              </mc:Choice>
              <mc:Fallback>
                <p:oleObj name="Equation" r:id="rId12" imgW="3454200" imgH="876240" progId="Equation.DSMT4">
                  <p:embed/>
                  <p:pic>
                    <p:nvPicPr>
                      <p:cNvPr id="25" name="Object 3">
                        <a:extLst>
                          <a:ext uri="{FF2B5EF4-FFF2-40B4-BE49-F238E27FC236}">
                            <a16:creationId xmlns:a16="http://schemas.microsoft.com/office/drawing/2014/main" id="{4F18F1C4-71B4-ADBA-EF7C-2DF2FC6769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216" y="4908347"/>
                        <a:ext cx="3454400" cy="876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2DC3DED-4597-0DD2-85F8-2C2766F04EB7}"/>
              </a:ext>
            </a:extLst>
          </p:cNvPr>
          <p:cNvSpPr txBox="1"/>
          <p:nvPr/>
        </p:nvSpPr>
        <p:spPr>
          <a:xfrm>
            <a:off x="404924" y="4036654"/>
            <a:ext cx="3044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1st order response function </a:t>
            </a:r>
            <a:endParaRPr kumimoji="1" lang="ja-JP" altLang="en-US" dirty="0"/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E8599368-7653-5E99-36DB-9E754747F775}"/>
              </a:ext>
            </a:extLst>
          </p:cNvPr>
          <p:cNvSpPr/>
          <p:nvPr/>
        </p:nvSpPr>
        <p:spPr>
          <a:xfrm>
            <a:off x="72053" y="3498134"/>
            <a:ext cx="3663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(iii) Dissipation (damping)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C3CE6183-9694-78D2-DF75-041F978A8C56}"/>
              </a:ext>
            </a:extLst>
          </p:cNvPr>
          <p:cNvSpPr txBox="1"/>
          <p:nvPr/>
        </p:nvSpPr>
        <p:spPr>
          <a:xfrm>
            <a:off x="680678" y="4366155"/>
            <a:ext cx="28728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(temperature</a:t>
            </a:r>
            <a:r>
              <a:rPr lang="ja-JP" altLang="en-US" sz="1800" dirty="0">
                <a:solidFill>
                  <a:srgbClr val="FF0000"/>
                </a:solidFill>
              </a:rPr>
              <a:t> </a:t>
            </a:r>
            <a:r>
              <a:rPr lang="en-US" altLang="ja-JP" sz="1800" dirty="0" err="1">
                <a:solidFill>
                  <a:srgbClr val="FF0000"/>
                </a:solidFill>
              </a:rPr>
              <a:t>indepenet</a:t>
            </a:r>
            <a:r>
              <a:rPr lang="en-US" altLang="ja-JP" sz="1800" dirty="0">
                <a:solidFill>
                  <a:srgbClr val="FF0000"/>
                </a:solidFill>
              </a:rPr>
              <a:t>)</a:t>
            </a:r>
            <a:endParaRPr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0C6817D6-A0A7-17BA-B3F7-404E5FD9A4A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86921" y="3952768"/>
            <a:ext cx="5112747" cy="2745297"/>
          </a:xfrm>
          <a:prstGeom prst="rect">
            <a:avLst/>
          </a:prstGeom>
        </p:spPr>
      </p:pic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BC47FFA-A490-99A7-E32A-F4C74BE164BE}"/>
              </a:ext>
            </a:extLst>
          </p:cNvPr>
          <p:cNvSpPr txBox="1"/>
          <p:nvPr/>
        </p:nvSpPr>
        <p:spPr>
          <a:xfrm>
            <a:off x="8282205" y="5221839"/>
            <a:ext cx="13322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A572815D-9FDE-6744-D84A-CC2559657F01}"/>
              </a:ext>
            </a:extLst>
          </p:cNvPr>
          <p:cNvCxnSpPr>
            <a:cxnSpLocks/>
          </p:cNvCxnSpPr>
          <p:nvPr/>
        </p:nvCxnSpPr>
        <p:spPr>
          <a:xfrm flipH="1" flipV="1">
            <a:off x="7502885" y="4979160"/>
            <a:ext cx="791128" cy="32708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矢印コネクタ 50">
            <a:extLst>
              <a:ext uri="{FF2B5EF4-FFF2-40B4-BE49-F238E27FC236}">
                <a16:creationId xmlns:a16="http://schemas.microsoft.com/office/drawing/2014/main" id="{D3171799-FEC1-61A7-6A61-CCCB1966BC64}"/>
              </a:ext>
            </a:extLst>
          </p:cNvPr>
          <p:cNvCxnSpPr>
            <a:cxnSpLocks/>
          </p:cNvCxnSpPr>
          <p:nvPr/>
        </p:nvCxnSpPr>
        <p:spPr>
          <a:xfrm flipH="1" flipV="1">
            <a:off x="7538970" y="5108279"/>
            <a:ext cx="832348" cy="305052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629C9C2E-C9ED-0737-2D08-2570D380CCD3}"/>
              </a:ext>
            </a:extLst>
          </p:cNvPr>
          <p:cNvCxnSpPr>
            <a:cxnSpLocks/>
          </p:cNvCxnSpPr>
          <p:nvPr/>
        </p:nvCxnSpPr>
        <p:spPr>
          <a:xfrm flipH="1">
            <a:off x="8076415" y="5722576"/>
            <a:ext cx="312009" cy="0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3">
            <a:extLst>
              <a:ext uri="{FF2B5EF4-FFF2-40B4-BE49-F238E27FC236}">
                <a16:creationId xmlns:a16="http://schemas.microsoft.com/office/drawing/2014/main" id="{ECDB4F04-725F-E5A2-65AB-FDAEC0539C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735290"/>
              </p:ext>
            </p:extLst>
          </p:nvPr>
        </p:nvGraphicFramePr>
        <p:xfrm>
          <a:off x="4428995" y="3675337"/>
          <a:ext cx="825500" cy="43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25480" imgH="393480" progId="Equation.DSMT4">
                  <p:embed/>
                </p:oleObj>
              </mc:Choice>
              <mc:Fallback>
                <p:oleObj name="Equation" r:id="rId15" imgW="825480" imgH="39348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7B1AD8A8-5DC9-A50C-B563-29CC79E0B68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8995" y="3675337"/>
                        <a:ext cx="825500" cy="4342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C32B0A4-7C02-C2BC-E4F5-8F615DD91A98}"/>
              </a:ext>
            </a:extLst>
          </p:cNvPr>
          <p:cNvSpPr txBox="1"/>
          <p:nvPr/>
        </p:nvSpPr>
        <p:spPr>
          <a:xfrm>
            <a:off x="5833868" y="5049282"/>
            <a:ext cx="1137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79EDE614-CAC5-3EED-ED28-90245D50C47D}"/>
              </a:ext>
            </a:extLst>
          </p:cNvPr>
          <p:cNvCxnSpPr>
            <a:cxnSpLocks/>
          </p:cNvCxnSpPr>
          <p:nvPr/>
        </p:nvCxnSpPr>
        <p:spPr>
          <a:xfrm flipH="1">
            <a:off x="5326329" y="5183478"/>
            <a:ext cx="551443" cy="17517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A56EC224-DD81-6C06-B0E3-7D5DD8C19541}"/>
              </a:ext>
            </a:extLst>
          </p:cNvPr>
          <p:cNvCxnSpPr>
            <a:cxnSpLocks/>
          </p:cNvCxnSpPr>
          <p:nvPr/>
        </p:nvCxnSpPr>
        <p:spPr>
          <a:xfrm flipH="1" flipV="1">
            <a:off x="5294727" y="5466268"/>
            <a:ext cx="621173" cy="78736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944A7709-D030-28D1-07E6-FD767421F600}"/>
              </a:ext>
            </a:extLst>
          </p:cNvPr>
          <p:cNvCxnSpPr>
            <a:cxnSpLocks/>
          </p:cNvCxnSpPr>
          <p:nvPr/>
        </p:nvCxnSpPr>
        <p:spPr>
          <a:xfrm flipH="1">
            <a:off x="5302241" y="5401697"/>
            <a:ext cx="590833" cy="23269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3">
            <a:extLst>
              <a:ext uri="{FF2B5EF4-FFF2-40B4-BE49-F238E27FC236}">
                <a16:creationId xmlns:a16="http://schemas.microsoft.com/office/drawing/2014/main" id="{709FE321-6DB7-D977-EABF-77EDC16D47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838942"/>
              </p:ext>
            </p:extLst>
          </p:nvPr>
        </p:nvGraphicFramePr>
        <p:xfrm>
          <a:off x="2525295" y="5936629"/>
          <a:ext cx="1117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17440" imgH="304560" progId="Equation.DSMT4">
                  <p:embed/>
                </p:oleObj>
              </mc:Choice>
              <mc:Fallback>
                <p:oleObj name="Equation" r:id="rId17" imgW="1117440" imgH="304560" progId="Equation.DSMT4">
                  <p:embed/>
                  <p:pic>
                    <p:nvPicPr>
                      <p:cNvPr id="3" name="Object 3">
                        <a:extLst>
                          <a:ext uri="{FF2B5EF4-FFF2-40B4-BE49-F238E27FC236}">
                            <a16:creationId xmlns:a16="http://schemas.microsoft.com/office/drawing/2014/main" id="{83ACC28D-2DBB-C407-A17E-2CEEB396D43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5295" y="5936629"/>
                        <a:ext cx="11176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BBC80BA2-6086-6C9A-9C4D-A9E0A97254B1}"/>
              </a:ext>
            </a:extLst>
          </p:cNvPr>
          <p:cNvSpPr txBox="1"/>
          <p:nvPr/>
        </p:nvSpPr>
        <p:spPr>
          <a:xfrm>
            <a:off x="4934241" y="69100"/>
            <a:ext cx="50446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 err="1"/>
              <a:t>Koyanagi&amp;Tanimura</a:t>
            </a:r>
            <a:r>
              <a:rPr lang="en-US" sz="1600" dirty="0"/>
              <a:t>, </a:t>
            </a:r>
            <a:r>
              <a:rPr lang="en-US" sz="1600" dirty="0">
                <a:hlinkClick r:id="rId19"/>
              </a:rPr>
              <a:t>JCP</a:t>
            </a:r>
            <a:r>
              <a:rPr lang="en-US" sz="1600" b="1" dirty="0">
                <a:hlinkClick r:id="rId19"/>
              </a:rPr>
              <a:t>161</a:t>
            </a:r>
            <a:r>
              <a:rPr lang="en-US" sz="1600" dirty="0">
                <a:hlinkClick r:id="rId19"/>
              </a:rPr>
              <a:t>, 112501(2024).</a:t>
            </a:r>
            <a:r>
              <a:rPr lang="en-US" sz="1600" dirty="0"/>
              <a:t> </a:t>
            </a:r>
          </a:p>
        </p:txBody>
      </p:sp>
      <p:graphicFrame>
        <p:nvGraphicFramePr>
          <p:cNvPr id="10" name="Object 10">
            <a:extLst>
              <a:ext uri="{FF2B5EF4-FFF2-40B4-BE49-F238E27FC236}">
                <a16:creationId xmlns:a16="http://schemas.microsoft.com/office/drawing/2014/main" id="{F99B79F9-BB47-5563-086C-294B747F8F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12132"/>
              </p:ext>
            </p:extLst>
          </p:nvPr>
        </p:nvGraphicFramePr>
        <p:xfrm>
          <a:off x="4473575" y="844550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55320" imgH="203040" progId="Equation.DSMT4">
                  <p:embed/>
                </p:oleObj>
              </mc:Choice>
              <mc:Fallback>
                <p:oleObj name="Equation" r:id="rId20" imgW="355320" imgH="203040" progId="Equation.DSMT4">
                  <p:embed/>
                  <p:pic>
                    <p:nvPicPr>
                      <p:cNvPr id="33" name="Object 10">
                        <a:extLst>
                          <a:ext uri="{FF2B5EF4-FFF2-40B4-BE49-F238E27FC236}">
                            <a16:creationId xmlns:a16="http://schemas.microsoft.com/office/drawing/2014/main" id="{2B3FEA90-A3D7-2D6E-A9E7-AB0566A89E1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3575" y="844550"/>
                        <a:ext cx="3556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1766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31" grpId="0"/>
      <p:bldP spid="49" grpId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図 72">
            <a:extLst>
              <a:ext uri="{FF2B5EF4-FFF2-40B4-BE49-F238E27FC236}">
                <a16:creationId xmlns:a16="http://schemas.microsoft.com/office/drawing/2014/main" id="{80A47D1C-4271-052F-6B1C-82D742A45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38" y="2106863"/>
            <a:ext cx="4768471" cy="149382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35B4B9B-97E2-48EA-B837-48E70A3EC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552" y="-84859"/>
            <a:ext cx="9361040" cy="800004"/>
          </a:xfrm>
        </p:spPr>
        <p:txBody>
          <a:bodyPr>
            <a:noAutofit/>
          </a:bodyPr>
          <a:lstStyle/>
          <a:p>
            <a:r>
              <a:rPr lang="en-US" sz="2400" dirty="0"/>
              <a:t>Lindblad formalism is </a:t>
            </a:r>
            <a:r>
              <a:rPr lang="en-US" sz="2000" dirty="0">
                <a:solidFill>
                  <a:srgbClr val="FF0000"/>
                </a:solidFill>
              </a:rPr>
              <a:t>unphysical</a:t>
            </a:r>
            <a:r>
              <a:rPr lang="en-US" sz="2000" dirty="0"/>
              <a:t> for </a:t>
            </a:r>
            <a:r>
              <a:rPr lang="en-US" sz="2000" dirty="0">
                <a:solidFill>
                  <a:srgbClr val="FF0000"/>
                </a:solidFill>
              </a:rPr>
              <a:t>spin-Boson</a:t>
            </a:r>
            <a:r>
              <a:rPr lang="en-US" sz="2000" dirty="0"/>
              <a:t> system)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CE9DB263-0A11-4EA4-BEA5-F9EB52628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0086" y="4388165"/>
            <a:ext cx="7870238" cy="1537286"/>
          </a:xfrm>
          <a:prstGeom prst="rect">
            <a:avLst/>
          </a:prstGeom>
        </p:spPr>
      </p:pic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8D54D8EF-B23F-4920-91CE-4A370F5E7C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556722"/>
              </p:ext>
            </p:extLst>
          </p:nvPr>
        </p:nvGraphicFramePr>
        <p:xfrm>
          <a:off x="422438" y="4081946"/>
          <a:ext cx="1333500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52200" imgH="304560" progId="Equation.DSMT4">
                  <p:embed/>
                </p:oleObj>
              </mc:Choice>
              <mc:Fallback>
                <p:oleObj name="Equation" r:id="rId4" imgW="952200" imgH="304560" progId="Equation.DSMT4">
                  <p:embed/>
                  <p:pic>
                    <p:nvPicPr>
                      <p:cNvPr id="13" name="Object 10">
                        <a:extLst>
                          <a:ext uri="{FF2B5EF4-FFF2-40B4-BE49-F238E27FC236}">
                            <a16:creationId xmlns:a16="http://schemas.microsoft.com/office/drawing/2014/main" id="{8D58CBC5-A653-4503-BBCE-B22B22F75E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438" y="4081946"/>
                        <a:ext cx="1333500" cy="4270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51C44E6D-8B57-18B7-4595-C471999F1E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423541"/>
              </p:ext>
            </p:extLst>
          </p:nvPr>
        </p:nvGraphicFramePr>
        <p:xfrm>
          <a:off x="461450" y="1042428"/>
          <a:ext cx="708025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228920" imgH="317160" progId="Equation.DSMT4">
                  <p:embed/>
                </p:oleObj>
              </mc:Choice>
              <mc:Fallback>
                <p:oleObj name="Equation" r:id="rId6" imgW="422892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429CB9-E31F-4D29-A99F-3B4B37862E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450" y="1042428"/>
                        <a:ext cx="7080250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A9BDA148-DC14-A932-88A4-8A62188DCD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337149"/>
              </p:ext>
            </p:extLst>
          </p:nvPr>
        </p:nvGraphicFramePr>
        <p:xfrm>
          <a:off x="7636376" y="1056775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55600" imgH="571320" progId="Equation.DSMT4">
                  <p:embed/>
                </p:oleObj>
              </mc:Choice>
              <mc:Fallback>
                <p:oleObj name="Equation" r:id="rId8" imgW="1155600" imgH="57132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1A9CD34E-824C-489B-93A0-F27C97D3C3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6376" y="1056775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2">
            <a:extLst>
              <a:ext uri="{FF2B5EF4-FFF2-40B4-BE49-F238E27FC236}">
                <a16:creationId xmlns:a16="http://schemas.microsoft.com/office/drawing/2014/main" id="{69A4D3DC-7953-EA98-D672-6E083E51D9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001146"/>
              </p:ext>
            </p:extLst>
          </p:nvPr>
        </p:nvGraphicFramePr>
        <p:xfrm>
          <a:off x="1669930" y="5944021"/>
          <a:ext cx="35782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44440" imgH="444240" progId="Equation.DSMT4">
                  <p:embed/>
                </p:oleObj>
              </mc:Choice>
              <mc:Fallback>
                <p:oleObj name="Equation" r:id="rId10" imgW="20444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9930" y="5944021"/>
                        <a:ext cx="357822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100570F9-932F-A204-F536-BA8338A5B2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7293170"/>
              </p:ext>
            </p:extLst>
          </p:nvPr>
        </p:nvGraphicFramePr>
        <p:xfrm>
          <a:off x="6306697" y="6115839"/>
          <a:ext cx="11112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34680" imgH="228600" progId="Equation.DSMT4">
                  <p:embed/>
                </p:oleObj>
              </mc:Choice>
              <mc:Fallback>
                <p:oleObj name="Equation" r:id="rId12" imgW="634680" imgH="22860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6697" y="6115839"/>
                        <a:ext cx="11112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BCB535AE-CB9A-DCD4-238B-E4E00674B466}"/>
              </a:ext>
            </a:extLst>
          </p:cNvPr>
          <p:cNvSpPr txBox="1"/>
          <p:nvPr/>
        </p:nvSpPr>
        <p:spPr>
          <a:xfrm>
            <a:off x="5541709" y="6093626"/>
            <a:ext cx="589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for  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56CD10A-4377-A765-3E53-FF6A975AB6A7}"/>
              </a:ext>
            </a:extLst>
          </p:cNvPr>
          <p:cNvSpPr txBox="1"/>
          <p:nvPr/>
        </p:nvSpPr>
        <p:spPr>
          <a:xfrm>
            <a:off x="31858" y="1740202"/>
            <a:ext cx="47109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100" dirty="0">
                <a:ea typeface="Arial Unicode MS" panose="020B0604020202020204" pitchFamily="50" charset="-128"/>
              </a:rPr>
              <a:t>A. J. Leggett, S. </a:t>
            </a:r>
            <a:r>
              <a:rPr lang="en-US" altLang="ja-JP" sz="1100" dirty="0" err="1">
                <a:ea typeface="Arial Unicode MS" panose="020B0604020202020204" pitchFamily="50" charset="-128"/>
              </a:rPr>
              <a:t>Charkravarty</a:t>
            </a:r>
            <a:r>
              <a:rPr lang="en-US" altLang="ja-JP" sz="1100" dirty="0">
                <a:ea typeface="Arial Unicode MS" panose="020B0604020202020204" pitchFamily="50" charset="-128"/>
              </a:rPr>
              <a:t>, M. P. A. Fisher, A. Garg, </a:t>
            </a:r>
          </a:p>
          <a:p>
            <a:r>
              <a:rPr lang="en-US" altLang="ja-JP" sz="1100" dirty="0">
                <a:ea typeface="Arial Unicode MS" panose="020B0604020202020204" pitchFamily="50" charset="-128"/>
              </a:rPr>
              <a:t>W. </a:t>
            </a:r>
            <a:r>
              <a:rPr lang="en-US" altLang="ja-JP" sz="1100" dirty="0" err="1">
                <a:ea typeface="Arial Unicode MS" panose="020B0604020202020204" pitchFamily="50" charset="-128"/>
              </a:rPr>
              <a:t>Zwerger</a:t>
            </a:r>
            <a:r>
              <a:rPr lang="en-US" altLang="ja-JP" sz="1100" dirty="0">
                <a:ea typeface="Arial Unicode MS" panose="020B0604020202020204" pitchFamily="50" charset="-128"/>
              </a:rPr>
              <a:t>, Rev. Mod. Phys. 59, 1 (1987) </a:t>
            </a:r>
            <a:endParaRPr lang="ja-JP" altLang="en-US" sz="1100" dirty="0"/>
          </a:p>
        </p:txBody>
      </p:sp>
      <p:pic>
        <p:nvPicPr>
          <p:cNvPr id="53" name="図 52">
            <a:extLst>
              <a:ext uri="{FF2B5EF4-FFF2-40B4-BE49-F238E27FC236}">
                <a16:creationId xmlns:a16="http://schemas.microsoft.com/office/drawing/2014/main" id="{D84CAF8F-5738-E648-5486-1A8DD0BCD8E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95363" y="1818367"/>
            <a:ext cx="4529537" cy="1579766"/>
          </a:xfrm>
          <a:prstGeom prst="rect">
            <a:avLst/>
          </a:prstGeom>
        </p:spPr>
      </p:pic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72B63615-2EE2-406D-8B10-07AFFEAA9909}"/>
              </a:ext>
            </a:extLst>
          </p:cNvPr>
          <p:cNvSpPr txBox="1"/>
          <p:nvPr/>
        </p:nvSpPr>
        <p:spPr>
          <a:xfrm>
            <a:off x="4235993" y="1542980"/>
            <a:ext cx="6252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P62 </a:t>
            </a:r>
            <a:endParaRPr lang="ja-JP" altLang="en-US" dirty="0"/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6E13D74C-A447-940F-134E-0AF2FF6A86A6}"/>
              </a:ext>
            </a:extLst>
          </p:cNvPr>
          <p:cNvSpPr/>
          <p:nvPr/>
        </p:nvSpPr>
        <p:spPr>
          <a:xfrm>
            <a:off x="4741191" y="2851423"/>
            <a:ext cx="1185121" cy="137669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CB0EEEDD-5A04-1308-0FD2-19BBD2FDF9C0}"/>
              </a:ext>
            </a:extLst>
          </p:cNvPr>
          <p:cNvSpPr/>
          <p:nvPr/>
        </p:nvSpPr>
        <p:spPr>
          <a:xfrm>
            <a:off x="7259633" y="1870347"/>
            <a:ext cx="1272806" cy="236426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92AB7FAB-F2F7-B3D3-D926-2BF0A82C2AF8}"/>
              </a:ext>
            </a:extLst>
          </p:cNvPr>
          <p:cNvSpPr/>
          <p:nvPr/>
        </p:nvSpPr>
        <p:spPr>
          <a:xfrm>
            <a:off x="5285112" y="3042730"/>
            <a:ext cx="195584" cy="179451"/>
          </a:xfrm>
          <a:prstGeom prst="rect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218D5310-2684-5ACD-3DCA-FA7061757355}"/>
              </a:ext>
            </a:extLst>
          </p:cNvPr>
          <p:cNvSpPr/>
          <p:nvPr/>
        </p:nvSpPr>
        <p:spPr>
          <a:xfrm>
            <a:off x="6057217" y="2846263"/>
            <a:ext cx="141814" cy="147988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957AAF06-3019-66AF-7310-7A3D51C90BAF}"/>
              </a:ext>
            </a:extLst>
          </p:cNvPr>
          <p:cNvCxnSpPr>
            <a:cxnSpLocks/>
          </p:cNvCxnSpPr>
          <p:nvPr/>
        </p:nvCxnSpPr>
        <p:spPr>
          <a:xfrm flipH="1" flipV="1">
            <a:off x="6235938" y="3017107"/>
            <a:ext cx="882074" cy="50843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714C7D37-013B-0597-3C16-7731F9AFE4E9}"/>
              </a:ext>
            </a:extLst>
          </p:cNvPr>
          <p:cNvSpPr/>
          <p:nvPr/>
        </p:nvSpPr>
        <p:spPr>
          <a:xfrm>
            <a:off x="9238014" y="3233900"/>
            <a:ext cx="327173" cy="18867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3D8EEA0F-01C3-875B-85A4-240C6507BF7A}"/>
              </a:ext>
            </a:extLst>
          </p:cNvPr>
          <p:cNvSpPr txBox="1"/>
          <p:nvPr/>
        </p:nvSpPr>
        <p:spPr>
          <a:xfrm>
            <a:off x="5031794" y="3499952"/>
            <a:ext cx="16093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1"/>
                </a:solidFill>
              </a:rPr>
              <a:t>Excitation energy</a:t>
            </a:r>
            <a:endParaRPr lang="ja-JP" altLang="en-US" sz="1400" dirty="0">
              <a:solidFill>
                <a:schemeClr val="accent1"/>
              </a:solidFill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5D52A58-5B84-CF99-8492-EF710E117B47}"/>
              </a:ext>
            </a:extLst>
          </p:cNvPr>
          <p:cNvSpPr txBox="1"/>
          <p:nvPr/>
        </p:nvSpPr>
        <p:spPr>
          <a:xfrm>
            <a:off x="7180790" y="3465374"/>
            <a:ext cx="15134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SB coupling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38085F-7494-5B07-1E22-5472127DD4BA}"/>
              </a:ext>
            </a:extLst>
          </p:cNvPr>
          <p:cNvSpPr txBox="1"/>
          <p:nvPr/>
        </p:nvSpPr>
        <p:spPr>
          <a:xfrm>
            <a:off x="4770197" y="3986223"/>
            <a:ext cx="3474212" cy="338554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1600" i="1" dirty="0">
                <a:solidFill>
                  <a:schemeClr val="tx2">
                    <a:lumMod val="75000"/>
                  </a:schemeClr>
                </a:solidFill>
              </a:rPr>
              <a:t>P</a:t>
            </a:r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en-US" altLang="ja-JP" sz="1600" i="1" dirty="0">
                <a:solidFill>
                  <a:schemeClr val="tx2">
                    <a:lumMod val="75000"/>
                  </a:schemeClr>
                </a:solidFill>
              </a:rPr>
              <a:t>t</a:t>
            </a:r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</a:rPr>
              <a:t>)</a:t>
            </a:r>
            <a:r>
              <a:rPr lang="en-US" altLang="ja-JP" sz="1600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ja-JP" sz="1400" i="1" dirty="0">
                <a:solidFill>
                  <a:srgbClr val="FF0000"/>
                </a:solidFill>
              </a:rPr>
              <a:t>does not depend on a temperature!</a:t>
            </a:r>
            <a:endParaRPr lang="ja-JP" altLang="en-US" sz="1400" i="1" dirty="0">
              <a:solidFill>
                <a:srgbClr val="FF0000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862D817-ADE1-E6DA-8FA6-5F8C8979064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74144" y="74528"/>
            <a:ext cx="862432" cy="62897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A81D580-24C3-5DDB-D1F8-9F58A42E67C9}"/>
              </a:ext>
            </a:extLst>
          </p:cNvPr>
          <p:cNvSpPr txBox="1"/>
          <p:nvPr/>
        </p:nvSpPr>
        <p:spPr>
          <a:xfrm>
            <a:off x="1089188" y="630190"/>
            <a:ext cx="70802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S. </a:t>
            </a:r>
            <a:r>
              <a:rPr lang="en-US" sz="1600" dirty="0" err="1"/>
              <a:t>Koyanagi</a:t>
            </a:r>
            <a:r>
              <a:rPr lang="en-US" sz="1600" dirty="0"/>
              <a:t> and Y. Tanimura, </a:t>
            </a:r>
            <a:r>
              <a:rPr lang="en-US" sz="1600" dirty="0">
                <a:hlinkClick r:id="rId16"/>
              </a:rPr>
              <a:t>J. Chem. Phys. 161, </a:t>
            </a:r>
            <a:r>
              <a:rPr lang="en-US" altLang="ja-JP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16"/>
              </a:rPr>
              <a:t>162501</a:t>
            </a:r>
            <a:r>
              <a:rPr lang="en-US" sz="1600" dirty="0">
                <a:hlinkClick r:id="rId16"/>
              </a:rPr>
              <a:t> (2024).</a:t>
            </a:r>
            <a:endParaRPr lang="en-US" sz="16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8020B70-6610-4489-80F2-2F957FB6084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18966" y="635597"/>
            <a:ext cx="535656" cy="421687"/>
          </a:xfrm>
          <a:prstGeom prst="rect">
            <a:avLst/>
          </a:prstGeom>
        </p:spPr>
      </p:pic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DCCDED1D-1FEC-4F94-9E33-865527CB19A4}"/>
              </a:ext>
            </a:extLst>
          </p:cNvPr>
          <p:cNvSpPr txBox="1"/>
          <p:nvPr/>
        </p:nvSpPr>
        <p:spPr>
          <a:xfrm>
            <a:off x="2555776" y="4656382"/>
            <a:ext cx="1044462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sz="1600" dirty="0">
              <a:solidFill>
                <a:srgbClr val="33CC33"/>
              </a:solidFill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D3B6C30-F97B-0DC6-5A3F-B2F4FE2A5E91}"/>
              </a:ext>
            </a:extLst>
          </p:cNvPr>
          <p:cNvSpPr txBox="1"/>
          <p:nvPr/>
        </p:nvSpPr>
        <p:spPr>
          <a:xfrm>
            <a:off x="830116" y="4677158"/>
            <a:ext cx="1337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002060"/>
                </a:solidFill>
              </a:rPr>
              <a:t>(Inverse temp)</a:t>
            </a:r>
            <a:endParaRPr kumimoji="1" lang="ja-JP" altLang="en-US" sz="1400" dirty="0">
              <a:solidFill>
                <a:srgbClr val="002060"/>
              </a:solidFill>
            </a:endParaRPr>
          </a:p>
        </p:txBody>
      </p:sp>
      <p:graphicFrame>
        <p:nvGraphicFramePr>
          <p:cNvPr id="27" name="Object 10">
            <a:extLst>
              <a:ext uri="{FF2B5EF4-FFF2-40B4-BE49-F238E27FC236}">
                <a16:creationId xmlns:a16="http://schemas.microsoft.com/office/drawing/2014/main" id="{6032062D-A29E-8EAB-7974-DE4E01B531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831207"/>
              </p:ext>
            </p:extLst>
          </p:nvPr>
        </p:nvGraphicFramePr>
        <p:xfrm>
          <a:off x="8585500" y="2586609"/>
          <a:ext cx="371475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66400" imgH="190440" progId="Equation.DSMT4">
                  <p:embed/>
                </p:oleObj>
              </mc:Choice>
              <mc:Fallback>
                <p:oleObj name="Equation" r:id="rId18" imgW="266400" imgH="19044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8D54D8EF-B23F-4920-91CE-4A370F5E7C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5500" y="2586609"/>
                        <a:ext cx="371475" cy="26670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2">
            <a:extLst>
              <a:ext uri="{FF2B5EF4-FFF2-40B4-BE49-F238E27FC236}">
                <a16:creationId xmlns:a16="http://schemas.microsoft.com/office/drawing/2014/main" id="{43120003-F36B-7297-4047-EF79C8EA1A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833265"/>
              </p:ext>
            </p:extLst>
          </p:nvPr>
        </p:nvGraphicFramePr>
        <p:xfrm>
          <a:off x="8280400" y="3433057"/>
          <a:ext cx="4222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1200" imgH="228600" progId="Equation.DSMT4">
                  <p:embed/>
                </p:oleObj>
              </mc:Choice>
              <mc:Fallback>
                <p:oleObj name="Equation" r:id="rId20" imgW="241200" imgH="22860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0400" y="3433057"/>
                        <a:ext cx="42227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2">
            <a:extLst>
              <a:ext uri="{FF2B5EF4-FFF2-40B4-BE49-F238E27FC236}">
                <a16:creationId xmlns:a16="http://schemas.microsoft.com/office/drawing/2014/main" id="{06F7BB3F-2919-D69F-6663-8AAC4B672A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389096"/>
              </p:ext>
            </p:extLst>
          </p:nvPr>
        </p:nvGraphicFramePr>
        <p:xfrm>
          <a:off x="5285112" y="2959022"/>
          <a:ext cx="244440" cy="310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9680" imgH="177480" progId="Equation.DSMT4">
                  <p:embed/>
                </p:oleObj>
              </mc:Choice>
              <mc:Fallback>
                <p:oleObj name="Equation" r:id="rId22" imgW="139680" imgH="17748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5112" y="2959022"/>
                        <a:ext cx="244440" cy="31059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4D62E34C-6193-4A16-FA7E-9C0DFE48BB05}"/>
              </a:ext>
            </a:extLst>
          </p:cNvPr>
          <p:cNvCxnSpPr>
            <a:cxnSpLocks/>
          </p:cNvCxnSpPr>
          <p:nvPr/>
        </p:nvCxnSpPr>
        <p:spPr>
          <a:xfrm flipH="1">
            <a:off x="3855033" y="4294000"/>
            <a:ext cx="740330" cy="43114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2">
            <a:extLst>
              <a:ext uri="{FF2B5EF4-FFF2-40B4-BE49-F238E27FC236}">
                <a16:creationId xmlns:a16="http://schemas.microsoft.com/office/drawing/2014/main" id="{06C36133-3FDE-64A8-5578-9F0DA8ACFE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316845"/>
              </p:ext>
            </p:extLst>
          </p:nvPr>
        </p:nvGraphicFramePr>
        <p:xfrm>
          <a:off x="518966" y="2416550"/>
          <a:ext cx="31115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77480" imgH="152280" progId="Equation.DSMT4">
                  <p:embed/>
                </p:oleObj>
              </mc:Choice>
              <mc:Fallback>
                <p:oleObj name="Equation" r:id="rId24" imgW="177480" imgH="152280" progId="Equation.DSMT4">
                  <p:embed/>
                  <p:pic>
                    <p:nvPicPr>
                      <p:cNvPr id="32" name="Object 2">
                        <a:extLst>
                          <a:ext uri="{FF2B5EF4-FFF2-40B4-BE49-F238E27FC236}">
                            <a16:creationId xmlns:a16="http://schemas.microsoft.com/office/drawing/2014/main" id="{06F7BB3F-2919-D69F-6663-8AAC4B672A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966" y="2416550"/>
                        <a:ext cx="311150" cy="266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1A4634A9-7F1C-9ECE-B31B-6A146954D32A}"/>
              </a:ext>
            </a:extLst>
          </p:cNvPr>
          <p:cNvSpPr txBox="1"/>
          <p:nvPr/>
        </p:nvSpPr>
        <p:spPr>
          <a:xfrm>
            <a:off x="5128720" y="4641764"/>
            <a:ext cx="1044462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70C0"/>
                </a:solidFill>
                <a:ea typeface="Arial Unicode MS" panose="020B0604020202020204" pitchFamily="50" charset="-128"/>
              </a:rPr>
              <a:t>Lindblad       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27CB9F8C-FD67-FCBC-9944-9C2BD27E7F7A}"/>
              </a:ext>
            </a:extLst>
          </p:cNvPr>
          <p:cNvSpPr txBox="1"/>
          <p:nvPr/>
        </p:nvSpPr>
        <p:spPr>
          <a:xfrm>
            <a:off x="2208378" y="4542495"/>
            <a:ext cx="1584305" cy="1206207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endParaRPr lang="ja-JP" altLang="en-US" sz="1400" i="1" dirty="0">
              <a:solidFill>
                <a:srgbClr val="FF0000"/>
              </a:solidFill>
            </a:endParaRPr>
          </a:p>
        </p:txBody>
      </p: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326F114E-667F-71B8-0A9F-019F72339ACE}"/>
              </a:ext>
            </a:extLst>
          </p:cNvPr>
          <p:cNvCxnSpPr>
            <a:cxnSpLocks/>
          </p:cNvCxnSpPr>
          <p:nvPr/>
        </p:nvCxnSpPr>
        <p:spPr>
          <a:xfrm flipV="1">
            <a:off x="5311371" y="3216964"/>
            <a:ext cx="77633" cy="328331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AD15744-E191-9EBB-16D1-404469FBD9F6}"/>
              </a:ext>
            </a:extLst>
          </p:cNvPr>
          <p:cNvSpPr txBox="1"/>
          <p:nvPr/>
        </p:nvSpPr>
        <p:spPr>
          <a:xfrm>
            <a:off x="6995244" y="5061546"/>
            <a:ext cx="2233722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Detailed balance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condition is not </a:t>
            </a:r>
          </a:p>
          <a:p>
            <a:r>
              <a:rPr lang="en-US" altLang="ja-JP" dirty="0" err="1">
                <a:solidFill>
                  <a:srgbClr val="FF0000"/>
                </a:solidFill>
              </a:rPr>
              <a:t>neccesary</a:t>
            </a:r>
            <a:r>
              <a:rPr lang="en-US" altLang="ja-JP" dirty="0">
                <a:solidFill>
                  <a:srgbClr val="FF0000"/>
                </a:solidFill>
              </a:rPr>
              <a:t> condition</a:t>
            </a:r>
            <a:endParaRPr lang="ja-JP" altLang="en-US" dirty="0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61EDAB94-F802-E562-9072-98299F47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6995244" y="4416717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E5BF7ED-335B-52D7-27C7-A1D0D9B79C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044912"/>
              </p:ext>
            </p:extLst>
          </p:nvPr>
        </p:nvGraphicFramePr>
        <p:xfrm>
          <a:off x="7382955" y="4583030"/>
          <a:ext cx="13922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434960" imgH="342720" progId="Equation.DSMT4">
                  <p:embed/>
                </p:oleObj>
              </mc:Choice>
              <mc:Fallback>
                <p:oleObj name="Equation" r:id="rId27" imgW="1434960" imgH="342720" progId="Equation.DSMT4">
                  <p:embed/>
                  <p:pic>
                    <p:nvPicPr>
                      <p:cNvPr id="72" name="Object 7">
                        <a:extLst>
                          <a:ext uri="{FF2B5EF4-FFF2-40B4-BE49-F238E27FC236}">
                            <a16:creationId xmlns:a16="http://schemas.microsoft.com/office/drawing/2014/main" id="{4E53C117-DD1E-9FFA-91B2-85A0B805F2C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2955" y="4583030"/>
                        <a:ext cx="1392238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8948297-5E86-D785-F8CC-027B46EAA699}"/>
              </a:ext>
            </a:extLst>
          </p:cNvPr>
          <p:cNvSpPr txBox="1"/>
          <p:nvPr/>
        </p:nvSpPr>
        <p:spPr>
          <a:xfrm>
            <a:off x="68435" y="4018833"/>
            <a:ext cx="6061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C000"/>
                </a:solidFill>
              </a:rPr>
              <a:t>(</a:t>
            </a:r>
            <a:r>
              <a:rPr lang="en-US" altLang="ja-JP" sz="2400" dirty="0" err="1">
                <a:solidFill>
                  <a:srgbClr val="FFC000"/>
                </a:solidFill>
              </a:rPr>
              <a:t>i</a:t>
            </a:r>
            <a:r>
              <a:rPr lang="en-US" altLang="ja-JP" sz="2400" dirty="0">
                <a:solidFill>
                  <a:srgbClr val="FFC000"/>
                </a:solidFill>
              </a:rPr>
              <a:t>) 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1861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5" grpId="0"/>
      <p:bldP spid="55" grpId="0"/>
      <p:bldP spid="56" grpId="0" animBg="1"/>
      <p:bldP spid="59" grpId="0" animBg="1"/>
      <p:bldP spid="60" grpId="0" animBg="1"/>
      <p:bldP spid="61" grpId="0" animBg="1"/>
      <p:bldP spid="64" grpId="0" animBg="1"/>
      <p:bldP spid="67" grpId="0"/>
      <p:bldP spid="69" grpId="0"/>
      <p:bldP spid="5" grpId="0" animBg="1"/>
      <p:bldP spid="46" grpId="0" animBg="1"/>
      <p:bldP spid="23" grpId="0"/>
      <p:bldP spid="74" grpId="0" animBg="1"/>
      <p:bldP spid="79" grpId="0" animBg="1"/>
      <p:bldP spid="6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39C4F-FF75-CF42-E0C8-2A01CC182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>
            <a:extLst>
              <a:ext uri="{FF2B5EF4-FFF2-40B4-BE49-F238E27FC236}">
                <a16:creationId xmlns:a16="http://schemas.microsoft.com/office/drawing/2014/main" id="{11EA031D-FB1C-B09E-3AD6-BD845F0C6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292" y="1902348"/>
            <a:ext cx="2880192" cy="4746351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95AF4A00-D529-2919-434A-511C2CA8B6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81" y="2020449"/>
            <a:ext cx="2879942" cy="460790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DD6D193-1900-F693-9C21-5FA728531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552" y="-84859"/>
            <a:ext cx="9361040" cy="800004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Lindblad</a:t>
            </a:r>
            <a:r>
              <a:rPr lang="en-US" sz="2400" dirty="0"/>
              <a:t> formalism is </a:t>
            </a:r>
            <a:r>
              <a:rPr lang="en-US" sz="2000" dirty="0">
                <a:solidFill>
                  <a:srgbClr val="FF0000"/>
                </a:solidFill>
              </a:rPr>
              <a:t>unphysical</a:t>
            </a:r>
            <a:r>
              <a:rPr lang="en-US" sz="2000" dirty="0"/>
              <a:t> for </a:t>
            </a:r>
            <a:r>
              <a:rPr lang="en-US" sz="2000" dirty="0">
                <a:solidFill>
                  <a:srgbClr val="FF0000"/>
                </a:solidFill>
              </a:rPr>
              <a:t>spin-Boson</a:t>
            </a:r>
            <a:r>
              <a:rPr lang="en-US" sz="2000" dirty="0"/>
              <a:t> system)</a:t>
            </a:r>
          </a:p>
        </p:txBody>
      </p:sp>
      <p:graphicFrame>
        <p:nvGraphicFramePr>
          <p:cNvPr id="13" name="Object 10">
            <a:extLst>
              <a:ext uri="{FF2B5EF4-FFF2-40B4-BE49-F238E27FC236}">
                <a16:creationId xmlns:a16="http://schemas.microsoft.com/office/drawing/2014/main" id="{42261005-CACE-6F58-527E-2C1BEF5B5A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021376"/>
              </p:ext>
            </p:extLst>
          </p:nvPr>
        </p:nvGraphicFramePr>
        <p:xfrm>
          <a:off x="4485002" y="1793362"/>
          <a:ext cx="1739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39880" imgH="507960" progId="Equation.DSMT4">
                  <p:embed/>
                </p:oleObj>
              </mc:Choice>
              <mc:Fallback>
                <p:oleObj name="Equation" r:id="rId4" imgW="1739880" imgH="507960" progId="Equation.DSMT4">
                  <p:embed/>
                  <p:pic>
                    <p:nvPicPr>
                      <p:cNvPr id="13" name="Object 10">
                        <a:extLst>
                          <a:ext uri="{FF2B5EF4-FFF2-40B4-BE49-F238E27FC236}">
                            <a16:creationId xmlns:a16="http://schemas.microsoft.com/office/drawing/2014/main" id="{8D58CBC5-A653-4503-BBCE-B22B22F75E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5002" y="1793362"/>
                        <a:ext cx="1739900" cy="508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0">
            <a:extLst>
              <a:ext uri="{FF2B5EF4-FFF2-40B4-BE49-F238E27FC236}">
                <a16:creationId xmlns:a16="http://schemas.microsoft.com/office/drawing/2014/main" id="{81B89872-D2C0-C127-464D-C74E49786D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009227"/>
              </p:ext>
            </p:extLst>
          </p:nvPr>
        </p:nvGraphicFramePr>
        <p:xfrm>
          <a:off x="1125129" y="1794918"/>
          <a:ext cx="1917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17360" imgH="507960" progId="Equation.DSMT4">
                  <p:embed/>
                </p:oleObj>
              </mc:Choice>
              <mc:Fallback>
                <p:oleObj name="Equation" r:id="rId6" imgW="1917360" imgH="507960" progId="Equation.DSMT4">
                  <p:embed/>
                  <p:pic>
                    <p:nvPicPr>
                      <p:cNvPr id="14" name="Object 10">
                        <a:extLst>
                          <a:ext uri="{FF2B5EF4-FFF2-40B4-BE49-F238E27FC236}">
                            <a16:creationId xmlns:a16="http://schemas.microsoft.com/office/drawing/2014/main" id="{BDC071AC-BCCD-4916-86A6-E74E4F512A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129" y="1794918"/>
                        <a:ext cx="1917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56FF34DE-7E2A-3DDD-AEFB-10D46F79A4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8992" y="1086234"/>
          <a:ext cx="708025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228920" imgH="317160" progId="Equation.DSMT4">
                  <p:embed/>
                </p:oleObj>
              </mc:Choice>
              <mc:Fallback>
                <p:oleObj name="Equation" r:id="rId8" imgW="4228920" imgH="317160" progId="Equation.DSMT4">
                  <p:embed/>
                  <p:pic>
                    <p:nvPicPr>
                      <p:cNvPr id="3" name="Object 10">
                        <a:extLst>
                          <a:ext uri="{FF2B5EF4-FFF2-40B4-BE49-F238E27FC236}">
                            <a16:creationId xmlns:a16="http://schemas.microsoft.com/office/drawing/2014/main" id="{51C44E6D-8B57-18B7-4595-C471999F1E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992" y="1086234"/>
                        <a:ext cx="7080250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5A7944F6-86F2-A8CE-3E3D-B3116A42BC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082503"/>
              </p:ext>
            </p:extLst>
          </p:nvPr>
        </p:nvGraphicFramePr>
        <p:xfrm>
          <a:off x="7629308" y="998304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55600" imgH="571320" progId="Equation.DSMT4">
                  <p:embed/>
                </p:oleObj>
              </mc:Choice>
              <mc:Fallback>
                <p:oleObj name="Equation" r:id="rId10" imgW="1155600" imgH="57132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A9BDA148-DC14-A932-88A4-8A62188DCD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9308" y="998304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図 15">
            <a:extLst>
              <a:ext uri="{FF2B5EF4-FFF2-40B4-BE49-F238E27FC236}">
                <a16:creationId xmlns:a16="http://schemas.microsoft.com/office/drawing/2014/main" id="{B232718C-05CE-893E-061C-163219021F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6200000">
            <a:off x="113015" y="4157720"/>
            <a:ext cx="1214015" cy="374048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F8BB460-F064-383B-11E2-A7C97DA1B163}"/>
              </a:ext>
            </a:extLst>
          </p:cNvPr>
          <p:cNvSpPr txBox="1"/>
          <p:nvPr/>
        </p:nvSpPr>
        <p:spPr>
          <a:xfrm>
            <a:off x="2060324" y="2326063"/>
            <a:ext cx="11863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weak coupling</a:t>
            </a:r>
          </a:p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 A=0.5</a:t>
            </a:r>
            <a:endParaRPr lang="ja-JP" altLang="en-US" sz="1200" dirty="0">
              <a:solidFill>
                <a:srgbClr val="00B0F0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A0E46A9-C863-8A25-CA77-6979D889C53C}"/>
              </a:ext>
            </a:extLst>
          </p:cNvPr>
          <p:cNvSpPr txBox="1"/>
          <p:nvPr/>
        </p:nvSpPr>
        <p:spPr>
          <a:xfrm>
            <a:off x="2035379" y="4286597"/>
            <a:ext cx="110954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Intermediate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coupling A=1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6" name="Object 10">
            <a:extLst>
              <a:ext uri="{FF2B5EF4-FFF2-40B4-BE49-F238E27FC236}">
                <a16:creationId xmlns:a16="http://schemas.microsoft.com/office/drawing/2014/main" id="{565AB5DA-8A7C-CEA1-C3B2-9459C6E5EB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718721"/>
              </p:ext>
            </p:extLst>
          </p:nvPr>
        </p:nvGraphicFramePr>
        <p:xfrm>
          <a:off x="518966" y="2337730"/>
          <a:ext cx="5207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20560" imgH="203040" progId="Equation.DSMT4">
                  <p:embed/>
                </p:oleObj>
              </mc:Choice>
              <mc:Fallback>
                <p:oleObj name="Equation" r:id="rId13" imgW="520560" imgH="203040" progId="Equation.DSMT4">
                  <p:embed/>
                  <p:pic>
                    <p:nvPicPr>
                      <p:cNvPr id="26" name="Object 10">
                        <a:extLst>
                          <a:ext uri="{FF2B5EF4-FFF2-40B4-BE49-F238E27FC236}">
                            <a16:creationId xmlns:a16="http://schemas.microsoft.com/office/drawing/2014/main" id="{7C129CCC-E43A-8D1A-6A75-CAB7DC7324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966" y="2337730"/>
                        <a:ext cx="5207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0">
            <a:extLst>
              <a:ext uri="{FF2B5EF4-FFF2-40B4-BE49-F238E27FC236}">
                <a16:creationId xmlns:a16="http://schemas.microsoft.com/office/drawing/2014/main" id="{2B3FEA90-A3D7-2D6E-A9E7-AB0566A89E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075355"/>
              </p:ext>
            </p:extLst>
          </p:nvPr>
        </p:nvGraphicFramePr>
        <p:xfrm>
          <a:off x="3559411" y="2339531"/>
          <a:ext cx="5207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20560" imgH="177480" progId="Equation.DSMT4">
                  <p:embed/>
                </p:oleObj>
              </mc:Choice>
              <mc:Fallback>
                <p:oleObj name="Equation" r:id="rId15" imgW="520560" imgH="177480" progId="Equation.DSMT4">
                  <p:embed/>
                  <p:pic>
                    <p:nvPicPr>
                      <p:cNvPr id="33" name="Object 10">
                        <a:extLst>
                          <a:ext uri="{FF2B5EF4-FFF2-40B4-BE49-F238E27FC236}">
                            <a16:creationId xmlns:a16="http://schemas.microsoft.com/office/drawing/2014/main" id="{1026CC1B-4E82-0BAB-BD0F-E7D1CE3DB46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9411" y="2339531"/>
                        <a:ext cx="5207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527A84A-D37B-08EA-A607-68E96893A1A3}"/>
              </a:ext>
            </a:extLst>
          </p:cNvPr>
          <p:cNvSpPr txBox="1"/>
          <p:nvPr/>
        </p:nvSpPr>
        <p:spPr>
          <a:xfrm>
            <a:off x="4903182" y="2372199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 </a:t>
            </a:r>
            <a:r>
              <a:rPr lang="en-US" altLang="ja-JP" sz="11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FF0000"/>
              </a:solidFill>
            </a:endParaRPr>
          </a:p>
        </p:txBody>
      </p:sp>
      <p:graphicFrame>
        <p:nvGraphicFramePr>
          <p:cNvPr id="28" name="Object 10">
            <a:extLst>
              <a:ext uri="{FF2B5EF4-FFF2-40B4-BE49-F238E27FC236}">
                <a16:creationId xmlns:a16="http://schemas.microsoft.com/office/drawing/2014/main" id="{C6A3BE6B-4E15-021C-5B9B-5874B8A74A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42336"/>
              </p:ext>
            </p:extLst>
          </p:nvPr>
        </p:nvGraphicFramePr>
        <p:xfrm>
          <a:off x="5578881" y="2410348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55320" imgH="203040" progId="Equation.DSMT4">
                  <p:embed/>
                </p:oleObj>
              </mc:Choice>
              <mc:Fallback>
                <p:oleObj name="Equation" r:id="rId17" imgW="355320" imgH="203040" progId="Equation.DSMT4">
                  <p:embed/>
                  <p:pic>
                    <p:nvPicPr>
                      <p:cNvPr id="28" name="Object 10">
                        <a:extLst>
                          <a:ext uri="{FF2B5EF4-FFF2-40B4-BE49-F238E27FC236}">
                            <a16:creationId xmlns:a16="http://schemas.microsoft.com/office/drawing/2014/main" id="{BBC524E1-5125-80BB-1E38-73ABF39389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8881" y="2410348"/>
                        <a:ext cx="355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E8959015-881D-66FF-84B2-C6F379FF345B}"/>
              </a:ext>
            </a:extLst>
          </p:cNvPr>
          <p:cNvSpPr txBox="1"/>
          <p:nvPr/>
        </p:nvSpPr>
        <p:spPr>
          <a:xfrm>
            <a:off x="4847810" y="4336005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00B0F0"/>
                </a:solidFill>
                <a:ea typeface="Arial Unicode MS" panose="020B0604020202020204" pitchFamily="50" charset="-128"/>
              </a:rPr>
              <a:t>Low </a:t>
            </a:r>
            <a:r>
              <a:rPr lang="en-US" altLang="ja-JP" sz="1100" i="1" dirty="0">
                <a:solidFill>
                  <a:srgbClr val="00B0F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00B0F0"/>
              </a:solidFill>
            </a:endParaRPr>
          </a:p>
        </p:txBody>
      </p:sp>
      <p:graphicFrame>
        <p:nvGraphicFramePr>
          <p:cNvPr id="36" name="Object 2">
            <a:extLst>
              <a:ext uri="{FF2B5EF4-FFF2-40B4-BE49-F238E27FC236}">
                <a16:creationId xmlns:a16="http://schemas.microsoft.com/office/drawing/2014/main" id="{8F1FB0C3-8331-AABA-7890-C82EEFC1CB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39291"/>
              </p:ext>
            </p:extLst>
          </p:nvPr>
        </p:nvGraphicFramePr>
        <p:xfrm>
          <a:off x="6984702" y="5777732"/>
          <a:ext cx="15113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63280" imgH="228600" progId="Equation.DSMT4">
                  <p:embed/>
                </p:oleObj>
              </mc:Choice>
              <mc:Fallback>
                <p:oleObj name="Equation" r:id="rId19" imgW="863280" imgH="22860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4702" y="5777732"/>
                        <a:ext cx="151130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0">
            <a:extLst>
              <a:ext uri="{FF2B5EF4-FFF2-40B4-BE49-F238E27FC236}">
                <a16:creationId xmlns:a16="http://schemas.microsoft.com/office/drawing/2014/main" id="{AB46B888-6B21-0065-0FEE-690948F07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133852"/>
              </p:ext>
            </p:extLst>
          </p:nvPr>
        </p:nvGraphicFramePr>
        <p:xfrm>
          <a:off x="5440600" y="4390711"/>
          <a:ext cx="56978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44240" imgH="203040" progId="Equation.DSMT4">
                  <p:embed/>
                </p:oleObj>
              </mc:Choice>
              <mc:Fallback>
                <p:oleObj name="Equation" r:id="rId21" imgW="444240" imgH="203040" progId="Equation.DSMT4">
                  <p:embed/>
                  <p:pic>
                    <p:nvPicPr>
                      <p:cNvPr id="29" name="Object 10">
                        <a:extLst>
                          <a:ext uri="{FF2B5EF4-FFF2-40B4-BE49-F238E27FC236}">
                            <a16:creationId xmlns:a16="http://schemas.microsoft.com/office/drawing/2014/main" id="{073D5962-AA63-7DE2-7024-A73780F6C3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0600" y="4390711"/>
                        <a:ext cx="569785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24257BB7-2A95-613A-139C-D261B15F1B4D}"/>
              </a:ext>
            </a:extLst>
          </p:cNvPr>
          <p:cNvSpPr txBox="1"/>
          <p:nvPr/>
        </p:nvSpPr>
        <p:spPr>
          <a:xfrm>
            <a:off x="6588224" y="4747140"/>
            <a:ext cx="265784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Red curves </a:t>
            </a:r>
            <a:r>
              <a:rPr lang="en-US" altLang="ja-JP" dirty="0"/>
              <a:t>are obtained from HEOM with </a:t>
            </a:r>
          </a:p>
        </p:txBody>
      </p:sp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FA520CFA-81AF-C27B-2282-A1C8FB4A92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38745"/>
              </p:ext>
            </p:extLst>
          </p:nvPr>
        </p:nvGraphicFramePr>
        <p:xfrm>
          <a:off x="7140372" y="5262436"/>
          <a:ext cx="11112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34680" imgH="228600" progId="Equation.DSMT4">
                  <p:embed/>
                </p:oleObj>
              </mc:Choice>
              <mc:Fallback>
                <p:oleObj name="Equation" r:id="rId23" imgW="634680" imgH="2286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100570F9-932F-A204-F536-BA8338A5B2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0372" y="5262436"/>
                        <a:ext cx="11112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図 19">
            <a:extLst>
              <a:ext uri="{FF2B5EF4-FFF2-40B4-BE49-F238E27FC236}">
                <a16:creationId xmlns:a16="http://schemas.microsoft.com/office/drawing/2014/main" id="{D9674867-F5AB-1787-8EA8-E1E74AB2667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 rot="16200000">
            <a:off x="3465561" y="4080225"/>
            <a:ext cx="714367" cy="412745"/>
          </a:xfrm>
          <a:prstGeom prst="rect">
            <a:avLst/>
          </a:prstGeom>
        </p:spPr>
      </p:pic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3BF43797-990D-07A6-FEAA-C4EF08E02E55}"/>
              </a:ext>
            </a:extLst>
          </p:cNvPr>
          <p:cNvSpPr txBox="1"/>
          <p:nvPr/>
        </p:nvSpPr>
        <p:spPr>
          <a:xfrm>
            <a:off x="3461829" y="2498554"/>
            <a:ext cx="82932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800" dirty="0">
                <a:solidFill>
                  <a:srgbClr val="002060"/>
                </a:solidFill>
                <a:ea typeface="Arial Unicode MS" panose="020B0604020202020204" pitchFamily="50" charset="-128"/>
              </a:rPr>
              <a:t>(Very weak)</a:t>
            </a:r>
            <a:endParaRPr lang="ja-JP" altLang="en-US" sz="800" dirty="0">
              <a:solidFill>
                <a:srgbClr val="002060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3CB65D8-82C9-6390-AC13-6B521902DEF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174144" y="74528"/>
            <a:ext cx="862432" cy="62897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72EE295-750D-5181-20FB-8F5AE422FF56}"/>
              </a:ext>
            </a:extLst>
          </p:cNvPr>
          <p:cNvSpPr txBox="1"/>
          <p:nvPr/>
        </p:nvSpPr>
        <p:spPr>
          <a:xfrm>
            <a:off x="1089188" y="630190"/>
            <a:ext cx="70802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S. </a:t>
            </a:r>
            <a:r>
              <a:rPr lang="en-US" sz="1600" dirty="0" err="1"/>
              <a:t>Koyanagi</a:t>
            </a:r>
            <a:r>
              <a:rPr lang="en-US" sz="1600" dirty="0"/>
              <a:t> and Y. Tanimura, </a:t>
            </a:r>
            <a:r>
              <a:rPr lang="en-US" sz="1600" dirty="0">
                <a:hlinkClick r:id="rId27"/>
              </a:rPr>
              <a:t>J. Chem. Phys. 161, </a:t>
            </a:r>
            <a:r>
              <a:rPr lang="en-US" altLang="ja-JP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27"/>
              </a:rPr>
              <a:t>162501</a:t>
            </a:r>
            <a:r>
              <a:rPr lang="en-US" sz="1600" dirty="0">
                <a:hlinkClick r:id="rId27"/>
              </a:rPr>
              <a:t> (2024).</a:t>
            </a:r>
            <a:endParaRPr lang="en-US" sz="16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997695A8-359F-D49C-914C-2F2329A21A55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18966" y="635597"/>
            <a:ext cx="535656" cy="421687"/>
          </a:xfrm>
          <a:prstGeom prst="rect">
            <a:avLst/>
          </a:prstGeom>
        </p:spPr>
      </p:pic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50790853-2DBD-4E40-5581-83D9FA441C77}"/>
              </a:ext>
            </a:extLst>
          </p:cNvPr>
          <p:cNvCxnSpPr>
            <a:cxnSpLocks/>
          </p:cNvCxnSpPr>
          <p:nvPr/>
        </p:nvCxnSpPr>
        <p:spPr>
          <a:xfrm flipH="1">
            <a:off x="4952870" y="2735451"/>
            <a:ext cx="1524526" cy="46074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FDD367DA-E81D-A467-F33C-A5E4EAC4C75A}"/>
              </a:ext>
            </a:extLst>
          </p:cNvPr>
          <p:cNvCxnSpPr>
            <a:cxnSpLocks/>
            <a:stCxn id="85" idx="1"/>
          </p:cNvCxnSpPr>
          <p:nvPr/>
        </p:nvCxnSpPr>
        <p:spPr>
          <a:xfrm flipH="1">
            <a:off x="5724128" y="3399163"/>
            <a:ext cx="1013944" cy="7722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70ED25DA-CC64-E4AA-5CAA-2087998ED814}"/>
              </a:ext>
            </a:extLst>
          </p:cNvPr>
          <p:cNvSpPr txBox="1"/>
          <p:nvPr/>
        </p:nvSpPr>
        <p:spPr>
          <a:xfrm>
            <a:off x="2590151" y="2893770"/>
            <a:ext cx="13103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sz="1600" dirty="0">
              <a:solidFill>
                <a:srgbClr val="33CC33"/>
              </a:solidFill>
            </a:endParaRP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15DF4782-68A9-B55B-8941-95572E9C5B62}"/>
              </a:ext>
            </a:extLst>
          </p:cNvPr>
          <p:cNvCxnSpPr>
            <a:cxnSpLocks/>
          </p:cNvCxnSpPr>
          <p:nvPr/>
        </p:nvCxnSpPr>
        <p:spPr>
          <a:xfrm flipH="1" flipV="1">
            <a:off x="1768928" y="2867877"/>
            <a:ext cx="888822" cy="18241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36BB6491-5CB9-4337-8F1D-ABF6C8FA636B}"/>
              </a:ext>
            </a:extLst>
          </p:cNvPr>
          <p:cNvCxnSpPr>
            <a:cxnSpLocks/>
          </p:cNvCxnSpPr>
          <p:nvPr/>
        </p:nvCxnSpPr>
        <p:spPr>
          <a:xfrm flipH="1">
            <a:off x="2464005" y="3616355"/>
            <a:ext cx="378967" cy="55681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矢印コネクタ 62">
            <a:extLst>
              <a:ext uri="{FF2B5EF4-FFF2-40B4-BE49-F238E27FC236}">
                <a16:creationId xmlns:a16="http://schemas.microsoft.com/office/drawing/2014/main" id="{5325B241-4D2F-068E-89FB-81C628938811}"/>
              </a:ext>
            </a:extLst>
          </p:cNvPr>
          <p:cNvCxnSpPr>
            <a:cxnSpLocks/>
          </p:cNvCxnSpPr>
          <p:nvPr/>
        </p:nvCxnSpPr>
        <p:spPr>
          <a:xfrm flipH="1">
            <a:off x="2285417" y="3616355"/>
            <a:ext cx="535406" cy="197288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CC208D9A-D195-5169-5768-5BD110A0B009}"/>
              </a:ext>
            </a:extLst>
          </p:cNvPr>
          <p:cNvCxnSpPr>
            <a:cxnSpLocks/>
          </p:cNvCxnSpPr>
          <p:nvPr/>
        </p:nvCxnSpPr>
        <p:spPr>
          <a:xfrm flipH="1">
            <a:off x="1328091" y="3050294"/>
            <a:ext cx="1329659" cy="264997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FDF6E7F7-FD86-E3DD-7934-2FA4AAE9AE40}"/>
              </a:ext>
            </a:extLst>
          </p:cNvPr>
          <p:cNvCxnSpPr>
            <a:cxnSpLocks/>
            <a:stCxn id="85" idx="1"/>
          </p:cNvCxnSpPr>
          <p:nvPr/>
        </p:nvCxnSpPr>
        <p:spPr>
          <a:xfrm flipH="1">
            <a:off x="5497232" y="3399163"/>
            <a:ext cx="1240840" cy="2353377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矢印コネクタ 69">
            <a:extLst>
              <a:ext uri="{FF2B5EF4-FFF2-40B4-BE49-F238E27FC236}">
                <a16:creationId xmlns:a16="http://schemas.microsoft.com/office/drawing/2014/main" id="{4F69B401-1640-45D5-1EE0-4C9708056D04}"/>
              </a:ext>
            </a:extLst>
          </p:cNvPr>
          <p:cNvCxnSpPr>
            <a:cxnSpLocks/>
          </p:cNvCxnSpPr>
          <p:nvPr/>
        </p:nvCxnSpPr>
        <p:spPr>
          <a:xfrm flipH="1">
            <a:off x="5076056" y="2719714"/>
            <a:ext cx="1401340" cy="274852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3BA3E0CE-031D-5515-C634-3B78092BEDE8}"/>
              </a:ext>
            </a:extLst>
          </p:cNvPr>
          <p:cNvSpPr txBox="1"/>
          <p:nvPr/>
        </p:nvSpPr>
        <p:spPr>
          <a:xfrm>
            <a:off x="2794650" y="3389010"/>
            <a:ext cx="1179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Lindblad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4A24CBA3-526E-B7B9-CF8E-68BC47139FFC}"/>
              </a:ext>
            </a:extLst>
          </p:cNvPr>
          <p:cNvSpPr txBox="1"/>
          <p:nvPr/>
        </p:nvSpPr>
        <p:spPr>
          <a:xfrm>
            <a:off x="6511183" y="2485897"/>
            <a:ext cx="12291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altLang="ja-JP" sz="1800" dirty="0">
              <a:solidFill>
                <a:srgbClr val="33CC33"/>
              </a:solidFill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54EFF994-5718-8422-10E4-AB89790B29A5}"/>
              </a:ext>
            </a:extLst>
          </p:cNvPr>
          <p:cNvSpPr txBox="1"/>
          <p:nvPr/>
        </p:nvSpPr>
        <p:spPr>
          <a:xfrm>
            <a:off x="6738072" y="3214497"/>
            <a:ext cx="11790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Lindblad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1363FBB-0322-E8C3-A5B2-1095F70EC7DC}"/>
              </a:ext>
            </a:extLst>
          </p:cNvPr>
          <p:cNvSpPr txBox="1"/>
          <p:nvPr/>
        </p:nvSpPr>
        <p:spPr>
          <a:xfrm>
            <a:off x="699911" y="1835783"/>
            <a:ext cx="520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(ii) </a:t>
            </a: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54F0AD9-655B-8DBB-CC85-8DD26E4D7229}"/>
              </a:ext>
            </a:extLst>
          </p:cNvPr>
          <p:cNvSpPr txBox="1"/>
          <p:nvPr/>
        </p:nvSpPr>
        <p:spPr>
          <a:xfrm>
            <a:off x="3967088" y="1876925"/>
            <a:ext cx="55419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(iii)</a:t>
            </a:r>
            <a:r>
              <a:rPr lang="ja-JP" altLang="en-US" sz="1800" dirty="0">
                <a:solidFill>
                  <a:srgbClr val="0066FF"/>
                </a:solidFill>
              </a:rPr>
              <a:t>　</a:t>
            </a:r>
            <a:r>
              <a:rPr lang="en-US" altLang="ja-JP" sz="1800" dirty="0">
                <a:solidFill>
                  <a:srgbClr val="0066FF"/>
                </a:solidFill>
              </a:rPr>
              <a:t>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1959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78" grpId="0"/>
      <p:bldP spid="84" grpId="0"/>
      <p:bldP spid="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Several attempts to improve EOM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357554" y="1285860"/>
            <a:ext cx="5367175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Eigen values (time-independent)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186506"/>
              </p:ext>
            </p:extLst>
          </p:nvPr>
        </p:nvGraphicFramePr>
        <p:xfrm>
          <a:off x="1081088" y="1374775"/>
          <a:ext cx="2057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57400" imgH="469800" progId="Equation.DSMT4">
                  <p:embed/>
                </p:oleObj>
              </mc:Choice>
              <mc:Fallback>
                <p:oleObj name="Equation" r:id="rId2" imgW="2057400" imgH="4698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1374775"/>
                        <a:ext cx="20574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450399"/>
              </p:ext>
            </p:extLst>
          </p:nvPr>
        </p:nvGraphicFramePr>
        <p:xfrm>
          <a:off x="846138" y="1993900"/>
          <a:ext cx="3022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22560" imgH="482400" progId="Equation.DSMT4">
                  <p:embed/>
                </p:oleObj>
              </mc:Choice>
              <mc:Fallback>
                <p:oleObj name="Equation" r:id="rId4" imgW="3022560" imgH="4824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138" y="1993900"/>
                        <a:ext cx="3022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919026"/>
              </p:ext>
            </p:extLst>
          </p:nvPr>
        </p:nvGraphicFramePr>
        <p:xfrm>
          <a:off x="1317625" y="3205163"/>
          <a:ext cx="5854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54680" imgH="647640" progId="Equation.DSMT4">
                  <p:embed/>
                </p:oleObj>
              </mc:Choice>
              <mc:Fallback>
                <p:oleObj name="Equation" r:id="rId6" imgW="5854680" imgH="6476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7625" y="3205163"/>
                        <a:ext cx="5854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473998" y="2686077"/>
            <a:ext cx="8670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Effect of the system time evolution is taken into account (cannot be time dependent)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42910" y="4500570"/>
            <a:ext cx="5100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Without  Rotating Wave (secular )Approximation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1547664" y="5597411"/>
            <a:ext cx="2584362" cy="46166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Redfield equation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4418646" y="5074300"/>
            <a:ext cx="4673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Dissipation and fluctuation parts are tensors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2949" name="Object 5"/>
          <p:cNvGraphicFramePr>
            <a:graphicFrameLocks noChangeAspect="1"/>
          </p:cNvGraphicFramePr>
          <p:nvPr/>
        </p:nvGraphicFramePr>
        <p:xfrm>
          <a:off x="2277096" y="4985400"/>
          <a:ext cx="1651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50960" imgH="406080" progId="Equation.DSMT4">
                  <p:embed/>
                </p:oleObj>
              </mc:Choice>
              <mc:Fallback>
                <p:oleObj name="Equation" r:id="rId8" imgW="1650960" imgH="4060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7096" y="4985400"/>
                        <a:ext cx="1651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4643438" y="5643578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(many people forgot the imaginary parts)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068491" y="2063411"/>
            <a:ext cx="3112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 evolution of the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2950" name="Object 6"/>
          <p:cNvGraphicFramePr>
            <a:graphicFrameLocks noChangeAspect="1"/>
          </p:cNvGraphicFramePr>
          <p:nvPr/>
        </p:nvGraphicFramePr>
        <p:xfrm>
          <a:off x="5036503" y="3920490"/>
          <a:ext cx="2159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8920" imgH="431640" progId="Equation.DSMT4">
                  <p:embed/>
                </p:oleObj>
              </mc:Choice>
              <mc:Fallback>
                <p:oleObj name="Equation" r:id="rId10" imgW="2158920" imgH="4316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6503" y="3920490"/>
                        <a:ext cx="2159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445743"/>
              </p:ext>
            </p:extLst>
          </p:nvPr>
        </p:nvGraphicFramePr>
        <p:xfrm>
          <a:off x="5868424" y="4468454"/>
          <a:ext cx="23749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374560" imgH="634680" progId="Equation.DSMT4">
                  <p:embed/>
                </p:oleObj>
              </mc:Choice>
              <mc:Fallback>
                <p:oleObj name="Equation" r:id="rId12" imgW="2374560" imgH="6346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424" y="4468454"/>
                        <a:ext cx="23749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1511958" y="6147167"/>
            <a:ext cx="4925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>
                <a:ea typeface="Arial Unicode MS" panose="020B0604020202020204" pitchFamily="50" charset="-128"/>
              </a:rPr>
              <a:t>A. G. Redfield, Adv. Magn. Reson., 1, 1 (1965)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64457" name="Picture 1161" descr="Redfield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21" y="5472535"/>
            <a:ext cx="579167" cy="737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B22C703-6F47-FD44-BBF7-B55A4C702C26}"/>
              </a:ext>
            </a:extLst>
          </p:cNvPr>
          <p:cNvSpPr txBox="1"/>
          <p:nvPr/>
        </p:nvSpPr>
        <p:spPr>
          <a:xfrm>
            <a:off x="180318" y="6267976"/>
            <a:ext cx="1331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hlinkClick r:id="rId15"/>
              </a:rPr>
              <a:t>A. G. Redfield</a:t>
            </a:r>
          </a:p>
          <a:p>
            <a:r>
              <a:rPr lang="en-US" altLang="ja-JP" sz="1400" dirty="0">
                <a:hlinkClick r:id="rId15"/>
              </a:rPr>
              <a:t>Wikipedia</a:t>
            </a:r>
            <a:endParaRPr lang="ja-JP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6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FDCA18-7A30-D26F-B3DC-FBAB337BDD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304698-CAB8-F972-802C-5E92C60EE3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6950" y="292870"/>
            <a:ext cx="8265530" cy="2716354"/>
          </a:xfrm>
        </p:spPr>
        <p:txBody>
          <a:bodyPr>
            <a:normAutofit fontScale="90000"/>
          </a:bodyPr>
          <a:lstStyle/>
          <a:p>
            <a:r>
              <a:rPr lang="en-US" altLang="ja-JP" sz="4400" dirty="0"/>
              <a:t>Part 2: Electron transfer problem, </a:t>
            </a:r>
            <a:br>
              <a:rPr lang="en-US" altLang="ja-JP" sz="4400" dirty="0"/>
            </a:br>
            <a:r>
              <a:rPr lang="en-US" altLang="ja-JP" sz="4400" dirty="0"/>
              <a:t>nonlinear electronic spectroscopies, &amp;</a:t>
            </a:r>
            <a:br>
              <a:rPr lang="en-US" altLang="ja-JP" sz="4400" dirty="0"/>
            </a:br>
            <a:r>
              <a:rPr lang="en-US" altLang="ja-JP" sz="4400" dirty="0"/>
              <a:t>Non-Adiabatic Transitions</a:t>
            </a:r>
            <a:endParaRPr kumimoji="1" lang="ja-JP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5345" name="Picture 1" descr="C:\Users\tanimura.THEOCHEM\Desktop\谷村.jpg">
            <a:extLst>
              <a:ext uri="{FF2B5EF4-FFF2-40B4-BE49-F238E27FC236}">
                <a16:creationId xmlns:a16="http://schemas.microsoft.com/office/drawing/2014/main" id="{E3EB8F2A-4EBF-E24A-1E08-3DEAC87B0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3429000"/>
            <a:ext cx="1014390" cy="1196525"/>
          </a:xfrm>
          <a:prstGeom prst="rect">
            <a:avLst/>
          </a:prstGeom>
          <a:noFill/>
        </p:spPr>
      </p:pic>
      <p:sp>
        <p:nvSpPr>
          <p:cNvPr id="7" name="日付プレースホルダ 6">
            <a:extLst>
              <a:ext uri="{FF2B5EF4-FFF2-40B4-BE49-F238E27FC236}">
                <a16:creationId xmlns:a16="http://schemas.microsoft.com/office/drawing/2014/main" id="{AD675550-746D-207C-F65B-1E56741F1C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19872" y="3363478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pPr>
                <a:defRPr/>
              </a:pPr>
              <a:t>3/14/2025</a:t>
            </a:fld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A072CC9-E952-C8A7-4BF8-C158866FB2AC}"/>
              </a:ext>
            </a:extLst>
          </p:cNvPr>
          <p:cNvSpPr txBox="1"/>
          <p:nvPr/>
        </p:nvSpPr>
        <p:spPr>
          <a:xfrm>
            <a:off x="1043608" y="4509120"/>
            <a:ext cx="46228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dirty="0"/>
              <a:t>Mar 21 (Thu) 11:00 – 12:00  (Japanese standard time) From </a:t>
            </a:r>
            <a:r>
              <a:rPr lang="en-US" altLang="ja-JP" sz="1800" kern="100" dirty="0">
                <a:effectLst/>
                <a:latin typeface="Arial" panose="020B0604020202020204" pitchFamily="34" charset="0"/>
                <a:ea typeface="游ゴシック" panose="020B0400000000000000" pitchFamily="50" charset="-128"/>
              </a:rPr>
              <a:t>Zhejiang University</a:t>
            </a:r>
            <a:endParaRPr lang="ja-JP" altLang="en-US" dirty="0"/>
          </a:p>
          <a:p>
            <a:r>
              <a:rPr lang="ja-JP" altLang="en-US" dirty="0"/>
              <a:t>  Non-equilibrium quantum thermodynamics described as intensive and extensive variables</a:t>
            </a:r>
          </a:p>
        </p:txBody>
      </p:sp>
    </p:spTree>
    <p:extLst>
      <p:ext uri="{BB962C8B-B14F-4D97-AF65-F5344CB8AC3E}">
        <p14:creationId xmlns:p14="http://schemas.microsoft.com/office/powerpoint/2010/main" val="4264991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3600" dirty="0"/>
              <a:t>Time-Convolutionless Redfield equation</a:t>
            </a:r>
            <a:endParaRPr kumimoji="1" lang="ja-JP" altLang="en-US" sz="3600" dirty="0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1500166" y="2285992"/>
          <a:ext cx="2565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65360" imgH="685800" progId="Equation.DSMT4">
                  <p:embed/>
                </p:oleObj>
              </mc:Choice>
              <mc:Fallback>
                <p:oleObj name="Equation" r:id="rId2" imgW="2565360" imgH="6858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2285992"/>
                        <a:ext cx="2565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506600"/>
              </p:ext>
            </p:extLst>
          </p:nvPr>
        </p:nvGraphicFramePr>
        <p:xfrm>
          <a:off x="-514350" y="3141663"/>
          <a:ext cx="93726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372600" imgH="634680" progId="Equation.DSMT4">
                  <p:embed/>
                </p:oleObj>
              </mc:Choice>
              <mc:Fallback>
                <p:oleObj name="Equation" r:id="rId4" imgW="9372600" imgH="6346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14350" y="3141663"/>
                        <a:ext cx="93726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42910" y="1428736"/>
            <a:ext cx="376417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Factorized initial cond.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500034" y="4071942"/>
            <a:ext cx="4241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</a:t>
            </a:r>
            <a:r>
              <a:rPr lang="en-US" altLang="ja-JP" dirty="0" err="1">
                <a:ea typeface="Arial Unicode MS" panose="020B0604020202020204" pitchFamily="50" charset="-128"/>
              </a:rPr>
              <a:t>convolutionless</a:t>
            </a:r>
            <a:r>
              <a:rPr lang="en-US" altLang="ja-JP" dirty="0">
                <a:ea typeface="Arial Unicode MS" panose="020B0604020202020204" pitchFamily="50" charset="-128"/>
              </a:rPr>
              <a:t> type eq. of motion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71472" y="5572140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 some case (          ,            )  the 2</a:t>
            </a:r>
            <a:r>
              <a:rPr lang="en-US" altLang="ja-JP" baseline="30000" dirty="0"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ea typeface="Arial Unicode MS" panose="020B0604020202020204" pitchFamily="50" charset="-128"/>
              </a:rPr>
              <a:t>-order equation agrees with exact eq.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( but it is impossible to include correlated initial condition.)</a:t>
            </a:r>
          </a:p>
        </p:txBody>
      </p:sp>
      <p:graphicFrame>
        <p:nvGraphicFramePr>
          <p:cNvPr id="83972" name="Object 4"/>
          <p:cNvGraphicFramePr>
            <a:graphicFrameLocks noChangeAspect="1"/>
          </p:cNvGraphicFramePr>
          <p:nvPr/>
        </p:nvGraphicFramePr>
        <p:xfrm>
          <a:off x="838174" y="4614870"/>
          <a:ext cx="7772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72400" imgH="736560" progId="Equation.DSMT4">
                  <p:embed/>
                </p:oleObj>
              </mc:Choice>
              <mc:Fallback>
                <p:oleObj name="Equation" r:id="rId6" imgW="7772400" imgH="7365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174" y="4614870"/>
                        <a:ext cx="7772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5143504" y="2285992"/>
            <a:ext cx="3053528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Time independent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858016" y="1428736"/>
            <a:ext cx="2085827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 err="1">
                <a:ea typeface="Arial Unicode MS" panose="020B0604020202020204" pitchFamily="50" charset="-128"/>
              </a:rPr>
              <a:t>perturbative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286248" y="1428736"/>
            <a:ext cx="2704587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Secular approx.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39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163731"/>
              </p:ext>
            </p:extLst>
          </p:nvPr>
        </p:nvGraphicFramePr>
        <p:xfrm>
          <a:off x="1500188" y="2300288"/>
          <a:ext cx="292735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33640" imgH="685800" progId="Equation.DSMT4">
                  <p:embed/>
                </p:oleObj>
              </mc:Choice>
              <mc:Fallback>
                <p:oleObj name="Equation" r:id="rId8" imgW="2933640" imgH="6858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2300288"/>
                        <a:ext cx="2927350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38"/>
          <p:cNvSpPr>
            <a:spLocks noChangeShapeType="1"/>
          </p:cNvSpPr>
          <p:nvPr/>
        </p:nvSpPr>
        <p:spPr bwMode="auto">
          <a:xfrm flipV="1">
            <a:off x="4572000" y="1214422"/>
            <a:ext cx="1071570" cy="92869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Line 37"/>
          <p:cNvSpPr>
            <a:spLocks noChangeShapeType="1"/>
          </p:cNvSpPr>
          <p:nvPr/>
        </p:nvSpPr>
        <p:spPr bwMode="auto">
          <a:xfrm>
            <a:off x="5643570" y="1214422"/>
            <a:ext cx="785818" cy="92869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38"/>
          <p:cNvSpPr>
            <a:spLocks noChangeShapeType="1"/>
          </p:cNvSpPr>
          <p:nvPr/>
        </p:nvSpPr>
        <p:spPr bwMode="auto">
          <a:xfrm flipV="1">
            <a:off x="7143768" y="1285860"/>
            <a:ext cx="714380" cy="78581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37"/>
          <p:cNvSpPr>
            <a:spLocks noChangeShapeType="1"/>
          </p:cNvSpPr>
          <p:nvPr/>
        </p:nvSpPr>
        <p:spPr bwMode="auto">
          <a:xfrm>
            <a:off x="7858148" y="1285860"/>
            <a:ext cx="785818" cy="78581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860032" y="3919760"/>
            <a:ext cx="3214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Shibata, Takahashi,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Hashitsume</a:t>
            </a:r>
            <a:r>
              <a:rPr lang="en-US" altLang="ja-JP" sz="1600" dirty="0">
                <a:ea typeface="Arial Unicode MS" panose="020B0604020202020204" pitchFamily="50" charset="-128"/>
              </a:rPr>
              <a:t>, </a:t>
            </a:r>
          </a:p>
          <a:p>
            <a:r>
              <a:rPr lang="en-US" altLang="ja-JP" sz="1600" dirty="0">
                <a:ea typeface="Arial Unicode MS" panose="020B0604020202020204" pitchFamily="50" charset="-128"/>
              </a:rPr>
              <a:t>J. Stat. Phys. 171, 17 (1977).</a:t>
            </a:r>
            <a:endParaRPr lang="ja-JP" altLang="en-US" sz="1600" dirty="0">
              <a:ea typeface="Arial Unicode MS" panose="020B0604020202020204" pitchFamily="50" charset="-128"/>
            </a:endParaRPr>
          </a:p>
        </p:txBody>
      </p:sp>
      <p:sp>
        <p:nvSpPr>
          <p:cNvPr id="21" name="Line 37"/>
          <p:cNvSpPr>
            <a:spLocks noChangeShapeType="1"/>
          </p:cNvSpPr>
          <p:nvPr/>
        </p:nvSpPr>
        <p:spPr bwMode="auto">
          <a:xfrm>
            <a:off x="7143768" y="2071678"/>
            <a:ext cx="150019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7"/>
          <p:cNvSpPr>
            <a:spLocks noChangeShapeType="1"/>
          </p:cNvSpPr>
          <p:nvPr/>
        </p:nvSpPr>
        <p:spPr bwMode="auto">
          <a:xfrm>
            <a:off x="4572000" y="2143116"/>
            <a:ext cx="1857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3" name="オブジェクト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873638"/>
              </p:ext>
            </p:extLst>
          </p:nvPr>
        </p:nvGraphicFramePr>
        <p:xfrm>
          <a:off x="2222733" y="5654005"/>
          <a:ext cx="596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96880" imgH="241200" progId="Equation.DSMT4">
                  <p:embed/>
                </p:oleObj>
              </mc:Choice>
              <mc:Fallback>
                <p:oleObj name="Equation" r:id="rId10" imgW="596880" imgH="2412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733" y="5654005"/>
                        <a:ext cx="596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597002"/>
              </p:ext>
            </p:extLst>
          </p:nvPr>
        </p:nvGraphicFramePr>
        <p:xfrm>
          <a:off x="2977859" y="5654005"/>
          <a:ext cx="5588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720" imgH="241200" progId="Equation.DSMT4">
                  <p:embed/>
                </p:oleObj>
              </mc:Choice>
              <mc:Fallback>
                <p:oleObj name="Equation" r:id="rId12" imgW="558720" imgH="2412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7859" y="5654005"/>
                        <a:ext cx="5588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1523329" y="6300336"/>
            <a:ext cx="7120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M. Ban, S. </a:t>
            </a:r>
            <a:r>
              <a:rPr lang="en-US" altLang="ja-JP" dirty="0" err="1">
                <a:ea typeface="Arial Unicode MS" panose="020B0604020202020204" pitchFamily="50" charset="-128"/>
              </a:rPr>
              <a:t>Kitajima</a:t>
            </a:r>
            <a:r>
              <a:rPr lang="en-US" altLang="ja-JP" dirty="0">
                <a:ea typeface="Arial Unicode MS" panose="020B0604020202020204" pitchFamily="50" charset="-128"/>
              </a:rPr>
              <a:t> and F. Shibata,  Phys. </a:t>
            </a:r>
            <a:r>
              <a:rPr lang="en-US" altLang="ja-JP" dirty="0" err="1">
                <a:ea typeface="Arial Unicode MS" panose="020B0604020202020204" pitchFamily="50" charset="-128"/>
              </a:rPr>
              <a:t>Lett</a:t>
            </a:r>
            <a:r>
              <a:rPr lang="en-US" altLang="ja-JP" dirty="0">
                <a:ea typeface="Arial Unicode MS" panose="020B0604020202020204" pitchFamily="50" charset="-128"/>
              </a:rPr>
              <a:t>. A 374, 2324 (2010).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20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769640" y="2450581"/>
            <a:ext cx="55098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where the Redfield tensor is defined by</a:t>
            </a:r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647579" y="1109910"/>
            <a:ext cx="62694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Time-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ConvolutionLess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(TCL) Readfield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Eqs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904912" y="5202774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Without RWA: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882762" y="5872054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 RWA: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347864" y="6501517"/>
            <a:ext cx="548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Does not satisfy the Fluctuation-dissipation theorem</a:t>
            </a:r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853949" y="52031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positivity problem </a:t>
            </a:r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7454139" y="219761"/>
          <a:ext cx="1437591" cy="317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58920" imgH="469800" progId="Equation.DSMT4">
                  <p:embed/>
                </p:oleObj>
              </mc:Choice>
              <mc:Fallback>
                <p:oleObj name="Equation" r:id="rId2" imgW="2158920" imgH="469800" progId="Equation.DSMT4">
                  <p:embed/>
                  <p:pic>
                    <p:nvPicPr>
                      <p:cNvPr id="2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4139" y="219761"/>
                        <a:ext cx="1437591" cy="317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-1155081" y="32351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TCL Redfield equations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4963" y="697243"/>
            <a:ext cx="1415628" cy="1046906"/>
          </a:xfrm>
          <a:prstGeom prst="rect">
            <a:avLst/>
          </a:prstGeom>
        </p:spPr>
      </p:pic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6281551" y="2323849"/>
          <a:ext cx="2182596" cy="707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71600" imgH="444240" progId="Equation.DSMT4">
                  <p:embed/>
                </p:oleObj>
              </mc:Choice>
              <mc:Fallback>
                <p:oleObj name="Equation" r:id="rId5" imgW="1371600" imgH="444240" progId="Equation.DSMT4">
                  <p:embed/>
                  <p:pic>
                    <p:nvPicPr>
                      <p:cNvPr id="2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1551" y="2323849"/>
                        <a:ext cx="2182596" cy="7073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/>
          <p:cNvGraphicFramePr>
            <a:graphicFrameLocks noChangeAspect="1"/>
          </p:cNvGraphicFramePr>
          <p:nvPr/>
        </p:nvGraphicFramePr>
        <p:xfrm>
          <a:off x="7727891" y="4851247"/>
          <a:ext cx="12001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11000" imgH="228600" progId="Equation.DSMT4">
                  <p:embed/>
                </p:oleObj>
              </mc:Choice>
              <mc:Fallback>
                <p:oleObj name="Equation" r:id="rId7" imgW="711000" imgH="228600" progId="Equation.DSMT4">
                  <p:embed/>
                  <p:pic>
                    <p:nvPicPr>
                      <p:cNvPr id="2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7891" y="4851247"/>
                        <a:ext cx="1200150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1125050" y="749875"/>
            <a:ext cx="5314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Source code: Tanimura, JCP </a:t>
            </a:r>
            <a:r>
              <a:rPr lang="en-US" altLang="ja-JP" b="1" dirty="0">
                <a:solidFill>
                  <a:srgbClr val="0070C0"/>
                </a:solidFill>
              </a:rPr>
              <a:t>142</a:t>
            </a:r>
            <a:r>
              <a:rPr lang="en-US" altLang="ja-JP" dirty="0">
                <a:solidFill>
                  <a:srgbClr val="0070C0"/>
                </a:solidFill>
              </a:rPr>
              <a:t>, 144110 (2015).</a:t>
            </a:r>
            <a:endParaRPr lang="ja-JP" altLang="en-US" dirty="0"/>
          </a:p>
        </p:txBody>
      </p:sp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121387BE-B8B7-5008-677B-55FE63E251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065699"/>
              </p:ext>
            </p:extLst>
          </p:nvPr>
        </p:nvGraphicFramePr>
        <p:xfrm>
          <a:off x="1331640" y="1643859"/>
          <a:ext cx="5054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54400" imgH="812520" progId="Equation.DSMT4">
                  <p:embed/>
                </p:oleObj>
              </mc:Choice>
              <mc:Fallback>
                <p:oleObj name="Equation" r:id="rId9" imgW="5054400" imgH="81252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121387BE-B8B7-5008-677B-55FE63E251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643859"/>
                        <a:ext cx="50546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>
            <a:extLst>
              <a:ext uri="{FF2B5EF4-FFF2-40B4-BE49-F238E27FC236}">
                <a16:creationId xmlns:a16="http://schemas.microsoft.com/office/drawing/2014/main" id="{9B5FE55C-19F1-44D7-82DA-AA358D0C4B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4377" y="3208923"/>
          <a:ext cx="7518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518240" imgH="622080" progId="Equation.DSMT4">
                  <p:embed/>
                </p:oleObj>
              </mc:Choice>
              <mc:Fallback>
                <p:oleObj name="Equation" r:id="rId11" imgW="7518240" imgH="622080" progId="Equation.DSMT4">
                  <p:embed/>
                  <p:pic>
                    <p:nvPicPr>
                      <p:cNvPr id="7" name="Object 4">
                        <a:extLst>
                          <a:ext uri="{FF2B5EF4-FFF2-40B4-BE49-F238E27FC236}">
                            <a16:creationId xmlns:a16="http://schemas.microsoft.com/office/drawing/2014/main" id="{9B5FE55C-19F1-44D7-82DA-AA358D0C4B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377" y="3208923"/>
                        <a:ext cx="75184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876D0022-BC3E-7E5B-D0D7-974C7E8554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1491" y="3777755"/>
          <a:ext cx="6756400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756120" imgH="1257120" progId="Equation.DSMT4">
                  <p:embed/>
                </p:oleObj>
              </mc:Choice>
              <mc:Fallback>
                <p:oleObj name="Equation" r:id="rId13" imgW="6756120" imgH="1257120" progId="Equation.DSMT4">
                  <p:embed/>
                  <p:pic>
                    <p:nvPicPr>
                      <p:cNvPr id="9" name="Object 4">
                        <a:extLst>
                          <a:ext uri="{FF2B5EF4-FFF2-40B4-BE49-F238E27FC236}">
                            <a16:creationId xmlns:a16="http://schemas.microsoft.com/office/drawing/2014/main" id="{876D0022-BC3E-7E5B-D0D7-974C7E8554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491" y="3777755"/>
                        <a:ext cx="6756400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>
            <a:extLst>
              <a:ext uri="{FF2B5EF4-FFF2-40B4-BE49-F238E27FC236}">
                <a16:creationId xmlns:a16="http://schemas.microsoft.com/office/drawing/2014/main" id="{A383421B-0D57-0096-4FE5-41DEE126ED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5208779"/>
          <a:ext cx="2673151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65360" imgH="406080" progId="Equation.DSMT4">
                  <p:embed/>
                </p:oleObj>
              </mc:Choice>
              <mc:Fallback>
                <p:oleObj name="Equation" r:id="rId15" imgW="2565360" imgH="406080" progId="Equation.DSMT4">
                  <p:embed/>
                  <p:pic>
                    <p:nvPicPr>
                      <p:cNvPr id="10" name="Object 4">
                        <a:extLst>
                          <a:ext uri="{FF2B5EF4-FFF2-40B4-BE49-F238E27FC236}">
                            <a16:creationId xmlns:a16="http://schemas.microsoft.com/office/drawing/2014/main" id="{A383421B-0D57-0096-4FE5-41DEE126ED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5208779"/>
                        <a:ext cx="2673151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7BBDDBAE-EBF0-DE26-3924-93A249C358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54516" y="5739825"/>
          <a:ext cx="6008688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765760" imgH="736560" progId="Equation.DSMT4">
                  <p:embed/>
                </p:oleObj>
              </mc:Choice>
              <mc:Fallback>
                <p:oleObj name="Equation" r:id="rId17" imgW="5765760" imgH="736560" progId="Equation.DSMT4">
                  <p:embed/>
                  <p:pic>
                    <p:nvPicPr>
                      <p:cNvPr id="26" name="Object 4">
                        <a:extLst>
                          <a:ext uri="{FF2B5EF4-FFF2-40B4-BE49-F238E27FC236}">
                            <a16:creationId xmlns:a16="http://schemas.microsoft.com/office/drawing/2014/main" id="{7BBDDBAE-EBF0-DE26-3924-93A249C358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516" y="5739825"/>
                        <a:ext cx="6008688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61030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25E6F4-0F86-41F6-858F-E4C9E7DC3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517" y="-21514"/>
            <a:ext cx="8229600" cy="1143000"/>
          </a:xfrm>
        </p:spPr>
        <p:txBody>
          <a:bodyPr/>
          <a:lstStyle/>
          <a:p>
            <a:r>
              <a:rPr lang="en-US" dirty="0"/>
              <a:t>TCL-Redfield vs HEOM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2907F93-60FE-4774-9E11-6F6D2901E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56" y="3454619"/>
            <a:ext cx="3446499" cy="108420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F47CAE2-C324-4F59-B15B-5DA7243D7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687" y="2634854"/>
            <a:ext cx="5128496" cy="4223146"/>
          </a:xfrm>
          <a:prstGeom prst="rect">
            <a:avLst/>
          </a:prstGeom>
        </p:spPr>
      </p:pic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B3419493-86B8-42F1-AF39-01B5F0486B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185831"/>
              </p:ext>
            </p:extLst>
          </p:nvPr>
        </p:nvGraphicFramePr>
        <p:xfrm>
          <a:off x="2033280" y="3105663"/>
          <a:ext cx="1013040" cy="355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3600" imgH="253800" progId="Equation.DSMT4">
                  <p:embed/>
                </p:oleObj>
              </mc:Choice>
              <mc:Fallback>
                <p:oleObj name="Equation" r:id="rId4" imgW="723600" imgH="25380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8D54D8EF-B23F-4920-91CE-4A370F5E7C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3280" y="3105663"/>
                        <a:ext cx="1013040" cy="355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F36EA84-3E21-4AE6-87C5-4060782CD678}"/>
              </a:ext>
            </a:extLst>
          </p:cNvPr>
          <p:cNvSpPr txBox="1"/>
          <p:nvPr/>
        </p:nvSpPr>
        <p:spPr>
          <a:xfrm>
            <a:off x="400849" y="3081498"/>
            <a:ext cx="35028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Eq. Population</a:t>
            </a:r>
          </a:p>
        </p:txBody>
      </p:sp>
      <p:graphicFrame>
        <p:nvGraphicFramePr>
          <p:cNvPr id="25" name="Object 10">
            <a:extLst>
              <a:ext uri="{FF2B5EF4-FFF2-40B4-BE49-F238E27FC236}">
                <a16:creationId xmlns:a16="http://schemas.microsoft.com/office/drawing/2014/main" id="{8C6738BB-1850-47A8-83EB-2E9090D90E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253782"/>
              </p:ext>
            </p:extLst>
          </p:nvPr>
        </p:nvGraphicFramePr>
        <p:xfrm>
          <a:off x="4742520" y="2212876"/>
          <a:ext cx="1917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17360" imgH="507960" progId="Equation.DSMT4">
                  <p:embed/>
                </p:oleObj>
              </mc:Choice>
              <mc:Fallback>
                <p:oleObj name="Equation" r:id="rId6" imgW="1917360" imgH="507960" progId="Equation.DSMT4">
                  <p:embed/>
                  <p:pic>
                    <p:nvPicPr>
                      <p:cNvPr id="14" name="Object 10">
                        <a:extLst>
                          <a:ext uri="{FF2B5EF4-FFF2-40B4-BE49-F238E27FC236}">
                            <a16:creationId xmlns:a16="http://schemas.microsoft.com/office/drawing/2014/main" id="{BDC071AC-BCCD-4916-86A6-E74E4F512A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2520" y="2212876"/>
                        <a:ext cx="1917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図 25">
            <a:extLst>
              <a:ext uri="{FF2B5EF4-FFF2-40B4-BE49-F238E27FC236}">
                <a16:creationId xmlns:a16="http://schemas.microsoft.com/office/drawing/2014/main" id="{6BE9A882-7E3D-45D4-8C85-019EDDBADD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3890839" y="4488941"/>
            <a:ext cx="1006955" cy="310251"/>
          </a:xfrm>
          <a:prstGeom prst="rect">
            <a:avLst/>
          </a:prstGeom>
        </p:spPr>
      </p:pic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2EC0635A-AD51-4AEB-8620-868CD9120C02}"/>
              </a:ext>
            </a:extLst>
          </p:cNvPr>
          <p:cNvSpPr txBox="1"/>
          <p:nvPr/>
        </p:nvSpPr>
        <p:spPr>
          <a:xfrm>
            <a:off x="5763863" y="2808373"/>
            <a:ext cx="62664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A=0.5</a:t>
            </a:r>
            <a:endParaRPr lang="ja-JP" altLang="en-US" sz="1200" dirty="0">
              <a:solidFill>
                <a:srgbClr val="00B0F0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D2342C2-2434-46CE-9E5B-8D816076E68A}"/>
              </a:ext>
            </a:extLst>
          </p:cNvPr>
          <p:cNvSpPr txBox="1"/>
          <p:nvPr/>
        </p:nvSpPr>
        <p:spPr>
          <a:xfrm>
            <a:off x="5763863" y="3994550"/>
            <a:ext cx="622084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A=0.5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9" name="Object 10">
            <a:extLst>
              <a:ext uri="{FF2B5EF4-FFF2-40B4-BE49-F238E27FC236}">
                <a16:creationId xmlns:a16="http://schemas.microsoft.com/office/drawing/2014/main" id="{7C4F77E5-A4AA-42EA-8433-EED17A2E2D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557242"/>
              </p:ext>
            </p:extLst>
          </p:nvPr>
        </p:nvGraphicFramePr>
        <p:xfrm>
          <a:off x="4013317" y="2790917"/>
          <a:ext cx="762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61760" imgH="291960" progId="Equation.DSMT4">
                  <p:embed/>
                </p:oleObj>
              </mc:Choice>
              <mc:Fallback>
                <p:oleObj name="Equation" r:id="rId9" imgW="761760" imgH="291960" progId="Equation.DSMT4">
                  <p:embed/>
                  <p:pic>
                    <p:nvPicPr>
                      <p:cNvPr id="26" name="Object 10">
                        <a:extLst>
                          <a:ext uri="{FF2B5EF4-FFF2-40B4-BE49-F238E27FC236}">
                            <a16:creationId xmlns:a16="http://schemas.microsoft.com/office/drawing/2014/main" id="{7C129CCC-E43A-8D1A-6A75-CAB7DC7324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3317" y="2790917"/>
                        <a:ext cx="7620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0">
            <a:extLst>
              <a:ext uri="{FF2B5EF4-FFF2-40B4-BE49-F238E27FC236}">
                <a16:creationId xmlns:a16="http://schemas.microsoft.com/office/drawing/2014/main" id="{4AD495B0-91EA-4DF1-9F1F-34AA89C0D0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212266"/>
              </p:ext>
            </p:extLst>
          </p:nvPr>
        </p:nvGraphicFramePr>
        <p:xfrm>
          <a:off x="6643527" y="2790917"/>
          <a:ext cx="546100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45760" imgH="228600" progId="Equation.DSMT4">
                  <p:embed/>
                </p:oleObj>
              </mc:Choice>
              <mc:Fallback>
                <p:oleObj name="Equation" r:id="rId11" imgW="545760" imgH="228600" progId="Equation.DSMT4">
                  <p:embed/>
                  <p:pic>
                    <p:nvPicPr>
                      <p:cNvPr id="33" name="Object 10">
                        <a:extLst>
                          <a:ext uri="{FF2B5EF4-FFF2-40B4-BE49-F238E27FC236}">
                            <a16:creationId xmlns:a16="http://schemas.microsoft.com/office/drawing/2014/main" id="{1026CC1B-4E82-0BAB-BD0F-E7D1CE3DB46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3527" y="2790917"/>
                        <a:ext cx="546100" cy="2016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0F47A2E4-97B3-4AD2-BD96-DC2B35699569}"/>
              </a:ext>
            </a:extLst>
          </p:cNvPr>
          <p:cNvSpPr txBox="1"/>
          <p:nvPr/>
        </p:nvSpPr>
        <p:spPr>
          <a:xfrm>
            <a:off x="7266293" y="2777451"/>
            <a:ext cx="692803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 </a:t>
            </a:r>
            <a:r>
              <a:rPr lang="en-US" altLang="ja-JP" sz="11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FF0000"/>
              </a:solidFill>
            </a:endParaRPr>
          </a:p>
        </p:txBody>
      </p:sp>
      <p:graphicFrame>
        <p:nvGraphicFramePr>
          <p:cNvPr id="32" name="Object 10">
            <a:extLst>
              <a:ext uri="{FF2B5EF4-FFF2-40B4-BE49-F238E27FC236}">
                <a16:creationId xmlns:a16="http://schemas.microsoft.com/office/drawing/2014/main" id="{74F6E429-F4A6-4DBC-8BA8-C01D0EE17C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221379"/>
              </p:ext>
            </p:extLst>
          </p:nvPr>
        </p:nvGraphicFramePr>
        <p:xfrm>
          <a:off x="8344825" y="2831808"/>
          <a:ext cx="482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82400" imgH="203040" progId="Equation.DSMT4">
                  <p:embed/>
                </p:oleObj>
              </mc:Choice>
              <mc:Fallback>
                <p:oleObj name="Equation" r:id="rId13" imgW="482400" imgH="203040" progId="Equation.DSMT4">
                  <p:embed/>
                  <p:pic>
                    <p:nvPicPr>
                      <p:cNvPr id="28" name="Object 10">
                        <a:extLst>
                          <a:ext uri="{FF2B5EF4-FFF2-40B4-BE49-F238E27FC236}">
                            <a16:creationId xmlns:a16="http://schemas.microsoft.com/office/drawing/2014/main" id="{BBC524E1-5125-80BB-1E38-73ABF39389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4825" y="2831808"/>
                        <a:ext cx="482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18EF7BC-A05A-4B90-A78F-F6C985EFB0D8}"/>
              </a:ext>
            </a:extLst>
          </p:cNvPr>
          <p:cNvSpPr txBox="1"/>
          <p:nvPr/>
        </p:nvSpPr>
        <p:spPr>
          <a:xfrm>
            <a:off x="7438712" y="5302503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00B0F0"/>
                </a:solidFill>
                <a:ea typeface="Arial Unicode MS" panose="020B0604020202020204" pitchFamily="50" charset="-128"/>
              </a:rPr>
              <a:t>Low </a:t>
            </a:r>
            <a:r>
              <a:rPr lang="en-US" altLang="ja-JP" sz="1100" i="1" dirty="0">
                <a:solidFill>
                  <a:srgbClr val="00B0F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00B0F0"/>
              </a:solidFill>
            </a:endParaRPr>
          </a:p>
        </p:txBody>
      </p:sp>
      <p:graphicFrame>
        <p:nvGraphicFramePr>
          <p:cNvPr id="34" name="Object 10">
            <a:extLst>
              <a:ext uri="{FF2B5EF4-FFF2-40B4-BE49-F238E27FC236}">
                <a16:creationId xmlns:a16="http://schemas.microsoft.com/office/drawing/2014/main" id="{C27C8615-0DC1-48F7-BB8B-49186E21E2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583951"/>
              </p:ext>
            </p:extLst>
          </p:nvPr>
        </p:nvGraphicFramePr>
        <p:xfrm>
          <a:off x="8221537" y="5308701"/>
          <a:ext cx="56978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44240" imgH="203040" progId="Equation.DSMT4">
                  <p:embed/>
                </p:oleObj>
              </mc:Choice>
              <mc:Fallback>
                <p:oleObj name="Equation" r:id="rId15" imgW="444240" imgH="203040" progId="Equation.DSMT4">
                  <p:embed/>
                  <p:pic>
                    <p:nvPicPr>
                      <p:cNvPr id="29" name="Object 10">
                        <a:extLst>
                          <a:ext uri="{FF2B5EF4-FFF2-40B4-BE49-F238E27FC236}">
                            <a16:creationId xmlns:a16="http://schemas.microsoft.com/office/drawing/2014/main" id="{073D5962-AA63-7DE2-7024-A73780F6C3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1537" y="5308701"/>
                        <a:ext cx="569785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図 34">
            <a:extLst>
              <a:ext uri="{FF2B5EF4-FFF2-40B4-BE49-F238E27FC236}">
                <a16:creationId xmlns:a16="http://schemas.microsoft.com/office/drawing/2014/main" id="{EBD37943-1E94-45C6-88B3-4CFEE315D0F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6200000">
            <a:off x="6390259" y="4371675"/>
            <a:ext cx="678358" cy="391940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22DEE2A-91BB-4B35-B0EC-29EC7B642D4F}"/>
              </a:ext>
            </a:extLst>
          </p:cNvPr>
          <p:cNvSpPr txBox="1"/>
          <p:nvPr/>
        </p:nvSpPr>
        <p:spPr>
          <a:xfrm>
            <a:off x="5874440" y="5286880"/>
            <a:ext cx="525123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A=1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40" name="Object 10">
            <a:extLst>
              <a:ext uri="{FF2B5EF4-FFF2-40B4-BE49-F238E27FC236}">
                <a16:creationId xmlns:a16="http://schemas.microsoft.com/office/drawing/2014/main" id="{1282FD91-9D8C-4305-8C7C-8EE92B29A3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668887"/>
              </p:ext>
            </p:extLst>
          </p:nvPr>
        </p:nvGraphicFramePr>
        <p:xfrm>
          <a:off x="8446676" y="4075009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55320" imgH="203040" progId="Equation.DSMT4">
                  <p:embed/>
                </p:oleObj>
              </mc:Choice>
              <mc:Fallback>
                <p:oleObj name="Equation" r:id="rId18" imgW="355320" imgH="203040" progId="Equation.DSMT4">
                  <p:embed/>
                  <p:pic>
                    <p:nvPicPr>
                      <p:cNvPr id="32" name="Object 10">
                        <a:extLst>
                          <a:ext uri="{FF2B5EF4-FFF2-40B4-BE49-F238E27FC236}">
                            <a16:creationId xmlns:a16="http://schemas.microsoft.com/office/drawing/2014/main" id="{74F6E429-F4A6-4DBC-8BA8-C01D0EE17C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46676" y="4075009"/>
                        <a:ext cx="355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3BD2D4F7-877F-4F8F-B4C4-307AE841700E}"/>
              </a:ext>
            </a:extLst>
          </p:cNvPr>
          <p:cNvCxnSpPr>
            <a:cxnSpLocks/>
          </p:cNvCxnSpPr>
          <p:nvPr/>
        </p:nvCxnSpPr>
        <p:spPr>
          <a:xfrm flipH="1">
            <a:off x="5530850" y="3277359"/>
            <a:ext cx="653153" cy="13044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1112BD9B-21ED-4F98-82E1-EB49C2211F38}"/>
              </a:ext>
            </a:extLst>
          </p:cNvPr>
          <p:cNvCxnSpPr>
            <a:cxnSpLocks/>
          </p:cNvCxnSpPr>
          <p:nvPr/>
        </p:nvCxnSpPr>
        <p:spPr>
          <a:xfrm flipH="1">
            <a:off x="5583510" y="3438412"/>
            <a:ext cx="581859" cy="24464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AA7D337-C265-485C-83B6-FDA57A96C432}"/>
              </a:ext>
            </a:extLst>
          </p:cNvPr>
          <p:cNvSpPr txBox="1"/>
          <p:nvPr/>
        </p:nvSpPr>
        <p:spPr>
          <a:xfrm>
            <a:off x="6125282" y="3120512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HEOM</a:t>
            </a:r>
          </a:p>
          <a:p>
            <a:r>
              <a:rPr lang="en-US" sz="1200" dirty="0">
                <a:solidFill>
                  <a:srgbClr val="0066FF"/>
                </a:solidFill>
              </a:rPr>
              <a:t>TCL-RE</a:t>
            </a: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EEE479D8-A969-42CC-9463-44D54B56637B}"/>
              </a:ext>
            </a:extLst>
          </p:cNvPr>
          <p:cNvCxnSpPr>
            <a:cxnSpLocks/>
          </p:cNvCxnSpPr>
          <p:nvPr/>
        </p:nvCxnSpPr>
        <p:spPr>
          <a:xfrm>
            <a:off x="6773354" y="3460983"/>
            <a:ext cx="560409" cy="258628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171579DB-D4E3-45C4-A6FB-B5CA7E621474}"/>
              </a:ext>
            </a:extLst>
          </p:cNvPr>
          <p:cNvCxnSpPr>
            <a:cxnSpLocks/>
          </p:cNvCxnSpPr>
          <p:nvPr/>
        </p:nvCxnSpPr>
        <p:spPr>
          <a:xfrm flipV="1">
            <a:off x="6850443" y="3289122"/>
            <a:ext cx="997712" cy="1443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2">
            <a:extLst>
              <a:ext uri="{FF2B5EF4-FFF2-40B4-BE49-F238E27FC236}">
                <a16:creationId xmlns:a16="http://schemas.microsoft.com/office/drawing/2014/main" id="{E90858D8-7571-47B6-A56A-CD4661C0B8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530414"/>
              </p:ext>
            </p:extLst>
          </p:nvPr>
        </p:nvGraphicFramePr>
        <p:xfrm>
          <a:off x="6711169" y="1473507"/>
          <a:ext cx="1712913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14320" imgH="634680" progId="Equation.DSMT4">
                  <p:embed/>
                </p:oleObj>
              </mc:Choice>
              <mc:Fallback>
                <p:oleObj name="Equation" r:id="rId20" imgW="1714320" imgH="63468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1169" y="1473507"/>
                        <a:ext cx="1712913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" name="図 49">
            <a:extLst>
              <a:ext uri="{FF2B5EF4-FFF2-40B4-BE49-F238E27FC236}">
                <a16:creationId xmlns:a16="http://schemas.microsoft.com/office/drawing/2014/main" id="{FB6E212E-3D1E-4E4B-A03D-FFA13CA8BCFD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991254" y="228745"/>
            <a:ext cx="1006775" cy="734241"/>
          </a:xfrm>
          <a:prstGeom prst="rect">
            <a:avLst/>
          </a:prstGeom>
        </p:spPr>
      </p:pic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EA06C12B-E2E1-4052-9EB2-49BECD0674CD}"/>
              </a:ext>
            </a:extLst>
          </p:cNvPr>
          <p:cNvSpPr txBox="1"/>
          <p:nvPr/>
        </p:nvSpPr>
        <p:spPr>
          <a:xfrm>
            <a:off x="6019300" y="1584972"/>
            <a:ext cx="648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with</a:t>
            </a:r>
            <a:endParaRPr lang="en-US" dirty="0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CA8B3117-1421-44D9-AFCB-D955A36AE2E4}"/>
              </a:ext>
            </a:extLst>
          </p:cNvPr>
          <p:cNvSpPr txBox="1"/>
          <p:nvPr/>
        </p:nvSpPr>
        <p:spPr>
          <a:xfrm>
            <a:off x="982883" y="943411"/>
            <a:ext cx="83529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/>
              <a:t>S. </a:t>
            </a:r>
            <a:r>
              <a:rPr lang="en-US" altLang="ja-JP" sz="1600" dirty="0" err="1"/>
              <a:t>Koyanagi</a:t>
            </a:r>
            <a:r>
              <a:rPr lang="en-US" altLang="ja-JP" sz="1600" dirty="0"/>
              <a:t> and Y.  Tanimura, </a:t>
            </a:r>
            <a:r>
              <a:rPr lang="en-US" altLang="ja-JP" sz="1600" dirty="0">
                <a:hlinkClick r:id="rId23"/>
              </a:rPr>
              <a:t>J. Chem. Phys. 161, </a:t>
            </a:r>
            <a:r>
              <a:rPr lang="en-US" altLang="ja-JP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23"/>
              </a:rPr>
              <a:t>162501</a:t>
            </a:r>
            <a:r>
              <a:rPr lang="en-US" altLang="ja-JP" sz="1600" dirty="0">
                <a:hlinkClick r:id="rId23"/>
              </a:rPr>
              <a:t> (2024).</a:t>
            </a:r>
            <a:endParaRPr lang="en-US" altLang="ja-JP" sz="16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4C06EE-3AA5-2159-6B99-1106C2655695}"/>
              </a:ext>
            </a:extLst>
          </p:cNvPr>
          <p:cNvSpPr txBox="1"/>
          <p:nvPr/>
        </p:nvSpPr>
        <p:spPr>
          <a:xfrm>
            <a:off x="258279" y="4824378"/>
            <a:ext cx="46687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Non-Markovian description produces</a:t>
            </a:r>
          </a:p>
          <a:p>
            <a:r>
              <a:rPr lang="en-US" altLang="ja-JP" dirty="0"/>
              <a:t>Much better (</a:t>
            </a:r>
            <a:r>
              <a:rPr lang="en-US" altLang="ja-JP" dirty="0">
                <a:solidFill>
                  <a:srgbClr val="0070C0"/>
                </a:solidFill>
              </a:rPr>
              <a:t>non-</a:t>
            </a:r>
            <a:r>
              <a:rPr lang="en-US" altLang="ja-JP" dirty="0" err="1">
                <a:solidFill>
                  <a:srgbClr val="0070C0"/>
                </a:solidFill>
              </a:rPr>
              <a:t>Catstrophic</a:t>
            </a:r>
            <a:r>
              <a:rPr lang="en-US" altLang="ja-JP" dirty="0"/>
              <a:t>) results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(Real experimental condition must be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 Non-Markovian!)</a:t>
            </a:r>
          </a:p>
        </p:txBody>
      </p:sp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8644AB2E-541A-760F-D101-0EB5243297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678515"/>
              </p:ext>
            </p:extLst>
          </p:nvPr>
        </p:nvGraphicFramePr>
        <p:xfrm>
          <a:off x="795650" y="1325249"/>
          <a:ext cx="5054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054400" imgH="812520" progId="Equation.DSMT4">
                  <p:embed/>
                </p:oleObj>
              </mc:Choice>
              <mc:Fallback>
                <p:oleObj name="Equation" r:id="rId24" imgW="5054400" imgH="81252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121387BE-B8B7-5008-677B-55FE63E251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50" y="1325249"/>
                        <a:ext cx="50546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410EC12-2E2D-E551-56BA-AE2DAAA77AA7}"/>
              </a:ext>
            </a:extLst>
          </p:cNvPr>
          <p:cNvSpPr txBox="1"/>
          <p:nvPr/>
        </p:nvSpPr>
        <p:spPr>
          <a:xfrm>
            <a:off x="933426" y="3480437"/>
            <a:ext cx="986236" cy="1115407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endParaRPr lang="ja-JP" altLang="en-US" sz="1400" i="1" dirty="0">
              <a:solidFill>
                <a:srgbClr val="FF0000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F5CBE7D-BF03-53DB-2837-4C5D61676D56}"/>
              </a:ext>
            </a:extLst>
          </p:cNvPr>
          <p:cNvSpPr txBox="1"/>
          <p:nvPr/>
        </p:nvSpPr>
        <p:spPr>
          <a:xfrm>
            <a:off x="4347446" y="2257641"/>
            <a:ext cx="520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(ii) </a:t>
            </a:r>
            <a:endParaRPr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960CEF9-D519-2B03-FEFB-12B43671EAEE}"/>
              </a:ext>
            </a:extLst>
          </p:cNvPr>
          <p:cNvSpPr txBox="1"/>
          <p:nvPr/>
        </p:nvSpPr>
        <p:spPr>
          <a:xfrm>
            <a:off x="6795100" y="2261223"/>
            <a:ext cx="55419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(iii)</a:t>
            </a:r>
            <a:r>
              <a:rPr lang="ja-JP" altLang="en-US" sz="1800" dirty="0">
                <a:solidFill>
                  <a:srgbClr val="0066FF"/>
                </a:solidFill>
              </a:rPr>
              <a:t>　</a:t>
            </a:r>
            <a:r>
              <a:rPr lang="en-US" altLang="ja-JP" sz="1800" dirty="0">
                <a:solidFill>
                  <a:srgbClr val="0066FF"/>
                </a:solidFill>
              </a:rPr>
              <a:t> </a:t>
            </a:r>
            <a:endParaRPr lang="ja-JP" altLang="en-US" dirty="0"/>
          </a:p>
        </p:txBody>
      </p:sp>
      <p:graphicFrame>
        <p:nvGraphicFramePr>
          <p:cNvPr id="24" name="Object 10">
            <a:extLst>
              <a:ext uri="{FF2B5EF4-FFF2-40B4-BE49-F238E27FC236}">
                <a16:creationId xmlns:a16="http://schemas.microsoft.com/office/drawing/2014/main" id="{9F5CB0B5-781C-4003-ACEB-A7FE0A344C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764514"/>
              </p:ext>
            </p:extLst>
          </p:nvPr>
        </p:nvGraphicFramePr>
        <p:xfrm>
          <a:off x="7252964" y="2215249"/>
          <a:ext cx="1739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39880" imgH="507960" progId="Equation.DSMT4">
                  <p:embed/>
                </p:oleObj>
              </mc:Choice>
              <mc:Fallback>
                <p:oleObj name="Equation" r:id="rId26" imgW="1739880" imgH="507960" progId="Equation.DSMT4">
                  <p:embed/>
                  <p:pic>
                    <p:nvPicPr>
                      <p:cNvPr id="13" name="Object 10">
                        <a:extLst>
                          <a:ext uri="{FF2B5EF4-FFF2-40B4-BE49-F238E27FC236}">
                            <a16:creationId xmlns:a16="http://schemas.microsoft.com/office/drawing/2014/main" id="{8D58CBC5-A653-4503-BBCE-B22B22F75E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2964" y="2215249"/>
                        <a:ext cx="17399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972CF36-A392-4C8B-F258-D483D7D6F7EF}"/>
              </a:ext>
            </a:extLst>
          </p:cNvPr>
          <p:cNvSpPr txBox="1"/>
          <p:nvPr/>
        </p:nvSpPr>
        <p:spPr>
          <a:xfrm>
            <a:off x="12541" y="3002682"/>
            <a:ext cx="4713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C000"/>
                </a:solidFill>
              </a:rPr>
              <a:t>(</a:t>
            </a:r>
            <a:r>
              <a:rPr lang="en-US" altLang="ja-JP" sz="2400" dirty="0" err="1">
                <a:solidFill>
                  <a:srgbClr val="FFC000"/>
                </a:solidFill>
              </a:rPr>
              <a:t>i</a:t>
            </a:r>
            <a:r>
              <a:rPr lang="en-US" altLang="ja-JP" sz="2400" dirty="0">
                <a:solidFill>
                  <a:srgbClr val="FFC000"/>
                </a:solidFill>
              </a:rPr>
              <a:t>) </a:t>
            </a:r>
            <a:endParaRPr lang="ja-JP" altLang="en-US" sz="24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F503206-FFA9-0D94-A2F7-E69191E93B9F}"/>
              </a:ext>
            </a:extLst>
          </p:cNvPr>
          <p:cNvSpPr txBox="1"/>
          <p:nvPr/>
        </p:nvSpPr>
        <p:spPr>
          <a:xfrm>
            <a:off x="3018719" y="3083017"/>
            <a:ext cx="924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</a:t>
            </a:r>
            <a:r>
              <a:rPr lang="en-US" altLang="ja-JP" i="1" dirty="0">
                <a:ea typeface="Arial Unicode MS" panose="020B0604020202020204" pitchFamily="50" charset="-128"/>
              </a:rPr>
              <a:t>A</a:t>
            </a:r>
            <a:r>
              <a:rPr lang="en-US" altLang="ja-JP" dirty="0">
                <a:ea typeface="Arial Unicode MS" panose="020B0604020202020204" pitchFamily="50" charset="-128"/>
              </a:rPr>
              <a:t>=1)</a:t>
            </a:r>
          </a:p>
        </p:txBody>
      </p:sp>
    </p:spTree>
    <p:extLst>
      <p:ext uri="{BB962C8B-B14F-4D97-AF65-F5344CB8AC3E}">
        <p14:creationId xmlns:p14="http://schemas.microsoft.com/office/powerpoint/2010/main" val="51393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" grpId="0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9204" y="3538416"/>
            <a:ext cx="2457263" cy="33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404" y="1322622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785" y="208334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71614" y="12096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origin of the 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76560" imgH="812520" progId="Equation.DSMT4">
                  <p:embed/>
                </p:oleObj>
              </mc:Choice>
              <mc:Fallback>
                <p:oleObj name="Equation" r:id="rId5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596880" progId="Equation.DSMT4">
                  <p:embed/>
                </p:oleObj>
              </mc:Choice>
              <mc:Fallback>
                <p:oleObj name="Equation" r:id="rId7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32782" y="347124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547211" y="3471242"/>
            <a:ext cx="13131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422987" y="5689648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01075" y="4308017"/>
            <a:ext cx="865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(classical)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012659" y="4791416"/>
            <a:ext cx="464097" cy="971849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95279" y="4583139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Approaches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>
            <a:cxnSpLocks/>
          </p:cNvCxnSpPr>
          <p:nvPr/>
        </p:nvCxnSpPr>
        <p:spPr>
          <a:xfrm flipH="1" flipV="1">
            <a:off x="1106613" y="4906626"/>
            <a:ext cx="337193" cy="207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cxnSpLocks/>
            <a:stCxn id="40" idx="1"/>
          </p:cNvCxnSpPr>
          <p:nvPr/>
        </p:nvCxnSpPr>
        <p:spPr>
          <a:xfrm flipH="1">
            <a:off x="4468030" y="5381210"/>
            <a:ext cx="1319144" cy="30014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787174" y="5181155"/>
            <a:ext cx="3537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Becomes negative </a:t>
            </a:r>
            <a:r>
              <a:rPr lang="en-US" altLang="ja-JP" sz="1600" dirty="0">
                <a:solidFill>
                  <a:srgbClr val="FF0000"/>
                </a:solidFill>
              </a:rPr>
              <a:t>(q. noise)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11419" y="1298962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44240" progId="Equation.DSMT4">
                  <p:embed/>
                </p:oleObj>
              </mc:Choice>
              <mc:Fallback>
                <p:oleObj name="Equation" r:id="rId9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419" y="1298962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23600" progId="Equation.DSMT4">
                  <p:embed/>
                </p:oleObj>
              </mc:Choice>
              <mc:Fallback>
                <p:oleObj name="Equation" r:id="rId11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35899" y="2525539"/>
          <a:ext cx="440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06760" imgH="825480" progId="Equation.DSMT4">
                  <p:embed/>
                </p:oleObj>
              </mc:Choice>
              <mc:Fallback>
                <p:oleObj name="Equation" r:id="rId13" imgW="440676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899" y="2525539"/>
                        <a:ext cx="440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361885" y="947640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355320" progId="Equation.DSMT4">
                  <p:embed/>
                </p:oleObj>
              </mc:Choice>
              <mc:Fallback>
                <p:oleObj name="Equation" r:id="rId15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1885" y="947640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920685" y="873980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382860"/>
            <a:ext cx="453515" cy="1254057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H="1">
            <a:off x="4615302" y="1399234"/>
            <a:ext cx="11600" cy="3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6041401" y="9685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79360" progId="Equation.DSMT4">
                  <p:embed/>
                </p:oleObj>
              </mc:Choice>
              <mc:Fallback>
                <p:oleObj name="Equation" r:id="rId17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1401" y="9685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635392" y="2360978"/>
            <a:ext cx="2743833" cy="116118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463156" y="2985753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63280" imgH="660240" progId="Equation.DSMT4">
                  <p:embed/>
                </p:oleObj>
              </mc:Choice>
              <mc:Fallback>
                <p:oleObj name="Equation" r:id="rId19" imgW="863280" imgH="66024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63156" y="2985753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882052" y="623348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1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2"/>
              </a:rPr>
              <a:t>YT JCP </a:t>
            </a:r>
            <a:r>
              <a:rPr lang="en-US" altLang="ja-JP" b="1" dirty="0">
                <a:hlinkClick r:id="rId22"/>
              </a:rPr>
              <a:t>141</a:t>
            </a:r>
            <a:r>
              <a:rPr lang="en-US" altLang="ja-JP" dirty="0">
                <a:hlinkClick r:id="rId22"/>
              </a:rPr>
              <a:t>, 044114 (2014).</a:t>
            </a:r>
            <a:endParaRPr lang="en-US" altLang="ja-JP" dirty="0"/>
          </a:p>
        </p:txBody>
      </p:sp>
      <p:sp>
        <p:nvSpPr>
          <p:cNvPr id="15" name="正方形/長方形 14"/>
          <p:cNvSpPr/>
          <p:nvPr/>
        </p:nvSpPr>
        <p:spPr>
          <a:xfrm>
            <a:off x="5831820" y="5613953"/>
            <a:ext cx="2743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thermal noise is</a:t>
            </a:r>
          </a:p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</a:t>
            </a:r>
            <a:r>
              <a:rPr lang="en-US" altLang="ja-JP" sz="1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(&amp; negative</a:t>
            </a:r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35095" y="5092903"/>
            <a:ext cx="638160" cy="822517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8039495" y="3659092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graphicFrame>
        <p:nvGraphicFramePr>
          <p:cNvPr id="48" name="Object 12"/>
          <p:cNvGraphicFramePr>
            <a:graphicFrameLocks noChangeAspect="1"/>
          </p:cNvGraphicFramePr>
          <p:nvPr/>
        </p:nvGraphicFramePr>
        <p:xfrm>
          <a:off x="4781118" y="4048424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253800" progId="Equation.DSMT4">
                  <p:embed/>
                </p:oleObj>
              </mc:Choice>
              <mc:Fallback>
                <p:oleObj name="Equation" r:id="rId24" imgW="583920" imgH="253800" progId="Equation.DSMT4">
                  <p:embed/>
                  <p:pic>
                    <p:nvPicPr>
                      <p:cNvPr id="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118" y="4048424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/>
              <p:cNvSpPr/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49" name="正方形/長方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  <a:blipFill rotWithShape="0">
                <a:blip r:embed="rId29"/>
                <a:stretch>
                  <a:fillRect l="-120000" t="-65873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/>
          <p:cNvSpPr/>
          <p:nvPr/>
        </p:nvSpPr>
        <p:spPr>
          <a:xfrm>
            <a:off x="3790378" y="5080417"/>
            <a:ext cx="632610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7" name="直線矢印コネクタ 46"/>
          <p:cNvCxnSpPr>
            <a:cxnSpLocks/>
          </p:cNvCxnSpPr>
          <p:nvPr/>
        </p:nvCxnSpPr>
        <p:spPr>
          <a:xfrm flipV="1">
            <a:off x="2718625" y="4354207"/>
            <a:ext cx="1333596" cy="573972"/>
          </a:xfrm>
          <a:prstGeom prst="straightConnector1">
            <a:avLst/>
          </a:prstGeom>
          <a:ln w="190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FDE3D9A-D2E4-446E-BF6E-0287FAA1D152}"/>
              </a:ext>
            </a:extLst>
          </p:cNvPr>
          <p:cNvSpPr txBox="1"/>
          <p:nvPr/>
        </p:nvSpPr>
        <p:spPr>
          <a:xfrm>
            <a:off x="296595" y="1005393"/>
            <a:ext cx="3301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(Why Markovian assumption</a:t>
            </a:r>
          </a:p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cannot be applied)</a:t>
            </a:r>
            <a:endParaRPr lang="ja-JP" altLang="en-US" dirty="0"/>
          </a:p>
        </p:txBody>
      </p:sp>
      <p:pic>
        <p:nvPicPr>
          <p:cNvPr id="51" name="Picture 4">
            <a:extLst>
              <a:ext uri="{FF2B5EF4-FFF2-40B4-BE49-F238E27FC236}">
                <a16:creationId xmlns:a16="http://schemas.microsoft.com/office/drawing/2014/main" id="{A9C99ACA-4488-47E7-A1A7-38B7E250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46821" y="4387128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52" name="オブジェクト 51">
            <a:extLst>
              <a:ext uri="{FF2B5EF4-FFF2-40B4-BE49-F238E27FC236}">
                <a16:creationId xmlns:a16="http://schemas.microsoft.com/office/drawing/2014/main" id="{4C7C72DC-5429-4C65-A4C9-7FDC709C9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8902" y="422529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647640" progId="Equation.DSMT4">
                  <p:embed/>
                </p:oleObj>
              </mc:Choice>
              <mc:Fallback>
                <p:oleObj name="Equation" r:id="rId31" imgW="1434960" imgH="647640" progId="Equation.DSMT4">
                  <p:embed/>
                  <p:pic>
                    <p:nvPicPr>
                      <p:cNvPr id="52" name="オブジェクト 51">
                        <a:extLst>
                          <a:ext uri="{FF2B5EF4-FFF2-40B4-BE49-F238E27FC236}">
                            <a16:creationId xmlns:a16="http://schemas.microsoft.com/office/drawing/2014/main" id="{4C7C72DC-5429-4C65-A4C9-7FDC709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68902" y="422529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オブジェクト 52">
            <a:extLst>
              <a:ext uri="{FF2B5EF4-FFF2-40B4-BE49-F238E27FC236}">
                <a16:creationId xmlns:a16="http://schemas.microsoft.com/office/drawing/2014/main" id="{052AF6E9-C1C4-45EC-A28F-F46D72D39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49957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562040" imgH="291960" progId="Equation.DSMT4">
                  <p:embed/>
                </p:oleObj>
              </mc:Choice>
              <mc:Fallback>
                <p:oleObj name="Equation" r:id="rId33" imgW="1562040" imgH="291960" progId="Equation.DSMT4">
                  <p:embed/>
                  <p:pic>
                    <p:nvPicPr>
                      <p:cNvPr id="53" name="オブジェクト 52">
                        <a:extLst>
                          <a:ext uri="{FF2B5EF4-FFF2-40B4-BE49-F238E27FC236}">
                            <a16:creationId xmlns:a16="http://schemas.microsoft.com/office/drawing/2014/main" id="{052AF6E9-C1C4-45EC-A28F-F46D72D39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49957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CAF9159-4E12-4F01-B690-F0BCF2B1F8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100985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30040" imgH="279360" progId="Equation.DSMT4">
                  <p:embed/>
                </p:oleObj>
              </mc:Choice>
              <mc:Fallback>
                <p:oleObj name="Equation" r:id="rId35" imgW="1130040" imgH="27936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CAF9159-4E12-4F01-B690-F0BCF2B1F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100985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A96BB07-3B61-4091-B359-22B08DC0430D}"/>
              </a:ext>
            </a:extLst>
          </p:cNvPr>
          <p:cNvSpPr txBox="1"/>
          <p:nvPr/>
        </p:nvSpPr>
        <p:spPr>
          <a:xfrm>
            <a:off x="5624541" y="3726849"/>
            <a:ext cx="29615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  <a:r>
              <a:rPr lang="ja-JP" altLang="en-US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(2LS)</a:t>
            </a:r>
            <a:endParaRPr lang="ja-JP" altLang="en-US" sz="16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EDC22BF-740E-4C43-8A13-6CAE506B55DB}"/>
              </a:ext>
            </a:extLst>
          </p:cNvPr>
          <p:cNvCxnSpPr/>
          <p:nvPr/>
        </p:nvCxnSpPr>
        <p:spPr>
          <a:xfrm flipH="1">
            <a:off x="3727118" y="5060188"/>
            <a:ext cx="1748081" cy="2022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6" name="Picture 4">
            <a:extLst>
              <a:ext uri="{FF2B5EF4-FFF2-40B4-BE49-F238E27FC236}">
                <a16:creationId xmlns:a16="http://schemas.microsoft.com/office/drawing/2014/main" id="{BF0FB060-1006-41AD-837E-16F2EE1C6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657264" y="2500288"/>
            <a:ext cx="3169556" cy="97016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BF5FB91-1BD4-992E-01F3-6B14861626D5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415051" y="2915331"/>
            <a:ext cx="599424" cy="73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5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2" grpId="0"/>
      <p:bldP spid="13" grpId="0" animBg="1"/>
      <p:bldP spid="21" grpId="0"/>
      <p:bldP spid="22" grpId="0"/>
      <p:bldP spid="31" grpId="0"/>
      <p:bldP spid="40" grpId="0"/>
      <p:bldP spid="36" grpId="0" animBg="1"/>
      <p:bldP spid="4" grpId="0" animBg="1"/>
      <p:bldP spid="6" grpId="0"/>
      <p:bldP spid="6" grpId="1"/>
      <p:bldP spid="15" grpId="0"/>
      <p:bldP spid="42" grpId="0"/>
      <p:bldP spid="23" grpId="0"/>
      <p:bldP spid="49" grpId="0"/>
      <p:bldP spid="50" grpId="0" animBg="1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0880EF-E874-22F5-6EC9-58E5B798F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1827" y="3451532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251520" y="946729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ja-JP" dirty="0"/>
          </a:p>
          <a:p>
            <a:pPr marL="571500" indent="-571500">
              <a:buFont typeface="Arial" charset="0"/>
              <a:buAutoNum type="romanLcParenR"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(heating)</a:t>
            </a:r>
          </a:p>
          <a:p>
            <a:pPr marL="571500" indent="-571500">
              <a:buAutoNum type="romanLcParenR"/>
            </a:pPr>
            <a:r>
              <a:rPr lang="en-US" altLang="ja-JP" dirty="0">
                <a:solidFill>
                  <a:srgbClr val="0066FF"/>
                </a:solidFill>
              </a:rPr>
              <a:t>Dissipation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(relaxation)</a:t>
            </a:r>
          </a:p>
          <a:p>
            <a:pPr>
              <a:buNone/>
            </a:pPr>
            <a:endParaRPr lang="en-US" altLang="ja-JP" sz="900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FFC000"/>
                </a:solidFill>
              </a:rPr>
              <a:t>iii) Description of equilibrium state</a:t>
            </a:r>
          </a:p>
          <a:p>
            <a:pPr>
              <a:buNone/>
            </a:pPr>
            <a:endParaRPr lang="en-US" altLang="ja-JP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7030A0"/>
                </a:solidFill>
              </a:rPr>
              <a:t>iv) Entanglement dynamics</a:t>
            </a:r>
          </a:p>
          <a:p>
            <a:pPr>
              <a:buNone/>
            </a:pPr>
            <a:r>
              <a:rPr lang="ja-JP" altLang="en-US" sz="2400" dirty="0"/>
              <a:t>　</a:t>
            </a:r>
            <a:r>
              <a:rPr lang="en-US" altLang="ja-JP" sz="2400" dirty="0"/>
              <a:t>Reveals only through non-linear response function</a:t>
            </a:r>
            <a:r>
              <a:rPr lang="ja-JP" altLang="en-US" sz="2400" dirty="0"/>
              <a:t>　</a:t>
            </a:r>
            <a:endParaRPr lang="en-US" altLang="ja-JP" sz="2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ja-JP" sz="2400" b="1" dirty="0">
              <a:solidFill>
                <a:srgbClr val="FF0000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Four important aspects of the bath</a:t>
            </a:r>
            <a:br>
              <a:rPr lang="en-US" altLang="ja-JP" dirty="0"/>
            </a:br>
            <a:r>
              <a:rPr lang="en-US" altLang="ja-JP" sz="2000" dirty="0"/>
              <a:t>(non-Markovian tests; </a:t>
            </a:r>
            <a:r>
              <a:rPr lang="en-US" altLang="ja-JP" sz="2000" dirty="0">
                <a:solidFill>
                  <a:srgbClr val="0070C0"/>
                </a:solidFill>
              </a:rPr>
              <a:t>Tanimura, JCP </a:t>
            </a:r>
            <a:r>
              <a:rPr lang="en-US" altLang="ja-JP" sz="2000" b="1" dirty="0">
                <a:solidFill>
                  <a:srgbClr val="0070C0"/>
                </a:solidFill>
              </a:rPr>
              <a:t>142</a:t>
            </a:r>
            <a:r>
              <a:rPr lang="en-US" altLang="ja-JP" sz="2000" dirty="0">
                <a:solidFill>
                  <a:srgbClr val="0070C0"/>
                </a:solidFill>
              </a:rPr>
              <a:t>, 144110 (2015).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8" name="右中かっこ 7"/>
          <p:cNvSpPr/>
          <p:nvPr/>
        </p:nvSpPr>
        <p:spPr>
          <a:xfrm>
            <a:off x="5220071" y="1710802"/>
            <a:ext cx="357197" cy="85725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542583" y="1552744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Balanced at equilibrium state</a:t>
            </a:r>
          </a:p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fluctuation-dissipation theorem</a:t>
            </a:r>
          </a:p>
          <a:p>
            <a:r>
              <a:rPr lang="en-US" altLang="ja-JP" sz="2000" dirty="0">
                <a:solidFill>
                  <a:srgbClr val="0066FF"/>
                </a:solidFill>
                <a:ea typeface="Arial Unicode MS" panose="020B0604020202020204" pitchFamily="50" charset="-128"/>
              </a:rPr>
              <a:t>(positivity problem)</a:t>
            </a:r>
          </a:p>
        </p:txBody>
      </p:sp>
      <p:graphicFrame>
        <p:nvGraphicFramePr>
          <p:cNvPr id="5061639" name="Object 7"/>
          <p:cNvGraphicFramePr>
            <a:graphicFrameLocks noChangeAspect="1"/>
          </p:cNvGraphicFramePr>
          <p:nvPr/>
        </p:nvGraphicFramePr>
        <p:xfrm>
          <a:off x="2039938" y="3522663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97280" imgH="469800" progId="Equation.DSMT4">
                  <p:embed/>
                </p:oleObj>
              </mc:Choice>
              <mc:Fallback>
                <p:oleObj name="Equation" r:id="rId3" imgW="3797280" imgH="469800" progId="Equation.DSMT4">
                  <p:embed/>
                  <p:pic>
                    <p:nvPicPr>
                      <p:cNvPr id="5061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8" y="3522663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478158"/>
              </p:ext>
            </p:extLst>
          </p:nvPr>
        </p:nvGraphicFramePr>
        <p:xfrm>
          <a:off x="490355" y="5355646"/>
          <a:ext cx="619442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87840" imgH="1143000" progId="Equation.DSMT4">
                  <p:embed/>
                </p:oleObj>
              </mc:Choice>
              <mc:Fallback>
                <p:oleObj name="Equation" r:id="rId5" imgW="6387840" imgH="1143000" progId="Equation.DSMT4">
                  <p:embed/>
                  <p:pic>
                    <p:nvPicPr>
                      <p:cNvPr id="1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355" y="5355646"/>
                        <a:ext cx="6194425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6827837" y="4992687"/>
          <a:ext cx="18589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17360" imgH="558720" progId="Equation.DSMT4">
                  <p:embed/>
                </p:oleObj>
              </mc:Choice>
              <mc:Fallback>
                <p:oleObj name="Equation" r:id="rId7" imgW="1917360" imgH="558720" progId="Equation.DSMT4">
                  <p:embed/>
                  <p:pic>
                    <p:nvPicPr>
                      <p:cNvPr id="1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7837" y="4992687"/>
                        <a:ext cx="18589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6184680" y="590559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890460" y="5904861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time-propagator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for reduced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ja-JP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𝑖</m:t>
                        </m:r>
                        <m:sSubSup>
                          <m:sSubSup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  <m:sup>
                            <m:r>
                              <a:rPr lang="ja-JP" altLang="en-US" i="0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bSup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𝛤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  <a:blipFill rotWithShape="0">
                <a:blip r:embed="rId11"/>
                <a:stretch>
                  <a:fillRect t="-8197" r="-3738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0694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-699211" y="944033"/>
            <a:ext cx="561890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Fluctuation</a:t>
            </a:r>
            <a:r>
              <a:rPr lang="ja-JP" altLang="en-US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(temperature)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031" y="1349084"/>
            <a:ext cx="2714462" cy="2754735"/>
          </a:xfrm>
          <a:prstGeom prst="rect">
            <a:avLst/>
          </a:prstGeom>
        </p:spPr>
      </p:pic>
      <p:sp>
        <p:nvSpPr>
          <p:cNvPr id="18" name="タイトル 1"/>
          <p:cNvSpPr txBox="1">
            <a:spLocks/>
          </p:cNvSpPr>
          <p:nvPr/>
        </p:nvSpPr>
        <p:spPr>
          <a:xfrm>
            <a:off x="3381076" y="962838"/>
            <a:ext cx="6249725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ii) Dissipation</a:t>
            </a:r>
            <a:r>
              <a:rPr lang="ja-JP" altLang="en-US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endParaRPr lang="ja-JP" altLang="en-US" sz="2400" dirty="0">
              <a:ea typeface="Arial Unicode MS" panose="020B060402020202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996" y="1359146"/>
            <a:ext cx="2777291" cy="2874069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6554419" y="1703211"/>
            <a:ext cx="2223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Anti-symmetric corr.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166581" y="4070780"/>
            <a:ext cx="36808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iii) Equilibrium distribution</a:t>
            </a:r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957" y="4478048"/>
            <a:ext cx="3037653" cy="2294967"/>
          </a:xfrm>
          <a:prstGeom prst="rect">
            <a:avLst/>
          </a:prstGeom>
        </p:spPr>
      </p:pic>
      <p:sp>
        <p:nvSpPr>
          <p:cNvPr id="22" name="正方形/長方形 21"/>
          <p:cNvSpPr/>
          <p:nvPr/>
        </p:nvSpPr>
        <p:spPr>
          <a:xfrm>
            <a:off x="30057" y="4888471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factorized state</a:t>
            </a:r>
            <a:endParaRPr lang="en-US" altLang="ja-JP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545198" y="5223272"/>
            <a:ext cx="1620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Un-factorized </a:t>
            </a:r>
          </a:p>
        </p:txBody>
      </p:sp>
      <p:sp>
        <p:nvSpPr>
          <p:cNvPr id="23" name="タイトル 1"/>
          <p:cNvSpPr txBox="1">
            <a:spLocks/>
          </p:cNvSpPr>
          <p:nvPr/>
        </p:nvSpPr>
        <p:spPr>
          <a:xfrm>
            <a:off x="2512798" y="4049436"/>
            <a:ext cx="8219257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iv) Entanglement dynamics</a:t>
            </a:r>
          </a:p>
          <a:p>
            <a:endParaRPr lang="ja-JP" altLang="en-US" sz="4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9697" y="4478048"/>
            <a:ext cx="2808312" cy="2362224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1813760" y="1723928"/>
            <a:ext cx="178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Symmetric corr.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5976391" y="5708051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円/楕円 24"/>
          <p:cNvSpPr/>
          <p:nvPr/>
        </p:nvSpPr>
        <p:spPr>
          <a:xfrm>
            <a:off x="5321776" y="5684463"/>
            <a:ext cx="275579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Rectangle 21"/>
          <p:cNvSpPr>
            <a:spLocks/>
          </p:cNvSpPr>
          <p:nvPr/>
        </p:nvSpPr>
        <p:spPr bwMode="auto">
          <a:xfrm>
            <a:off x="7034743" y="5052044"/>
            <a:ext cx="2282461" cy="770449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Dynamical correlation</a:t>
            </a:r>
          </a:p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(2D THz-Raman</a:t>
            </a:r>
          </a:p>
        </p:txBody>
      </p:sp>
      <p:cxnSp>
        <p:nvCxnSpPr>
          <p:cNvPr id="27" name="直線矢印コネクタ 26"/>
          <p:cNvCxnSpPr>
            <a:cxnSpLocks/>
          </p:cNvCxnSpPr>
          <p:nvPr/>
        </p:nvCxnSpPr>
        <p:spPr>
          <a:xfrm flipH="1">
            <a:off x="5576391" y="5373215"/>
            <a:ext cx="1371873" cy="3617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>
            <a:cxnSpLocks/>
          </p:cNvCxnSpPr>
          <p:nvPr/>
        </p:nvCxnSpPr>
        <p:spPr>
          <a:xfrm flipH="1">
            <a:off x="6208769" y="5407938"/>
            <a:ext cx="807234" cy="543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正方形/長方形 19"/>
          <p:cNvSpPr>
            <a:spLocks noChangeArrowheads="1"/>
          </p:cNvSpPr>
          <p:nvPr/>
        </p:nvSpPr>
        <p:spPr bwMode="auto">
          <a:xfrm>
            <a:off x="251520" y="136628"/>
            <a:ext cx="81547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 dirty="0"/>
              <a:t>Non-Markovian tests for “exact” calculations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4919697" y="625326"/>
            <a:ext cx="43395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70C0"/>
                </a:solidFill>
              </a:rPr>
              <a:t>Non-Markovian Test: JCP</a:t>
            </a:r>
            <a:r>
              <a:rPr lang="en-US" altLang="ja-JP" sz="1600" b="1" dirty="0">
                <a:solidFill>
                  <a:srgbClr val="0070C0"/>
                </a:solidFill>
              </a:rPr>
              <a:t>142</a:t>
            </a:r>
            <a:r>
              <a:rPr lang="en-US" altLang="ja-JP" sz="1600" dirty="0">
                <a:solidFill>
                  <a:srgbClr val="0070C0"/>
                </a:solidFill>
              </a:rPr>
              <a:t>, 144110 (2015).</a:t>
            </a:r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2057823" y="2327822"/>
          <a:ext cx="1384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203040" progId="Equation.DSMT4">
                  <p:embed/>
                </p:oleObj>
              </mc:Choice>
              <mc:Fallback>
                <p:oleObj name="Equation" r:id="rId6" imgW="558720" imgH="203040" progId="Equation.DSMT4">
                  <p:embed/>
                  <p:pic>
                    <p:nvPicPr>
                      <p:cNvPr id="1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823" y="2327822"/>
                        <a:ext cx="13843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3"/>
          <p:cNvGraphicFramePr>
            <a:graphicFrameLocks noChangeAspect="1"/>
          </p:cNvGraphicFramePr>
          <p:nvPr/>
        </p:nvGraphicFramePr>
        <p:xfrm>
          <a:off x="6323853" y="2221627"/>
          <a:ext cx="1384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203040" progId="Equation.DSMT4">
                  <p:embed/>
                </p:oleObj>
              </mc:Choice>
              <mc:Fallback>
                <p:oleObj name="Equation" r:id="rId6" imgW="558720" imgH="203040" progId="Equation.DSMT4">
                  <p:embed/>
                  <p:pic>
                    <p:nvPicPr>
                      <p:cNvPr id="3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3853" y="2221627"/>
                        <a:ext cx="13843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666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23A6A-3B67-AAE9-AC37-26127F0451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18CC01-0140-F96E-792D-25E609EBF0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6950" y="292870"/>
            <a:ext cx="8265530" cy="2716354"/>
          </a:xfrm>
        </p:spPr>
        <p:txBody>
          <a:bodyPr>
            <a:normAutofit fontScale="90000"/>
          </a:bodyPr>
          <a:lstStyle/>
          <a:p>
            <a:r>
              <a:rPr lang="en-US" altLang="ja-JP" sz="4400" dirty="0"/>
              <a:t>Electron transfer problem, </a:t>
            </a:r>
            <a:br>
              <a:rPr lang="en-US" altLang="ja-JP" sz="4400" dirty="0"/>
            </a:br>
            <a:r>
              <a:rPr lang="en-US" altLang="ja-JP" sz="4400" dirty="0"/>
              <a:t>nonlinear electronic spectroscopies, and</a:t>
            </a:r>
            <a:br>
              <a:rPr lang="en-US" altLang="ja-JP" sz="4400" dirty="0"/>
            </a:br>
            <a:r>
              <a:rPr lang="en-US" altLang="ja-JP" sz="4400" dirty="0"/>
              <a:t>Non-Adiabatic Transitions</a:t>
            </a:r>
            <a:endParaRPr kumimoji="1" lang="ja-JP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B1454B2-B07F-7AE7-F76E-2C90A4EB998E}"/>
              </a:ext>
            </a:extLst>
          </p:cNvPr>
          <p:cNvSpPr/>
          <p:nvPr/>
        </p:nvSpPr>
        <p:spPr>
          <a:xfrm>
            <a:off x="839177" y="4437112"/>
            <a:ext cx="475162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Yoshitaka Tanimura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Department of Chemistry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Kyoto University</a:t>
            </a:r>
          </a:p>
          <a:p>
            <a:endParaRPr lang="en-US" altLang="ja-JP" sz="3200" dirty="0">
              <a:ea typeface="Arial Unicode MS" panose="020B0604020202020204" pitchFamily="50" charset="-128"/>
            </a:endParaRPr>
          </a:p>
        </p:txBody>
      </p:sp>
      <p:pic>
        <p:nvPicPr>
          <p:cNvPr id="185345" name="Picture 1" descr="C:\Users\tanimura.THEOCHEM\Desktop\谷村.jpg">
            <a:extLst>
              <a:ext uri="{FF2B5EF4-FFF2-40B4-BE49-F238E27FC236}">
                <a16:creationId xmlns:a16="http://schemas.microsoft.com/office/drawing/2014/main" id="{C344A477-4849-E008-DA0F-114F3C6EC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3429000"/>
            <a:ext cx="1014390" cy="1196525"/>
          </a:xfrm>
          <a:prstGeom prst="rect">
            <a:avLst/>
          </a:prstGeom>
          <a:noFill/>
        </p:spPr>
      </p:pic>
      <p:sp>
        <p:nvSpPr>
          <p:cNvPr id="7" name="日付プレースホルダ 6">
            <a:extLst>
              <a:ext uri="{FF2B5EF4-FFF2-40B4-BE49-F238E27FC236}">
                <a16:creationId xmlns:a16="http://schemas.microsoft.com/office/drawing/2014/main" id="{80F36DB4-0BC8-B1D4-4969-5D17123879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19872" y="3363478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pPr>
                <a:defRPr/>
              </a:pPr>
              <a:t>3/14/2025</a:t>
            </a:fld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89570" name="Picture 2">
            <a:extLst>
              <a:ext uri="{FF2B5EF4-FFF2-40B4-BE49-F238E27FC236}">
                <a16:creationId xmlns:a16="http://schemas.microsoft.com/office/drawing/2014/main" id="{971DFD9A-094F-FB3C-A0E6-6DF36BE7B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70" y="4480385"/>
            <a:ext cx="19621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05264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064CFC-012E-07F6-87A2-626B05AA4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82BE1A-F383-370C-D9C1-EEDD1C956A5C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Electron transfer problem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9BDEE7E-7305-3E3B-0F39-E98C8464717E}"/>
              </a:ext>
            </a:extLst>
          </p:cNvPr>
          <p:cNvSpPr/>
          <p:nvPr/>
        </p:nvSpPr>
        <p:spPr>
          <a:xfrm>
            <a:off x="4932040" y="4373850"/>
            <a:ext cx="4211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Fleming,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Martin&amp;Breton</a:t>
            </a:r>
            <a:r>
              <a:rPr lang="en-US" altLang="ja-JP" sz="1600" dirty="0">
                <a:ea typeface="Arial Unicode MS" panose="020B0604020202020204" pitchFamily="50" charset="-128"/>
              </a:rPr>
              <a:t>, Nature 333,190 (1988).</a:t>
            </a:r>
          </a:p>
          <a:p>
            <a:r>
              <a:rPr lang="en-US" altLang="ja-JP" sz="1600" dirty="0">
                <a:ea typeface="Arial Unicode MS" panose="020B0604020202020204" pitchFamily="50" charset="-128"/>
              </a:rPr>
              <a:t>Cho 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Silvey</a:t>
            </a:r>
            <a:r>
              <a:rPr lang="en-US" altLang="ja-JP" sz="1600" dirty="0">
                <a:ea typeface="Arial Unicode MS" panose="020B0604020202020204" pitchFamily="50" charset="-128"/>
              </a:rPr>
              <a:t> JCP, 103, 595 (1995).</a:t>
            </a:r>
          </a:p>
          <a:p>
            <a:r>
              <a:rPr lang="en-US" altLang="ja-JP" sz="1600" dirty="0" err="1">
                <a:ea typeface="Arial Unicode MS" panose="020B0604020202020204" pitchFamily="50" charset="-128"/>
              </a:rPr>
              <a:t>Makri</a:t>
            </a:r>
            <a:r>
              <a:rPr lang="en-US" altLang="ja-JP" sz="1600" dirty="0">
                <a:ea typeface="Arial Unicode MS" panose="020B0604020202020204" pitchFamily="50" charset="-128"/>
              </a:rPr>
              <a:t> et al, PNAS 93, 3926 (1996).</a:t>
            </a:r>
          </a:p>
          <a:p>
            <a:endParaRPr lang="ja-JP" altLang="en-US" sz="1600" dirty="0">
              <a:ea typeface="Arial Unicode MS" panose="020B0604020202020204" pitchFamily="50" charset="-128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FE639D4-8EE7-BD35-6B95-2FE0BEFBA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565" y="1566353"/>
            <a:ext cx="2286173" cy="2041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3E2BE314-D918-F62D-22AE-B84DF47DA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166" y="1772816"/>
            <a:ext cx="1688144" cy="126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FECB481B-7543-103B-D501-F451EF282DEC}"/>
              </a:ext>
            </a:extLst>
          </p:cNvPr>
          <p:cNvSpPr/>
          <p:nvPr/>
        </p:nvSpPr>
        <p:spPr>
          <a:xfrm>
            <a:off x="5389564" y="3681888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by Richard </a:t>
            </a:r>
            <a:r>
              <a:rPr lang="en-US" altLang="ja-JP" dirty="0" err="1">
                <a:ea typeface="Arial Unicode MS" panose="020B0604020202020204" pitchFamily="50" charset="-128"/>
              </a:rPr>
              <a:t>Cogdell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7" name="Picture 19">
            <a:extLst>
              <a:ext uri="{FF2B5EF4-FFF2-40B4-BE49-F238E27FC236}">
                <a16:creationId xmlns:a16="http://schemas.microsoft.com/office/drawing/2014/main" id="{DA723659-0856-2D2F-D45F-B2872D6EC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70" y="1313649"/>
            <a:ext cx="401002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1">
            <a:extLst>
              <a:ext uri="{FF2B5EF4-FFF2-40B4-BE49-F238E27FC236}">
                <a16:creationId xmlns:a16="http://schemas.microsoft.com/office/drawing/2014/main" id="{0A229528-F13D-4DAF-1AB3-882947A75529}"/>
              </a:ext>
            </a:extLst>
          </p:cNvPr>
          <p:cNvSpPr>
            <a:spLocks/>
          </p:cNvSpPr>
          <p:nvPr/>
        </p:nvSpPr>
        <p:spPr bwMode="auto">
          <a:xfrm>
            <a:off x="617262" y="3388801"/>
            <a:ext cx="3920133" cy="43755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Helvetica" charset="0"/>
              </a:rPr>
              <a:t>displaced oscillators  + heat bath</a:t>
            </a:r>
          </a:p>
        </p:txBody>
      </p:sp>
      <p:graphicFrame>
        <p:nvGraphicFramePr>
          <p:cNvPr id="10" name="オブジェクト 9">
            <a:extLst>
              <a:ext uri="{FF2B5EF4-FFF2-40B4-BE49-F238E27FC236}">
                <a16:creationId xmlns:a16="http://schemas.microsoft.com/office/drawing/2014/main" id="{EB207951-9AED-B0CD-2EC0-13BDAA5F48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850" y="4070350"/>
          <a:ext cx="35941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93880" imgH="2438280" progId="Equation.DSMT4">
                  <p:embed/>
                </p:oleObj>
              </mc:Choice>
              <mc:Fallback>
                <p:oleObj name="Equation" r:id="rId5" imgW="3593880" imgH="2438280" progId="Equation.DSMT4">
                  <p:embed/>
                  <p:pic>
                    <p:nvPicPr>
                      <p:cNvPr id="10" name="オブジェクト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850" y="4070350"/>
                        <a:ext cx="3594100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AutoShape 5">
            <a:extLst>
              <a:ext uri="{FF2B5EF4-FFF2-40B4-BE49-F238E27FC236}">
                <a16:creationId xmlns:a16="http://schemas.microsoft.com/office/drawing/2014/main" id="{EEBB5476-D336-5D6D-91F7-737F98E4B0D0}"/>
              </a:ext>
            </a:extLst>
          </p:cNvPr>
          <p:cNvSpPr>
            <a:spLocks/>
          </p:cNvSpPr>
          <p:nvPr/>
        </p:nvSpPr>
        <p:spPr bwMode="auto">
          <a:xfrm>
            <a:off x="186016" y="4693013"/>
            <a:ext cx="3786214" cy="1800201"/>
          </a:xfrm>
          <a:prstGeom prst="roundRect">
            <a:avLst>
              <a:gd name="adj" fmla="val 8769"/>
            </a:avLst>
          </a:prstGeom>
          <a:solidFill>
            <a:schemeClr val="accent1">
              <a:alpha val="40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" name="Picture 16">
            <a:extLst>
              <a:ext uri="{FF2B5EF4-FFF2-40B4-BE49-F238E27FC236}">
                <a16:creationId xmlns:a16="http://schemas.microsoft.com/office/drawing/2014/main" id="{4DC07AE6-8849-CE98-C27A-501B848E0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17" y="1669980"/>
            <a:ext cx="379095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1">
            <a:extLst>
              <a:ext uri="{FF2B5EF4-FFF2-40B4-BE49-F238E27FC236}">
                <a16:creationId xmlns:a16="http://schemas.microsoft.com/office/drawing/2014/main" id="{2A67348E-20ED-4809-2E93-6D5A0C2858FC}"/>
              </a:ext>
            </a:extLst>
          </p:cNvPr>
          <p:cNvSpPr>
            <a:spLocks/>
          </p:cNvSpPr>
          <p:nvPr/>
        </p:nvSpPr>
        <p:spPr bwMode="auto">
          <a:xfrm>
            <a:off x="329917" y="3364906"/>
            <a:ext cx="3920133" cy="43755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Helvetica" charset="0"/>
              </a:rPr>
              <a:t>Electric state  + oscillators  + heat bath</a:t>
            </a:r>
          </a:p>
        </p:txBody>
      </p:sp>
      <p:pic>
        <p:nvPicPr>
          <p:cNvPr id="26636" name="Picture 12">
            <a:extLst>
              <a:ext uri="{FF2B5EF4-FFF2-40B4-BE49-F238E27FC236}">
                <a16:creationId xmlns:a16="http://schemas.microsoft.com/office/drawing/2014/main" id="{EA096B02-6BB1-B4C6-5DB4-2175D94A37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971" y="1688228"/>
            <a:ext cx="36766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AutoShape 5">
            <a:extLst>
              <a:ext uri="{FF2B5EF4-FFF2-40B4-BE49-F238E27FC236}">
                <a16:creationId xmlns:a16="http://schemas.microsoft.com/office/drawing/2014/main" id="{F6CCC68D-9370-1C89-2BF7-9D58C27BDC47}"/>
              </a:ext>
            </a:extLst>
          </p:cNvPr>
          <p:cNvSpPr>
            <a:spLocks/>
          </p:cNvSpPr>
          <p:nvPr/>
        </p:nvSpPr>
        <p:spPr bwMode="auto">
          <a:xfrm>
            <a:off x="1372085" y="1459778"/>
            <a:ext cx="2868350" cy="1469868"/>
          </a:xfrm>
          <a:prstGeom prst="roundRect">
            <a:avLst>
              <a:gd name="adj" fmla="val 8769"/>
            </a:avLst>
          </a:prstGeom>
          <a:solidFill>
            <a:schemeClr val="accent1">
              <a:alpha val="38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AutoShape 5">
            <a:extLst>
              <a:ext uri="{FF2B5EF4-FFF2-40B4-BE49-F238E27FC236}">
                <a16:creationId xmlns:a16="http://schemas.microsoft.com/office/drawing/2014/main" id="{FAE426D2-072C-CD86-BED5-A1CFB1A61FCC}"/>
              </a:ext>
            </a:extLst>
          </p:cNvPr>
          <p:cNvSpPr>
            <a:spLocks/>
          </p:cNvSpPr>
          <p:nvPr/>
        </p:nvSpPr>
        <p:spPr bwMode="auto">
          <a:xfrm>
            <a:off x="6603296" y="1523062"/>
            <a:ext cx="1999548" cy="1367033"/>
          </a:xfrm>
          <a:prstGeom prst="roundRect">
            <a:avLst>
              <a:gd name="adj" fmla="val 8769"/>
            </a:avLst>
          </a:prstGeom>
          <a:solidFill>
            <a:schemeClr val="accent1">
              <a:alpha val="5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5A641046-B707-2C91-493A-E5DF79C476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71988" y="4413250"/>
          <a:ext cx="3200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00400" imgH="558720" progId="Equation.DSMT4">
                  <p:embed/>
                </p:oleObj>
              </mc:Choice>
              <mc:Fallback>
                <p:oleObj name="Equation" r:id="rId9" imgW="3200400" imgH="55872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1988" y="4413250"/>
                        <a:ext cx="3200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AutoShape 5">
            <a:extLst>
              <a:ext uri="{FF2B5EF4-FFF2-40B4-BE49-F238E27FC236}">
                <a16:creationId xmlns:a16="http://schemas.microsoft.com/office/drawing/2014/main" id="{F2CA2372-C16F-684A-9260-314822F3D446}"/>
              </a:ext>
            </a:extLst>
          </p:cNvPr>
          <p:cNvSpPr>
            <a:spLocks/>
          </p:cNvSpPr>
          <p:nvPr/>
        </p:nvSpPr>
        <p:spPr bwMode="auto">
          <a:xfrm>
            <a:off x="4564775" y="5033490"/>
            <a:ext cx="4572000" cy="1119248"/>
          </a:xfrm>
          <a:prstGeom prst="roundRect">
            <a:avLst>
              <a:gd name="adj" fmla="val 8769"/>
            </a:avLst>
          </a:prstGeom>
          <a:solidFill>
            <a:schemeClr val="accent1">
              <a:alpha val="5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AutoShape 13">
            <a:extLst>
              <a:ext uri="{FF2B5EF4-FFF2-40B4-BE49-F238E27FC236}">
                <a16:creationId xmlns:a16="http://schemas.microsoft.com/office/drawing/2014/main" id="{09CEC9F3-E1E1-9D45-58A6-F57346AEF4E2}"/>
              </a:ext>
            </a:extLst>
          </p:cNvPr>
          <p:cNvSpPr>
            <a:spLocks/>
          </p:cNvSpPr>
          <p:nvPr/>
        </p:nvSpPr>
        <p:spPr bwMode="auto">
          <a:xfrm>
            <a:off x="3979897" y="2825925"/>
            <a:ext cx="1152530" cy="1495621"/>
          </a:xfrm>
          <a:prstGeom prst="rightArrow">
            <a:avLst>
              <a:gd name="adj1" fmla="val 32000"/>
              <a:gd name="adj2" fmla="val 25884"/>
            </a:avLst>
          </a:prstGeom>
          <a:solidFill>
            <a:srgbClr val="408000">
              <a:alpha val="49803"/>
            </a:srgbClr>
          </a:solidFill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1" name="オブジェクト 10">
            <a:extLst>
              <a:ext uri="{FF2B5EF4-FFF2-40B4-BE49-F238E27FC236}">
                <a16:creationId xmlns:a16="http://schemas.microsoft.com/office/drawing/2014/main" id="{6A71088E-30F3-4623-C0B9-8FFC02092C5A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5519738" y="3187700"/>
          <a:ext cx="3517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517560" imgH="838080" progId="Equation.DSMT4">
                  <p:embed/>
                </p:oleObj>
              </mc:Choice>
              <mc:Fallback>
                <p:oleObj name="Equation" r:id="rId11" imgW="3517560" imgH="838080" progId="Equation.DSMT4">
                  <p:embed/>
                  <p:pic>
                    <p:nvPicPr>
                      <p:cNvPr id="11" name="オブジェクト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9738" y="3187700"/>
                        <a:ext cx="3517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図 21">
            <a:extLst>
              <a:ext uri="{FF2B5EF4-FFF2-40B4-BE49-F238E27FC236}">
                <a16:creationId xmlns:a16="http://schemas.microsoft.com/office/drawing/2014/main" id="{5F30A973-0EBE-E290-106F-E1F55D5F56C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11955" y="1740950"/>
            <a:ext cx="1695809" cy="1263391"/>
          </a:xfrm>
          <a:prstGeom prst="rect">
            <a:avLst/>
          </a:prstGeom>
        </p:spPr>
      </p:pic>
      <p:sp>
        <p:nvSpPr>
          <p:cNvPr id="26" name="Rectangle 14">
            <a:extLst>
              <a:ext uri="{FF2B5EF4-FFF2-40B4-BE49-F238E27FC236}">
                <a16:creationId xmlns:a16="http://schemas.microsoft.com/office/drawing/2014/main" id="{15AC7EE7-62D1-F82C-FDD0-EE72CD28F739}"/>
              </a:ext>
            </a:extLst>
          </p:cNvPr>
          <p:cNvSpPr>
            <a:spLocks/>
          </p:cNvSpPr>
          <p:nvPr/>
        </p:nvSpPr>
        <p:spPr bwMode="auto">
          <a:xfrm>
            <a:off x="4118210" y="3306439"/>
            <a:ext cx="1332766" cy="491133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canonical</a:t>
            </a:r>
            <a:r>
              <a:rPr lang="en-US" altLang="ja-JP" sz="6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 </a:t>
            </a:r>
          </a:p>
          <a:p>
            <a:pPr algn="l"/>
            <a:r>
              <a:rPr lang="en-US" altLang="ja-JP" sz="6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  </a:t>
            </a:r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transform.</a:t>
            </a:r>
          </a:p>
        </p:txBody>
      </p:sp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DA4EB303-CFE3-1487-D70C-FCB29214E93A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3297238" y="5513388"/>
          <a:ext cx="3149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49280" imgH="838080" progId="Equation.DSMT4">
                  <p:embed/>
                </p:oleObj>
              </mc:Choice>
              <mc:Fallback>
                <p:oleObj name="Equation" r:id="rId14" imgW="3149280" imgH="838080" progId="Equation.DSMT4">
                  <p:embed/>
                  <p:pic>
                    <p:nvPicPr>
                      <p:cNvPr id="15" name="オブジェクト 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7238" y="5513388"/>
                        <a:ext cx="3149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>
            <a:extLst>
              <a:ext uri="{FF2B5EF4-FFF2-40B4-BE49-F238E27FC236}">
                <a16:creationId xmlns:a16="http://schemas.microsoft.com/office/drawing/2014/main" id="{8DD06782-8A11-5D0F-88B0-AB15BD0B51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46600" y="5110163"/>
          <a:ext cx="45974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597200" imgH="965160" progId="Equation.DSMT4">
                  <p:embed/>
                </p:oleObj>
              </mc:Choice>
              <mc:Fallback>
                <p:oleObj name="Equation" r:id="rId16" imgW="4597200" imgH="96516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5110163"/>
                        <a:ext cx="45974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147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-0.19809 0.00139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13" y="6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0.34351 L -0.24427 0.34351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2 -0.15232 L -0.26232 -0.15232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37 -0.13102 L -0.1908 -0.13102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5 -0.12847 L -0.18281 -0.1257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13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-0.20277 7.40741E-7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8" grpId="0"/>
      <p:bldP spid="8" grpId="1"/>
      <p:bldP spid="8" grpId="2"/>
      <p:bldP spid="12" grpId="0" animBg="1"/>
      <p:bldP spid="12" grpId="1" animBg="1"/>
      <p:bldP spid="13" grpId="0"/>
      <p:bldP spid="13" grpId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4" grpId="0" animBg="1"/>
      <p:bldP spid="24" grpId="1" animBg="1"/>
      <p:bldP spid="26" grpId="0"/>
      <p:bldP spid="2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16A38-B883-E7CC-4F34-D60042C09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>
            <a:extLst>
              <a:ext uri="{FF2B5EF4-FFF2-40B4-BE49-F238E27FC236}">
                <a16:creationId xmlns:a16="http://schemas.microsoft.com/office/drawing/2014/main" id="{E83ECE3C-F5DF-10C5-3537-D6C8D368CB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828600" y="260648"/>
            <a:ext cx="8643938" cy="850900"/>
          </a:xfrm>
        </p:spPr>
        <p:txBody>
          <a:bodyPr/>
          <a:lstStyle/>
          <a:p>
            <a:pPr eaLnBrk="1" hangingPunct="1"/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and </a:t>
            </a:r>
            <a:r>
              <a:rPr lang="en-US" altLang="ja-JP" sz="36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17427" name="Rectangle 21">
            <a:extLst>
              <a:ext uri="{FF2B5EF4-FFF2-40B4-BE49-F238E27FC236}">
                <a16:creationId xmlns:a16="http://schemas.microsoft.com/office/drawing/2014/main" id="{7DAD695C-BD0D-227C-ABCE-56191B614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28" y="4149080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id="{269D3F70-14A8-3A6F-4BFE-EF094B16E116}"/>
              </a:ext>
            </a:extLst>
          </p:cNvPr>
          <p:cNvSpPr txBox="1">
            <a:spLocks noChangeArrowheads="1"/>
          </p:cNvSpPr>
          <p:nvPr/>
        </p:nvSpPr>
        <p:spPr>
          <a:xfrm>
            <a:off x="467544" y="1124744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For Brownian</a:t>
            </a:r>
            <a:r>
              <a:rPr kumimoji="1" lang="en-US" altLang="ja-JP" sz="2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>
            <a:extLst>
              <a:ext uri="{FF2B5EF4-FFF2-40B4-BE49-F238E27FC236}">
                <a16:creationId xmlns:a16="http://schemas.microsoft.com/office/drawing/2014/main" id="{8A6849AE-7E4F-A2E5-21B9-1978369FC734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814388" y="1628775"/>
          <a:ext cx="385921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12920" imgH="990360" progId="Equation.DSMT4">
                  <p:embed/>
                </p:oleObj>
              </mc:Choice>
              <mc:Fallback>
                <p:oleObj name="Equation" r:id="rId3" imgW="4012920" imgH="990360" progId="Equation.DSMT4">
                  <p:embed/>
                  <p:pic>
                    <p:nvPicPr>
                      <p:cNvPr id="32" name="Object 2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88" y="1628775"/>
                        <a:ext cx="3859212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>
            <a:extLst>
              <a:ext uri="{FF2B5EF4-FFF2-40B4-BE49-F238E27FC236}">
                <a16:creationId xmlns:a16="http://schemas.microsoft.com/office/drawing/2014/main" id="{CD4935D3-08BF-C2F7-BBF7-60E1BD2BBEC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1560" y="3284984"/>
          <a:ext cx="3022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22560" imgH="787320" progId="Equation.DSMT4">
                  <p:embed/>
                </p:oleObj>
              </mc:Choice>
              <mc:Fallback>
                <p:oleObj name="Equation" r:id="rId5" imgW="3022560" imgH="7873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284984"/>
                        <a:ext cx="3022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Rectangle 9">
            <a:extLst>
              <a:ext uri="{FF2B5EF4-FFF2-40B4-BE49-F238E27FC236}">
                <a16:creationId xmlns:a16="http://schemas.microsoft.com/office/drawing/2014/main" id="{834AFE64-4494-0A43-1FB1-10F2D450F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536" y="2636912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6150" name="Object 8">
            <a:extLst>
              <a:ext uri="{FF2B5EF4-FFF2-40B4-BE49-F238E27FC236}">
                <a16:creationId xmlns:a16="http://schemas.microsoft.com/office/drawing/2014/main" id="{6004134D-70CB-0F05-5CC4-B8A67EC422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" y="4735513"/>
          <a:ext cx="4595813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97200" imgH="1879560" progId="Equation.DSMT4">
                  <p:embed/>
                </p:oleObj>
              </mc:Choice>
              <mc:Fallback>
                <p:oleObj name="Equation" r:id="rId7" imgW="4597200" imgH="1879560" progId="Equation.DSMT4">
                  <p:embed/>
                  <p:pic>
                    <p:nvPicPr>
                      <p:cNvPr id="615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4735513"/>
                        <a:ext cx="4595813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3">
            <a:extLst>
              <a:ext uri="{FF2B5EF4-FFF2-40B4-BE49-F238E27FC236}">
                <a16:creationId xmlns:a16="http://schemas.microsoft.com/office/drawing/2014/main" id="{C2D50D5E-985A-FC98-F83B-C4C03C331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2600" y="1340768"/>
            <a:ext cx="334345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6687" name="Object 9">
            <a:extLst>
              <a:ext uri="{FF2B5EF4-FFF2-40B4-BE49-F238E27FC236}">
                <a16:creationId xmlns:a16="http://schemas.microsoft.com/office/drawing/2014/main" id="{D932943F-F42D-31C5-5882-E45CFBB702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34150" y="5732463"/>
          <a:ext cx="1422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22360" imgH="330120" progId="Equation.DSMT4">
                  <p:embed/>
                </p:oleObj>
              </mc:Choice>
              <mc:Fallback>
                <p:oleObj name="Equation" r:id="rId10" imgW="1422360" imgH="330120" progId="Equation.DSMT4">
                  <p:embed/>
                  <p:pic>
                    <p:nvPicPr>
                      <p:cNvPr id="15668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4150" y="5732463"/>
                        <a:ext cx="1422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">
            <a:extLst>
              <a:ext uri="{FF2B5EF4-FFF2-40B4-BE49-F238E27FC236}">
                <a16:creationId xmlns:a16="http://schemas.microsoft.com/office/drawing/2014/main" id="{132DA130-91C4-F544-DFBD-23E7F4D31E6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75139" y="6165304"/>
          <a:ext cx="1714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14320" imgH="431640" progId="Equation.DSMT4">
                  <p:embed/>
                </p:oleObj>
              </mc:Choice>
              <mc:Fallback>
                <p:oleObj name="Equation" r:id="rId12" imgW="1714320" imgH="431640" progId="Equation.DSMT4">
                  <p:embed/>
                  <p:pic>
                    <p:nvPicPr>
                      <p:cNvPr id="2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5139" y="6165304"/>
                        <a:ext cx="1714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>
            <a:extLst>
              <a:ext uri="{FF2B5EF4-FFF2-40B4-BE49-F238E27FC236}">
                <a16:creationId xmlns:a16="http://schemas.microsoft.com/office/drawing/2014/main" id="{0D590870-F6ED-7923-3F7A-9B7E641D71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00192" y="4437112"/>
          <a:ext cx="19685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68480" imgH="939600" progId="Equation.DSMT4">
                  <p:embed/>
                </p:oleObj>
              </mc:Choice>
              <mc:Fallback>
                <p:oleObj name="Equation" r:id="rId14" imgW="1968480" imgH="939600" progId="Equation.DSMT4">
                  <p:embed/>
                  <p:pic>
                    <p:nvPicPr>
                      <p:cNvPr id="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4437112"/>
                        <a:ext cx="19685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5">
            <a:extLst>
              <a:ext uri="{FF2B5EF4-FFF2-40B4-BE49-F238E27FC236}">
                <a16:creationId xmlns:a16="http://schemas.microsoft.com/office/drawing/2014/main" id="{3C5004AA-30F9-2CFE-6B6E-287BA793F7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528" y="4725144"/>
          <a:ext cx="23749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374560" imgH="825480" progId="Equation.DSMT4">
                  <p:embed/>
                </p:oleObj>
              </mc:Choice>
              <mc:Fallback>
                <p:oleObj name="Equation" r:id="rId16" imgW="2374560" imgH="825480" progId="Equation.DSMT4">
                  <p:embed/>
                  <p:pic>
                    <p:nvPicPr>
                      <p:cNvPr id="4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725144"/>
                        <a:ext cx="2374900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0" name="Object 3">
            <a:extLst>
              <a:ext uri="{FF2B5EF4-FFF2-40B4-BE49-F238E27FC236}">
                <a16:creationId xmlns:a16="http://schemas.microsoft.com/office/drawing/2014/main" id="{05E9D61B-37DF-1A10-B7EC-9F1D2CAC3A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1560" y="3429000"/>
          <a:ext cx="2501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01640" imgH="622080" progId="Equation.DSMT4">
                  <p:embed/>
                </p:oleObj>
              </mc:Choice>
              <mc:Fallback>
                <p:oleObj name="Equation" r:id="rId18" imgW="2501640" imgH="622080" progId="Equation.DSMT4">
                  <p:embed/>
                  <p:pic>
                    <p:nvPicPr>
                      <p:cNvPr id="103016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429000"/>
                        <a:ext cx="25019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1" name="Object 3">
            <a:extLst>
              <a:ext uri="{FF2B5EF4-FFF2-40B4-BE49-F238E27FC236}">
                <a16:creationId xmlns:a16="http://schemas.microsoft.com/office/drawing/2014/main" id="{C9620B99-786E-2C9B-3655-B7E4D7B575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2438" y="3265488"/>
          <a:ext cx="4127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127400" imgH="825480" progId="Equation.DSMT4">
                  <p:embed/>
                </p:oleObj>
              </mc:Choice>
              <mc:Fallback>
                <p:oleObj name="Equation" r:id="rId20" imgW="4127400" imgH="825480" progId="Equation.DSMT4">
                  <p:embed/>
                  <p:pic>
                    <p:nvPicPr>
                      <p:cNvPr id="103016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3265488"/>
                        <a:ext cx="41275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8">
            <a:extLst>
              <a:ext uri="{FF2B5EF4-FFF2-40B4-BE49-F238E27FC236}">
                <a16:creationId xmlns:a16="http://schemas.microsoft.com/office/drawing/2014/main" id="{2F023FD8-1146-DA3D-6C7A-63113BB6CE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528" y="4640566"/>
          <a:ext cx="8785225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8788320" imgH="2082600" progId="Equation.DSMT4">
                  <p:embed/>
                </p:oleObj>
              </mc:Choice>
              <mc:Fallback>
                <p:oleObj name="Equation" r:id="rId22" imgW="8788320" imgH="2082600" progId="Equation.DSMT4">
                  <p:embed/>
                  <p:pic>
                    <p:nvPicPr>
                      <p:cNvPr id="5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640566"/>
                        <a:ext cx="8785225" cy="188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308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30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30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B9323-066D-2580-E430-28D5AED42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Line 1">
            <a:extLst>
              <a:ext uri="{FF2B5EF4-FFF2-40B4-BE49-F238E27FC236}">
                <a16:creationId xmlns:a16="http://schemas.microsoft.com/office/drawing/2014/main" id="{7B056A26-7753-9524-35A7-BCC8E62E0208}"/>
              </a:ext>
            </a:extLst>
          </p:cNvPr>
          <p:cNvSpPr>
            <a:spLocks noChangeShapeType="1"/>
          </p:cNvSpPr>
          <p:nvPr/>
        </p:nvSpPr>
        <p:spPr bwMode="auto">
          <a:xfrm>
            <a:off x="7565678" y="2027039"/>
            <a:ext cx="965523" cy="4465"/>
          </a:xfrm>
          <a:prstGeom prst="line">
            <a:avLst/>
          </a:prstGeom>
          <a:noFill/>
          <a:ln w="38100">
            <a:solidFill>
              <a:srgbClr val="4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E7462FC9-8161-7BAA-4E6A-271BA59D02B4}"/>
              </a:ext>
            </a:extLst>
          </p:cNvPr>
          <p:cNvGrpSpPr>
            <a:grpSpLocks/>
          </p:cNvGrpSpPr>
          <p:nvPr/>
        </p:nvGrpSpPr>
        <p:grpSpPr bwMode="auto">
          <a:xfrm>
            <a:off x="6215074" y="4214818"/>
            <a:ext cx="2527102" cy="2464594"/>
            <a:chOff x="0" y="0"/>
            <a:chExt cx="2264" cy="2208"/>
          </a:xfrm>
        </p:grpSpPr>
        <p:sp>
          <p:nvSpPr>
            <p:cNvPr id="41987" name="Line 3">
              <a:extLst>
                <a:ext uri="{FF2B5EF4-FFF2-40B4-BE49-F238E27FC236}">
                  <a16:creationId xmlns:a16="http://schemas.microsoft.com/office/drawing/2014/main" id="{DDE5BBE1-DC7B-8085-B89A-4282EF9DDA3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H="1">
              <a:off x="0" y="788"/>
              <a:ext cx="2263" cy="62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1988" name="Line 4">
              <a:extLst>
                <a:ext uri="{FF2B5EF4-FFF2-40B4-BE49-F238E27FC236}">
                  <a16:creationId xmlns:a16="http://schemas.microsoft.com/office/drawing/2014/main" id="{B9BC1F66-1AAF-775D-EA4C-63E078B66B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4" y="0"/>
              <a:ext cx="0" cy="22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1989" name="Line 5">
              <a:extLst>
                <a:ext uri="{FF2B5EF4-FFF2-40B4-BE49-F238E27FC236}">
                  <a16:creationId xmlns:a16="http://schemas.microsoft.com/office/drawing/2014/main" id="{123A1E61-FB4C-D2A8-FFBB-C3E7BC2C3B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1" y="363"/>
              <a:ext cx="1823" cy="14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1990" name="Line 6">
            <a:extLst>
              <a:ext uri="{FF2B5EF4-FFF2-40B4-BE49-F238E27FC236}">
                <a16:creationId xmlns:a16="http://schemas.microsoft.com/office/drawing/2014/main" id="{358E1299-CE93-DEAF-F11C-4A1915D634A6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7197" y="2522637"/>
            <a:ext cx="965523" cy="4465"/>
          </a:xfrm>
          <a:prstGeom prst="line">
            <a:avLst/>
          </a:prstGeom>
          <a:noFill/>
          <a:ln w="38100">
            <a:solidFill>
              <a:srgbClr val="89980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1" name="Oval 7">
            <a:extLst>
              <a:ext uri="{FF2B5EF4-FFF2-40B4-BE49-F238E27FC236}">
                <a16:creationId xmlns:a16="http://schemas.microsoft.com/office/drawing/2014/main" id="{033CCBCF-B94E-83F9-99DE-14A55CD79888}"/>
              </a:ext>
            </a:extLst>
          </p:cNvPr>
          <p:cNvSpPr>
            <a:spLocks/>
          </p:cNvSpPr>
          <p:nvPr/>
        </p:nvSpPr>
        <p:spPr bwMode="auto">
          <a:xfrm>
            <a:off x="7791164" y="5650265"/>
            <a:ext cx="340445" cy="339328"/>
          </a:xfrm>
          <a:prstGeom prst="ellipse">
            <a:avLst/>
          </a:prstGeom>
          <a:solidFill>
            <a:srgbClr val="89980E">
              <a:alpha val="70000"/>
            </a:srgbClr>
          </a:solidFill>
          <a:ln w="25400">
            <a:solidFill>
              <a:srgbClr val="3E4505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2" name="Line 8">
            <a:extLst>
              <a:ext uri="{FF2B5EF4-FFF2-40B4-BE49-F238E27FC236}">
                <a16:creationId xmlns:a16="http://schemas.microsoft.com/office/drawing/2014/main" id="{18172255-88C9-04FB-5CC4-E23FC3FBBFEF}"/>
              </a:ext>
            </a:extLst>
          </p:cNvPr>
          <p:cNvSpPr>
            <a:spLocks noChangeShapeType="1"/>
          </p:cNvSpPr>
          <p:nvPr/>
        </p:nvSpPr>
        <p:spPr bwMode="auto">
          <a:xfrm>
            <a:off x="6795492" y="3455789"/>
            <a:ext cx="1714500" cy="0"/>
          </a:xfrm>
          <a:prstGeom prst="line">
            <a:avLst/>
          </a:prstGeom>
          <a:noFill/>
          <a:ln w="38100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3" name="Oval 9">
            <a:extLst>
              <a:ext uri="{FF2B5EF4-FFF2-40B4-BE49-F238E27FC236}">
                <a16:creationId xmlns:a16="http://schemas.microsoft.com/office/drawing/2014/main" id="{1D005A21-CFB8-0A69-3415-6A953EBB9024}"/>
              </a:ext>
            </a:extLst>
          </p:cNvPr>
          <p:cNvSpPr>
            <a:spLocks/>
          </p:cNvSpPr>
          <p:nvPr/>
        </p:nvSpPr>
        <p:spPr bwMode="auto">
          <a:xfrm>
            <a:off x="6917171" y="4951517"/>
            <a:ext cx="339328" cy="338212"/>
          </a:xfrm>
          <a:prstGeom prst="ellipse">
            <a:avLst/>
          </a:prstGeom>
          <a:solidFill>
            <a:srgbClr val="0000FF">
              <a:alpha val="34862"/>
            </a:srgbClr>
          </a:solidFill>
          <a:ln w="25400">
            <a:solidFill>
              <a:srgbClr val="001F67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4" name="Line 10">
            <a:extLst>
              <a:ext uri="{FF2B5EF4-FFF2-40B4-BE49-F238E27FC236}">
                <a16:creationId xmlns:a16="http://schemas.microsoft.com/office/drawing/2014/main" id="{031AD68A-4906-D24E-C31E-A77D31D484A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646" y="2032621"/>
            <a:ext cx="965523" cy="3348"/>
          </a:xfrm>
          <a:prstGeom prst="line">
            <a:avLst/>
          </a:prstGeom>
          <a:noFill/>
          <a:ln w="38100">
            <a:solidFill>
              <a:srgbClr val="4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5" name="Oval 11">
            <a:extLst>
              <a:ext uri="{FF2B5EF4-FFF2-40B4-BE49-F238E27FC236}">
                <a16:creationId xmlns:a16="http://schemas.microsoft.com/office/drawing/2014/main" id="{9E5ACB33-1D49-B6AA-D768-9745A1BE9C56}"/>
              </a:ext>
            </a:extLst>
          </p:cNvPr>
          <p:cNvSpPr>
            <a:spLocks/>
          </p:cNvSpPr>
          <p:nvPr/>
        </p:nvSpPr>
        <p:spPr bwMode="auto">
          <a:xfrm>
            <a:off x="7333518" y="5271870"/>
            <a:ext cx="340445" cy="338212"/>
          </a:xfrm>
          <a:prstGeom prst="ellipse">
            <a:avLst/>
          </a:prstGeom>
          <a:solidFill>
            <a:srgbClr val="558E28">
              <a:alpha val="79999"/>
            </a:srgbClr>
          </a:solidFill>
          <a:ln w="25400">
            <a:solidFill>
              <a:srgbClr val="1D300D">
                <a:alpha val="79999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6" name="Oval 12">
            <a:extLst>
              <a:ext uri="{FF2B5EF4-FFF2-40B4-BE49-F238E27FC236}">
                <a16:creationId xmlns:a16="http://schemas.microsoft.com/office/drawing/2014/main" id="{A5AD7F39-AD32-E228-5A16-C87874A9DB67}"/>
              </a:ext>
            </a:extLst>
          </p:cNvPr>
          <p:cNvSpPr>
            <a:spLocks/>
          </p:cNvSpPr>
          <p:nvPr/>
        </p:nvSpPr>
        <p:spPr bwMode="auto">
          <a:xfrm>
            <a:off x="7868183" y="5117833"/>
            <a:ext cx="340444" cy="338212"/>
          </a:xfrm>
          <a:prstGeom prst="ellipse">
            <a:avLst/>
          </a:prstGeom>
          <a:solidFill>
            <a:srgbClr val="C97100">
              <a:alpha val="70000"/>
            </a:srgbClr>
          </a:solidFill>
          <a:ln w="25400">
            <a:solidFill>
              <a:srgbClr val="975500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7" name="Line 13">
            <a:extLst>
              <a:ext uri="{FF2B5EF4-FFF2-40B4-BE49-F238E27FC236}">
                <a16:creationId xmlns:a16="http://schemas.microsoft.com/office/drawing/2014/main" id="{723E4407-3653-6BDD-1B47-20B6D2A254A1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7197" y="2982516"/>
            <a:ext cx="965523" cy="4465"/>
          </a:xfrm>
          <a:prstGeom prst="line">
            <a:avLst/>
          </a:prstGeom>
          <a:noFill/>
          <a:ln w="38100">
            <a:solidFill>
              <a:srgbClr val="9755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8" name="Oval 14">
            <a:extLst>
              <a:ext uri="{FF2B5EF4-FFF2-40B4-BE49-F238E27FC236}">
                <a16:creationId xmlns:a16="http://schemas.microsoft.com/office/drawing/2014/main" id="{736D4625-322D-0BB3-2909-2AE71AE31591}"/>
              </a:ext>
            </a:extLst>
          </p:cNvPr>
          <p:cNvSpPr>
            <a:spLocks/>
          </p:cNvSpPr>
          <p:nvPr/>
        </p:nvSpPr>
        <p:spPr bwMode="auto">
          <a:xfrm>
            <a:off x="6772064" y="5420326"/>
            <a:ext cx="340444" cy="338212"/>
          </a:xfrm>
          <a:prstGeom prst="ellipse">
            <a:avLst/>
          </a:prstGeom>
          <a:solidFill>
            <a:srgbClr val="8000FF">
              <a:alpha val="34862"/>
            </a:srgbClr>
          </a:solidFill>
          <a:ln w="25400">
            <a:solidFill>
              <a:srgbClr val="340047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9" name="Line 15">
            <a:extLst>
              <a:ext uri="{FF2B5EF4-FFF2-40B4-BE49-F238E27FC236}">
                <a16:creationId xmlns:a16="http://schemas.microsoft.com/office/drawing/2014/main" id="{B9296FC7-D3D1-16F7-4935-841D7DCA9459}"/>
              </a:ext>
            </a:extLst>
          </p:cNvPr>
          <p:cNvSpPr>
            <a:spLocks noChangeShapeType="1"/>
          </p:cNvSpPr>
          <p:nvPr/>
        </p:nvSpPr>
        <p:spPr bwMode="auto">
          <a:xfrm>
            <a:off x="6039818" y="2982516"/>
            <a:ext cx="966639" cy="4465"/>
          </a:xfrm>
          <a:prstGeom prst="line">
            <a:avLst/>
          </a:prstGeom>
          <a:noFill/>
          <a:ln w="38100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0" name="Oval 16">
            <a:extLst>
              <a:ext uri="{FF2B5EF4-FFF2-40B4-BE49-F238E27FC236}">
                <a16:creationId xmlns:a16="http://schemas.microsoft.com/office/drawing/2014/main" id="{12688DDE-DB56-EA98-8A0E-CD5149AB92E8}"/>
              </a:ext>
            </a:extLst>
          </p:cNvPr>
          <p:cNvSpPr>
            <a:spLocks/>
          </p:cNvSpPr>
          <p:nvPr/>
        </p:nvSpPr>
        <p:spPr bwMode="auto">
          <a:xfrm>
            <a:off x="7333518" y="4630048"/>
            <a:ext cx="340445" cy="339328"/>
          </a:xfrm>
          <a:prstGeom prst="ellipse">
            <a:avLst/>
          </a:prstGeom>
          <a:solidFill>
            <a:srgbClr val="800000">
              <a:alpha val="39842"/>
            </a:srgbClr>
          </a:solidFill>
          <a:ln w="25400">
            <a:solidFill>
              <a:srgbClr val="430A1F">
                <a:alpha val="79999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1" name="Line 17">
            <a:extLst>
              <a:ext uri="{FF2B5EF4-FFF2-40B4-BE49-F238E27FC236}">
                <a16:creationId xmlns:a16="http://schemas.microsoft.com/office/drawing/2014/main" id="{065ABCB2-70E4-A7CC-D43B-B2E5C82795B2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3126508" y="3459138"/>
            <a:ext cx="1626319" cy="4465"/>
          </a:xfrm>
          <a:prstGeom prst="line">
            <a:avLst/>
          </a:prstGeom>
          <a:noFill/>
          <a:ln w="38100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2" name="Oval 18">
            <a:extLst>
              <a:ext uri="{FF2B5EF4-FFF2-40B4-BE49-F238E27FC236}">
                <a16:creationId xmlns:a16="http://schemas.microsoft.com/office/drawing/2014/main" id="{C4F73DFA-39D6-6C9C-76AF-995AAF85F141}"/>
              </a:ext>
            </a:extLst>
          </p:cNvPr>
          <p:cNvSpPr>
            <a:spLocks/>
          </p:cNvSpPr>
          <p:nvPr/>
        </p:nvSpPr>
        <p:spPr bwMode="auto">
          <a:xfrm>
            <a:off x="7333518" y="5857881"/>
            <a:ext cx="340445" cy="339328"/>
          </a:xfrm>
          <a:prstGeom prst="ellipse">
            <a:avLst/>
          </a:prstGeom>
          <a:solidFill>
            <a:srgbClr val="004080">
              <a:alpha val="34862"/>
            </a:srgbClr>
          </a:solidFill>
          <a:ln w="25400">
            <a:solidFill>
              <a:srgbClr val="003C52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3" name="Line 19">
            <a:extLst>
              <a:ext uri="{FF2B5EF4-FFF2-40B4-BE49-F238E27FC236}">
                <a16:creationId xmlns:a16="http://schemas.microsoft.com/office/drawing/2014/main" id="{0D12B4EF-4117-D082-F4B9-D6F5E54FEED7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6009680" y="2518172"/>
            <a:ext cx="1035844" cy="0"/>
          </a:xfrm>
          <a:prstGeom prst="line">
            <a:avLst/>
          </a:prstGeom>
          <a:noFill/>
          <a:ln w="38100">
            <a:solidFill>
              <a:srgbClr val="004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2004" name="Picture 20">
            <a:extLst>
              <a:ext uri="{FF2B5EF4-FFF2-40B4-BE49-F238E27FC236}">
                <a16:creationId xmlns:a16="http://schemas.microsoft.com/office/drawing/2014/main" id="{D7D54443-7E7F-E430-63B8-D909E6926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1500" y="4115475"/>
            <a:ext cx="196453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5" name="Picture 21">
            <a:extLst>
              <a:ext uri="{FF2B5EF4-FFF2-40B4-BE49-F238E27FC236}">
                <a16:creationId xmlns:a16="http://schemas.microsoft.com/office/drawing/2014/main" id="{CA7DC842-1A01-08B6-E351-48B068BB85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57344" y="4847709"/>
            <a:ext cx="222126" cy="1250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6" name="Picture 22">
            <a:extLst>
              <a:ext uri="{FF2B5EF4-FFF2-40B4-BE49-F238E27FC236}">
                <a16:creationId xmlns:a16="http://schemas.microsoft.com/office/drawing/2014/main" id="{CBE281F9-5646-2C73-864B-92B2D38B3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9485" y="6106795"/>
            <a:ext cx="162967" cy="1339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7" name="Picture 23">
            <a:extLst>
              <a:ext uri="{FF2B5EF4-FFF2-40B4-BE49-F238E27FC236}">
                <a16:creationId xmlns:a16="http://schemas.microsoft.com/office/drawing/2014/main" id="{2627A33B-C770-99AA-A226-EEFCD342D7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4" y="1470050"/>
            <a:ext cx="8617148" cy="19131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8" name="Picture 24">
            <a:extLst>
              <a:ext uri="{FF2B5EF4-FFF2-40B4-BE49-F238E27FC236}">
                <a16:creationId xmlns:a16="http://schemas.microsoft.com/office/drawing/2014/main" id="{01B39654-0A2D-923A-E5EC-B23407C40E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850" y="4941476"/>
            <a:ext cx="4295180" cy="5101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9" name="Picture 25">
            <a:extLst>
              <a:ext uri="{FF2B5EF4-FFF2-40B4-BE49-F238E27FC236}">
                <a16:creationId xmlns:a16="http://schemas.microsoft.com/office/drawing/2014/main" id="{CD472AB8-C7B5-92FC-83F9-D80F255EE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5850" y="5512980"/>
            <a:ext cx="2842989" cy="5447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10" name="Picture 26">
            <a:extLst>
              <a:ext uri="{FF2B5EF4-FFF2-40B4-BE49-F238E27FC236}">
                <a16:creationId xmlns:a16="http://schemas.microsoft.com/office/drawing/2014/main" id="{69684DFD-8F91-FAFE-64A3-4875020A1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850" y="6084484"/>
            <a:ext cx="1669852" cy="620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6" name="タイトル 1">
            <a:extLst>
              <a:ext uri="{FF2B5EF4-FFF2-40B4-BE49-F238E27FC236}">
                <a16:creationId xmlns:a16="http://schemas.microsoft.com/office/drawing/2014/main" id="{8FA8015E-9C17-E439-5032-B4FCF93D0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587" y="2903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HEOM for Brownian distribution</a:t>
            </a:r>
            <a:endParaRPr kumimoji="1" lang="ja-JP" altLang="en-US" dirty="0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E3DF1B36-9EDD-B04D-96AC-CC855D2D2FEF}"/>
              </a:ext>
            </a:extLst>
          </p:cNvPr>
          <p:cNvSpPr/>
          <p:nvPr/>
        </p:nvSpPr>
        <p:spPr>
          <a:xfrm>
            <a:off x="2191650" y="6256099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8" name="Picture 1">
            <a:extLst>
              <a:ext uri="{FF2B5EF4-FFF2-40B4-BE49-F238E27FC236}">
                <a16:creationId xmlns:a16="http://schemas.microsoft.com/office/drawing/2014/main" id="{988ECC9C-5DA5-8209-CEDF-89DD8124D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8726" y="4227096"/>
            <a:ext cx="1609722" cy="4166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05A85D42-98BE-5ADF-2ED5-C673910E4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17552" y="4213648"/>
            <a:ext cx="1214446" cy="6552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0E03486E-9F4B-4AD6-A875-1D2503510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8144" y="3861048"/>
            <a:ext cx="7409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K=1</a:t>
            </a:r>
          </a:p>
        </p:txBody>
      </p:sp>
      <p:pic>
        <p:nvPicPr>
          <p:cNvPr id="41" name="Picture 2">
            <a:extLst>
              <a:ext uri="{FF2B5EF4-FFF2-40B4-BE49-F238E27FC236}">
                <a16:creationId xmlns:a16="http://schemas.microsoft.com/office/drawing/2014/main" id="{0097A0D1-3A5E-5135-AAB9-D94AAE09E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598" y="404664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DE767505-78A6-0A37-5D27-71EC929BD07D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2659830" y="1537562"/>
          <a:ext cx="39624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62400" imgH="952500" progId="Equation.DSMT4">
                  <p:embed/>
                </p:oleObj>
              </mc:Choice>
              <mc:Fallback>
                <p:oleObj name="Equation" r:id="rId13" imgW="3962400" imgH="952500" progId="Equation.DSMT4">
                  <p:embed/>
                  <p:pic>
                    <p:nvPicPr>
                      <p:cNvPr id="4" name="オブジェクト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9830" y="1537562"/>
                        <a:ext cx="39624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6">
            <a:extLst>
              <a:ext uri="{FF2B5EF4-FFF2-40B4-BE49-F238E27FC236}">
                <a16:creationId xmlns:a16="http://schemas.microsoft.com/office/drawing/2014/main" id="{9C2AF7E1-775A-1FDA-2E31-E58DBC1FE2C1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2285984" y="428604"/>
            <a:ext cx="4286280" cy="782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Real master equation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52498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animBg="1"/>
      <p:bldP spid="41990" grpId="0" animBg="1"/>
      <p:bldP spid="41991" grpId="0" animBg="1"/>
      <p:bldP spid="41992" grpId="0" animBg="1"/>
      <p:bldP spid="41993" grpId="0" animBg="1"/>
      <p:bldP spid="41994" grpId="0" animBg="1"/>
      <p:bldP spid="41995" grpId="0" animBg="1"/>
      <p:bldP spid="41996" grpId="0" animBg="1"/>
      <p:bldP spid="41997" grpId="0" animBg="1"/>
      <p:bldP spid="41998" grpId="0" animBg="1"/>
      <p:bldP spid="41999" grpId="0" animBg="1"/>
      <p:bldP spid="42000" grpId="0" animBg="1"/>
      <p:bldP spid="42001" grpId="0" animBg="1"/>
      <p:bldP spid="42002" grpId="0" animBg="1"/>
      <p:bldP spid="42003" grpId="0" animBg="1"/>
      <p:bldP spid="36" grpId="0"/>
      <p:bldP spid="37" grpId="0"/>
      <p:bldP spid="40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349653"/>
              </p:ext>
            </p:extLst>
          </p:nvPr>
        </p:nvGraphicFramePr>
        <p:xfrm>
          <a:off x="1916113" y="2306638"/>
          <a:ext cx="28336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31760" imgH="533160" progId="Equation.DSMT4">
                  <p:embed/>
                </p:oleObj>
              </mc:Choice>
              <mc:Fallback>
                <p:oleObj name="Equation" r:id="rId2" imgW="2831760" imgH="5331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6113" y="2306638"/>
                        <a:ext cx="2833687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Perturbative approaches</a:t>
            </a:r>
            <a:endParaRPr kumimoji="1"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ja-JP" dirty="0"/>
              <a:t>System + Bath Hamiltonian</a:t>
            </a:r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en-US" altLang="ja-JP" dirty="0"/>
              <a:t>Interaction picture</a:t>
            </a:r>
            <a:r>
              <a:rPr lang="ja-JP" altLang="en-US" dirty="0"/>
              <a:t>（</a:t>
            </a:r>
            <a:r>
              <a:rPr lang="en-US" altLang="ja-JP" dirty="0"/>
              <a:t>A &amp; B</a:t>
            </a:r>
            <a:r>
              <a:rPr lang="ja-JP" altLang="en-US" dirty="0"/>
              <a:t> </a:t>
            </a:r>
            <a:r>
              <a:rPr lang="en-US" altLang="ja-JP" dirty="0"/>
              <a:t>+ interactions</a:t>
            </a:r>
            <a:r>
              <a:rPr lang="ja-JP" altLang="en-US" dirty="0"/>
              <a:t>）</a:t>
            </a: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en-US" altLang="ja-JP" dirty="0"/>
              <a:t>Density metrics in the interaction picture</a:t>
            </a:r>
          </a:p>
        </p:txBody>
      </p:sp>
      <p:graphicFrame>
        <p:nvGraphicFramePr>
          <p:cNvPr id="3584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976520"/>
              </p:ext>
            </p:extLst>
          </p:nvPr>
        </p:nvGraphicFramePr>
        <p:xfrm>
          <a:off x="1611313" y="4000500"/>
          <a:ext cx="4432300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31960" imgH="736560" progId="Equation.DSMT4">
                  <p:embed/>
                </p:oleObj>
              </mc:Choice>
              <mc:Fallback>
                <p:oleObj name="Equation" r:id="rId4" imgW="4431960" imgH="7365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3" y="4000500"/>
                        <a:ext cx="4432300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412417"/>
              </p:ext>
            </p:extLst>
          </p:nvPr>
        </p:nvGraphicFramePr>
        <p:xfrm>
          <a:off x="1922463" y="2306638"/>
          <a:ext cx="1979612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81080" imgH="533160" progId="Equation.DSMT4">
                  <p:embed/>
                </p:oleObj>
              </mc:Choice>
              <mc:Fallback>
                <p:oleObj name="Equation" r:id="rId6" imgW="1981080" imgH="5331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2306638"/>
                        <a:ext cx="1979612" cy="53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58763"/>
              </p:ext>
            </p:extLst>
          </p:nvPr>
        </p:nvGraphicFramePr>
        <p:xfrm>
          <a:off x="2168525" y="5624513"/>
          <a:ext cx="3427413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9000" imgH="520560" progId="Equation.DSMT4">
                  <p:embed/>
                </p:oleObj>
              </mc:Choice>
              <mc:Fallback>
                <p:oleObj name="Equation" r:id="rId8" imgW="3429000" imgH="5205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8525" y="5624513"/>
                        <a:ext cx="3427413" cy="52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09416"/>
              </p:ext>
            </p:extLst>
          </p:nvPr>
        </p:nvGraphicFramePr>
        <p:xfrm>
          <a:off x="1611313" y="4000500"/>
          <a:ext cx="3694112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695400" imgH="736560" progId="Equation.DSMT4">
                  <p:embed/>
                </p:oleObj>
              </mc:Choice>
              <mc:Fallback>
                <p:oleObj name="Equation" r:id="rId10" imgW="3695400" imgH="7365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3" y="4000500"/>
                        <a:ext cx="3694112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CD2666-761D-252D-C0A7-255C9717F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AutoShape 1">
            <a:extLst>
              <a:ext uri="{FF2B5EF4-FFF2-40B4-BE49-F238E27FC236}">
                <a16:creationId xmlns:a16="http://schemas.microsoft.com/office/drawing/2014/main" id="{85AFE394-1C55-00DA-8C2B-432B4986D86D}"/>
              </a:ext>
            </a:extLst>
          </p:cNvPr>
          <p:cNvSpPr>
            <a:spLocks/>
          </p:cNvSpPr>
          <p:nvPr/>
        </p:nvSpPr>
        <p:spPr bwMode="auto">
          <a:xfrm>
            <a:off x="407953" y="149908"/>
            <a:ext cx="8036719" cy="678656"/>
          </a:xfrm>
          <a:prstGeom prst="roundRect">
            <a:avLst>
              <a:gd name="adj" fmla="val 19736"/>
            </a:avLst>
          </a:prstGeom>
          <a:solidFill>
            <a:srgbClr val="999999">
              <a:alpha val="29803"/>
            </a:srgbClr>
          </a:solidFill>
          <a:ln w="12700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1435" tIns="71435" rIns="71435" bIns="71435"/>
          <a:lstStyle/>
          <a:p>
            <a:r>
              <a:rPr lang="en-US" altLang="ja-JP" sz="34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ET rate </a:t>
            </a:r>
            <a:r>
              <a:rPr lang="en-US" altLang="ja-JP" sz="3400" dirty="0" err="1">
                <a:latin typeface="Helvetica" charset="0"/>
                <a:ea typeface="Arial Unicode MS" panose="020B0604020202020204" pitchFamily="50" charset="-128"/>
                <a:sym typeface="Helvetica" charset="0"/>
              </a:rPr>
              <a:t>vs</a:t>
            </a:r>
            <a:r>
              <a:rPr lang="en-US" altLang="ja-JP" sz="34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activation energy</a:t>
            </a:r>
            <a:endParaRPr lang="ja-JP" altLang="en-US" sz="34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50178" name="Picture 2">
            <a:extLst>
              <a:ext uri="{FF2B5EF4-FFF2-40B4-BE49-F238E27FC236}">
                <a16:creationId xmlns:a16="http://schemas.microsoft.com/office/drawing/2014/main" id="{F849B2D7-0673-122B-796F-660F415EA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6199" y="3936128"/>
            <a:ext cx="3730508" cy="26699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2" name="Line 6">
            <a:extLst>
              <a:ext uri="{FF2B5EF4-FFF2-40B4-BE49-F238E27FC236}">
                <a16:creationId xmlns:a16="http://schemas.microsoft.com/office/drawing/2014/main" id="{2C77EC49-7558-343C-E175-F2DA837D6CF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82539" y="1687069"/>
            <a:ext cx="3622" cy="1486728"/>
          </a:xfrm>
          <a:prstGeom prst="line">
            <a:avLst/>
          </a:prstGeom>
          <a:noFill/>
          <a:ln w="15875">
            <a:solidFill>
              <a:srgbClr val="92D050"/>
            </a:solidFill>
            <a:prstDash val="sysDot"/>
            <a:round/>
            <a:headEnd type="none" w="med" len="med"/>
            <a:tailEnd type="stealth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4" name="AutoShape 8">
            <a:extLst>
              <a:ext uri="{FF2B5EF4-FFF2-40B4-BE49-F238E27FC236}">
                <a16:creationId xmlns:a16="http://schemas.microsoft.com/office/drawing/2014/main" id="{7D0582AB-19A7-1605-A6C2-9BCC19B71BC3}"/>
              </a:ext>
            </a:extLst>
          </p:cNvPr>
          <p:cNvSpPr>
            <a:spLocks/>
          </p:cNvSpPr>
          <p:nvPr/>
        </p:nvSpPr>
        <p:spPr bwMode="auto">
          <a:xfrm>
            <a:off x="1072384" y="991195"/>
            <a:ext cx="2507861" cy="2242043"/>
          </a:xfrm>
          <a:prstGeom prst="roundRect">
            <a:avLst>
              <a:gd name="adj" fmla="val 7731"/>
            </a:avLst>
          </a:prstGeom>
          <a:noFill/>
          <a:ln w="25400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8" name="Picture 12">
            <a:extLst>
              <a:ext uri="{FF2B5EF4-FFF2-40B4-BE49-F238E27FC236}">
                <a16:creationId xmlns:a16="http://schemas.microsoft.com/office/drawing/2014/main" id="{C583B381-1792-C40D-9D90-227A71657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9140" y="2245954"/>
            <a:ext cx="282401" cy="2321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95" name="Line 19">
            <a:extLst>
              <a:ext uri="{FF2B5EF4-FFF2-40B4-BE49-F238E27FC236}">
                <a16:creationId xmlns:a16="http://schemas.microsoft.com/office/drawing/2014/main" id="{CCC02825-8B77-E7CF-A3F2-F9F868EC4A2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84137" y="3130468"/>
            <a:ext cx="1228199" cy="999246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97" name="Rectangle 21">
            <a:extLst>
              <a:ext uri="{FF2B5EF4-FFF2-40B4-BE49-F238E27FC236}">
                <a16:creationId xmlns:a16="http://schemas.microsoft.com/office/drawing/2014/main" id="{1A963E37-A004-478B-5CBD-F2B757875BD4}"/>
              </a:ext>
            </a:extLst>
          </p:cNvPr>
          <p:cNvSpPr>
            <a:spLocks/>
          </p:cNvSpPr>
          <p:nvPr/>
        </p:nvSpPr>
        <p:spPr bwMode="auto">
          <a:xfrm>
            <a:off x="4426313" y="2728189"/>
            <a:ext cx="150911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Sequential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50198" name="Rectangle 22">
            <a:extLst>
              <a:ext uri="{FF2B5EF4-FFF2-40B4-BE49-F238E27FC236}">
                <a16:creationId xmlns:a16="http://schemas.microsoft.com/office/drawing/2014/main" id="{BD090769-0175-0C55-4EF8-C08FF254C077}"/>
              </a:ext>
            </a:extLst>
          </p:cNvPr>
          <p:cNvSpPr>
            <a:spLocks/>
          </p:cNvSpPr>
          <p:nvPr/>
        </p:nvSpPr>
        <p:spPr bwMode="auto">
          <a:xfrm>
            <a:off x="7298236" y="2714972"/>
            <a:ext cx="209847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super-exchange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50199" name="Line 23">
            <a:extLst>
              <a:ext uri="{FF2B5EF4-FFF2-40B4-BE49-F238E27FC236}">
                <a16:creationId xmlns:a16="http://schemas.microsoft.com/office/drawing/2014/main" id="{446159D7-B954-6443-8FA5-B3DE9B259FF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27351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0" name="Line 24">
            <a:extLst>
              <a:ext uri="{FF2B5EF4-FFF2-40B4-BE49-F238E27FC236}">
                <a16:creationId xmlns:a16="http://schemas.microsoft.com/office/drawing/2014/main" id="{6403446C-FB40-113D-D80D-7F41F9F3446E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5367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1" name="Line 25">
            <a:extLst>
              <a:ext uri="{FF2B5EF4-FFF2-40B4-BE49-F238E27FC236}">
                <a16:creationId xmlns:a16="http://schemas.microsoft.com/office/drawing/2014/main" id="{58162425-0E6A-5297-167D-A67F8EB78D48}"/>
              </a:ext>
            </a:extLst>
          </p:cNvPr>
          <p:cNvSpPr>
            <a:spLocks noChangeShapeType="1"/>
          </p:cNvSpPr>
          <p:nvPr/>
        </p:nvSpPr>
        <p:spPr bwMode="auto">
          <a:xfrm>
            <a:off x="5161359" y="2294930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2" name="Line 26">
            <a:extLst>
              <a:ext uri="{FF2B5EF4-FFF2-40B4-BE49-F238E27FC236}">
                <a16:creationId xmlns:a16="http://schemas.microsoft.com/office/drawing/2014/main" id="{841D1ABD-F41B-28AC-7CEF-516527C96572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3047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3" name="Line 27">
            <a:extLst>
              <a:ext uri="{FF2B5EF4-FFF2-40B4-BE49-F238E27FC236}">
                <a16:creationId xmlns:a16="http://schemas.microsoft.com/office/drawing/2014/main" id="{29064E54-33A9-4CEB-C3C5-0AA599F1F0BE}"/>
              </a:ext>
            </a:extLst>
          </p:cNvPr>
          <p:cNvSpPr>
            <a:spLocks noChangeShapeType="1"/>
          </p:cNvSpPr>
          <p:nvPr/>
        </p:nvSpPr>
        <p:spPr bwMode="auto">
          <a:xfrm>
            <a:off x="8501062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4" name="Line 28">
            <a:extLst>
              <a:ext uri="{FF2B5EF4-FFF2-40B4-BE49-F238E27FC236}">
                <a16:creationId xmlns:a16="http://schemas.microsoft.com/office/drawing/2014/main" id="{62A75C83-B9AB-6064-C797-5DAC3ADDF0BA}"/>
              </a:ext>
            </a:extLst>
          </p:cNvPr>
          <p:cNvSpPr>
            <a:spLocks noChangeShapeType="1"/>
          </p:cNvSpPr>
          <p:nvPr/>
        </p:nvSpPr>
        <p:spPr bwMode="auto">
          <a:xfrm>
            <a:off x="7867055" y="1616273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5" name="Line 29">
            <a:extLst>
              <a:ext uri="{FF2B5EF4-FFF2-40B4-BE49-F238E27FC236}">
                <a16:creationId xmlns:a16="http://schemas.microsoft.com/office/drawing/2014/main" id="{52418709-E348-3E7D-7B72-10ADB833CA3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20258" y="2277071"/>
            <a:ext cx="205383" cy="330398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6" name="Line 30">
            <a:extLst>
              <a:ext uri="{FF2B5EF4-FFF2-40B4-BE49-F238E27FC236}">
                <a16:creationId xmlns:a16="http://schemas.microsoft.com/office/drawing/2014/main" id="{B6E37873-B59D-2642-21CF-36DF7E764B87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5643562" y="2312789"/>
            <a:ext cx="205383" cy="267891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31">
            <a:extLst>
              <a:ext uri="{FF2B5EF4-FFF2-40B4-BE49-F238E27FC236}">
                <a16:creationId xmlns:a16="http://schemas.microsoft.com/office/drawing/2014/main" id="{6A28BD5F-F2B8-7775-8756-289270D8B259}"/>
              </a:ext>
            </a:extLst>
          </p:cNvPr>
          <p:cNvGrpSpPr>
            <a:grpSpLocks/>
          </p:cNvGrpSpPr>
          <p:nvPr/>
        </p:nvGrpSpPr>
        <p:grpSpPr bwMode="auto">
          <a:xfrm>
            <a:off x="7527727" y="1187648"/>
            <a:ext cx="1160859" cy="1384102"/>
            <a:chOff x="0" y="0"/>
            <a:chExt cx="1040" cy="1239"/>
          </a:xfrm>
        </p:grpSpPr>
        <p:sp>
          <p:nvSpPr>
            <p:cNvPr id="50208" name="AutoShape 32">
              <a:extLst>
                <a:ext uri="{FF2B5EF4-FFF2-40B4-BE49-F238E27FC236}">
                  <a16:creationId xmlns:a16="http://schemas.microsoft.com/office/drawing/2014/main" id="{6F2E4530-E9CF-BBFC-9BAE-FC48B67E7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014" cy="1150"/>
            </a:xfrm>
            <a:custGeom>
              <a:avLst/>
              <a:gdLst/>
              <a:ahLst/>
              <a:cxnLst/>
              <a:rect l="0" t="0" r="r" b="b"/>
              <a:pathLst>
                <a:path w="21600" h="9673">
                  <a:moveTo>
                    <a:pt x="0" y="9673"/>
                  </a:moveTo>
                  <a:cubicBezTo>
                    <a:pt x="0" y="9673"/>
                    <a:pt x="8848" y="-11927"/>
                    <a:pt x="21600" y="9426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50209" name="Line 33">
              <a:extLst>
                <a:ext uri="{FF2B5EF4-FFF2-40B4-BE49-F238E27FC236}">
                  <a16:creationId xmlns:a16="http://schemas.microsoft.com/office/drawing/2014/main" id="{02DBD19D-0105-078F-9EC6-EEC73085FCB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1010" y="1099"/>
              <a:ext cx="40" cy="1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50210" name="Rectangle 34">
            <a:extLst>
              <a:ext uri="{FF2B5EF4-FFF2-40B4-BE49-F238E27FC236}">
                <a16:creationId xmlns:a16="http://schemas.microsoft.com/office/drawing/2014/main" id="{D6CCE883-C10F-7F83-0554-A7F1A725C299}"/>
              </a:ext>
            </a:extLst>
          </p:cNvPr>
          <p:cNvSpPr>
            <a:spLocks/>
          </p:cNvSpPr>
          <p:nvPr/>
        </p:nvSpPr>
        <p:spPr bwMode="auto">
          <a:xfrm>
            <a:off x="4712084" y="1503400"/>
            <a:ext cx="1589484" cy="46434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thermal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50211" name="Rectangle 35">
            <a:extLst>
              <a:ext uri="{FF2B5EF4-FFF2-40B4-BE49-F238E27FC236}">
                <a16:creationId xmlns:a16="http://schemas.microsoft.com/office/drawing/2014/main" id="{C81FD739-C31E-7A3A-72E9-425757B46C38}"/>
              </a:ext>
            </a:extLst>
          </p:cNvPr>
          <p:cNvSpPr>
            <a:spLocks/>
          </p:cNvSpPr>
          <p:nvPr/>
        </p:nvSpPr>
        <p:spPr bwMode="auto">
          <a:xfrm>
            <a:off x="7670602" y="1790882"/>
            <a:ext cx="1589484" cy="46434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quantum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50212" name="Picture 36">
            <a:extLst>
              <a:ext uri="{FF2B5EF4-FFF2-40B4-BE49-F238E27FC236}">
                <a16:creationId xmlns:a16="http://schemas.microsoft.com/office/drawing/2014/main" id="{AC239CDD-7E14-99F1-F953-D3C47D991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8789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3" name="Picture 37">
            <a:extLst>
              <a:ext uri="{FF2B5EF4-FFF2-40B4-BE49-F238E27FC236}">
                <a16:creationId xmlns:a16="http://schemas.microsoft.com/office/drawing/2014/main" id="{F1ECB960-1B62-206C-181F-1230D1B82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02660" y="2053828"/>
            <a:ext cx="208731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4" name="Picture 38">
            <a:extLst>
              <a:ext uri="{FF2B5EF4-FFF2-40B4-BE49-F238E27FC236}">
                <a16:creationId xmlns:a16="http://schemas.microsoft.com/office/drawing/2014/main" id="{B18523BA-2B20-D4B3-506A-61511C0FAD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1453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5" name="Picture 39">
            <a:extLst>
              <a:ext uri="{FF2B5EF4-FFF2-40B4-BE49-F238E27FC236}">
                <a16:creationId xmlns:a16="http://schemas.microsoft.com/office/drawing/2014/main" id="{F17DC378-F96A-F778-CFAE-DB49C2B8F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59836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6" name="Picture 40">
            <a:extLst>
              <a:ext uri="{FF2B5EF4-FFF2-40B4-BE49-F238E27FC236}">
                <a16:creationId xmlns:a16="http://schemas.microsoft.com/office/drawing/2014/main" id="{4AEC055F-60A6-690C-FE09-C10CAEFD4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17285" y="1366242"/>
            <a:ext cx="208731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7" name="Picture 41">
            <a:extLst>
              <a:ext uri="{FF2B5EF4-FFF2-40B4-BE49-F238E27FC236}">
                <a16:creationId xmlns:a16="http://schemas.microsoft.com/office/drawing/2014/main" id="{32E68166-91F0-27FF-8A14-9F8324FC6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42164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4" name="Line 19">
            <a:extLst>
              <a:ext uri="{FF2B5EF4-FFF2-40B4-BE49-F238E27FC236}">
                <a16:creationId xmlns:a16="http://schemas.microsoft.com/office/drawing/2014/main" id="{05D6F1F5-FD53-1850-8610-9B2B919BE38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74067" y="3130468"/>
            <a:ext cx="772683" cy="1854303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29A4C2B7-5BC5-0635-68A5-C79C4E340AD6}"/>
              </a:ext>
            </a:extLst>
          </p:cNvPr>
          <p:cNvSpPr/>
          <p:nvPr/>
        </p:nvSpPr>
        <p:spPr>
          <a:xfrm>
            <a:off x="4395775" y="6496927"/>
            <a:ext cx="37305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JCP </a:t>
            </a:r>
            <a:r>
              <a:rPr lang="de-DE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132,</a:t>
            </a:r>
            <a:r>
              <a:rPr lang="de-DE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 214502 (2010)</a:t>
            </a:r>
            <a:endParaRPr lang="ja-JP" altLang="en-US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3" name="Group 44">
            <a:extLst>
              <a:ext uri="{FF2B5EF4-FFF2-40B4-BE49-F238E27FC236}">
                <a16:creationId xmlns:a16="http://schemas.microsoft.com/office/drawing/2014/main" id="{A37248D1-4CC8-DCE2-D238-2596968941AD}"/>
              </a:ext>
            </a:extLst>
          </p:cNvPr>
          <p:cNvGrpSpPr>
            <a:grpSpLocks/>
          </p:cNvGrpSpPr>
          <p:nvPr/>
        </p:nvGrpSpPr>
        <p:grpSpPr bwMode="auto">
          <a:xfrm>
            <a:off x="4590925" y="4453413"/>
            <a:ext cx="1195200" cy="854398"/>
            <a:chOff x="80" y="0"/>
            <a:chExt cx="1504" cy="1088"/>
          </a:xfrm>
        </p:grpSpPr>
        <p:pic>
          <p:nvPicPr>
            <p:cNvPr id="45" name="Picture 45">
              <a:extLst>
                <a:ext uri="{FF2B5EF4-FFF2-40B4-BE49-F238E27FC236}">
                  <a16:creationId xmlns:a16="http://schemas.microsoft.com/office/drawing/2014/main" id="{E2805BDB-8AE2-3B89-B3E7-EA413BBF1E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 l="14140" t="62091" r="60858" b="20097"/>
            <a:stretch>
              <a:fillRect/>
            </a:stretch>
          </p:blipFill>
          <p:spPr bwMode="auto">
            <a:xfrm>
              <a:off x="90" y="216"/>
              <a:ext cx="1494" cy="87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6" name="Picture 46">
              <a:extLst>
                <a:ext uri="{FF2B5EF4-FFF2-40B4-BE49-F238E27FC236}">
                  <a16:creationId xmlns:a16="http://schemas.microsoft.com/office/drawing/2014/main" id="{E792EEEB-B9BF-D5DD-7552-1316C668A6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" y="0"/>
              <a:ext cx="194" cy="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7" name="Picture 47">
              <a:extLst>
                <a:ext uri="{FF2B5EF4-FFF2-40B4-BE49-F238E27FC236}">
                  <a16:creationId xmlns:a16="http://schemas.microsoft.com/office/drawing/2014/main" id="{10DFD0E3-A131-AE57-4A23-8F7A666906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7" y="0"/>
              <a:ext cx="187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" name="Picture 48">
              <a:extLst>
                <a:ext uri="{FF2B5EF4-FFF2-40B4-BE49-F238E27FC236}">
                  <a16:creationId xmlns:a16="http://schemas.microsoft.com/office/drawing/2014/main" id="{2DC60647-5162-A41B-7703-B24B56239E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52" y="0"/>
              <a:ext cx="194" cy="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9" name="Picture 2">
            <a:extLst>
              <a:ext uri="{FF2B5EF4-FFF2-40B4-BE49-F238E27FC236}">
                <a16:creationId xmlns:a16="http://schemas.microsoft.com/office/drawing/2014/main" id="{73A2635B-C140-0B15-5278-3A12DC48C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11453" y="2868621"/>
            <a:ext cx="1228200" cy="78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21" name="Picture 1">
            <a:extLst>
              <a:ext uri="{FF2B5EF4-FFF2-40B4-BE49-F238E27FC236}">
                <a16:creationId xmlns:a16="http://schemas.microsoft.com/office/drawing/2014/main" id="{469049D2-75B8-C797-38EA-858FA4655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86311" y="5220345"/>
            <a:ext cx="822854" cy="1325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9A6D28FF-8ADA-CD89-1671-909AA21A4A60}"/>
              </a:ext>
            </a:extLst>
          </p:cNvPr>
          <p:cNvSpPr/>
          <p:nvPr/>
        </p:nvSpPr>
        <p:spPr>
          <a:xfrm>
            <a:off x="1591716" y="1584642"/>
            <a:ext cx="1268015" cy="717385"/>
          </a:xfrm>
          <a:custGeom>
            <a:avLst/>
            <a:gdLst>
              <a:gd name="connsiteX0" fmla="*/ 0 w 586024"/>
              <a:gd name="connsiteY0" fmla="*/ 0 h 353638"/>
              <a:gd name="connsiteX1" fmla="*/ 308168 w 586024"/>
              <a:gd name="connsiteY1" fmla="*/ 353635 h 353638"/>
              <a:gd name="connsiteX2" fmla="*/ 586024 w 586024"/>
              <a:gd name="connsiteY2" fmla="*/ 5052 h 353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6024" h="353638">
                <a:moveTo>
                  <a:pt x="0" y="0"/>
                </a:moveTo>
                <a:cubicBezTo>
                  <a:pt x="105248" y="176396"/>
                  <a:pt x="210497" y="352793"/>
                  <a:pt x="308168" y="353635"/>
                </a:cubicBezTo>
                <a:cubicBezTo>
                  <a:pt x="405839" y="354477"/>
                  <a:pt x="495931" y="179764"/>
                  <a:pt x="586024" y="5052"/>
                </a:cubicBez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FA279F50-42AB-85A8-21D8-D5A536E87E8F}"/>
              </a:ext>
            </a:extLst>
          </p:cNvPr>
          <p:cNvSpPr/>
          <p:nvPr/>
        </p:nvSpPr>
        <p:spPr>
          <a:xfrm>
            <a:off x="2125265" y="2135295"/>
            <a:ext cx="1271316" cy="675910"/>
          </a:xfrm>
          <a:custGeom>
            <a:avLst/>
            <a:gdLst>
              <a:gd name="connsiteX0" fmla="*/ 0 w 586024"/>
              <a:gd name="connsiteY0" fmla="*/ 0 h 353638"/>
              <a:gd name="connsiteX1" fmla="*/ 308168 w 586024"/>
              <a:gd name="connsiteY1" fmla="*/ 353635 h 353638"/>
              <a:gd name="connsiteX2" fmla="*/ 586024 w 586024"/>
              <a:gd name="connsiteY2" fmla="*/ 5052 h 353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6024" h="353638">
                <a:moveTo>
                  <a:pt x="0" y="0"/>
                </a:moveTo>
                <a:cubicBezTo>
                  <a:pt x="105248" y="176396"/>
                  <a:pt x="210497" y="352793"/>
                  <a:pt x="308168" y="353635"/>
                </a:cubicBezTo>
                <a:cubicBezTo>
                  <a:pt x="405839" y="354477"/>
                  <a:pt x="495931" y="179764"/>
                  <a:pt x="586024" y="5052"/>
                </a:cubicBezTo>
              </a:path>
            </a:pathLst>
          </a:custGeom>
          <a:noFill/>
          <a:ln>
            <a:solidFill>
              <a:srgbClr val="0541E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A6E3C19E-4903-EAC4-E762-99079B43D843}"/>
              </a:ext>
            </a:extLst>
          </p:cNvPr>
          <p:cNvSpPr/>
          <p:nvPr/>
        </p:nvSpPr>
        <p:spPr>
          <a:xfrm>
            <a:off x="1167190" y="2117501"/>
            <a:ext cx="1252755" cy="677823"/>
          </a:xfrm>
          <a:custGeom>
            <a:avLst/>
            <a:gdLst>
              <a:gd name="connsiteX0" fmla="*/ 0 w 586024"/>
              <a:gd name="connsiteY0" fmla="*/ 0 h 353638"/>
              <a:gd name="connsiteX1" fmla="*/ 308168 w 586024"/>
              <a:gd name="connsiteY1" fmla="*/ 353635 h 353638"/>
              <a:gd name="connsiteX2" fmla="*/ 586024 w 586024"/>
              <a:gd name="connsiteY2" fmla="*/ 5052 h 353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6024" h="353638">
                <a:moveTo>
                  <a:pt x="0" y="0"/>
                </a:moveTo>
                <a:cubicBezTo>
                  <a:pt x="105248" y="176396"/>
                  <a:pt x="210497" y="352793"/>
                  <a:pt x="308168" y="353635"/>
                </a:cubicBezTo>
                <a:cubicBezTo>
                  <a:pt x="405839" y="354477"/>
                  <a:pt x="495931" y="179764"/>
                  <a:pt x="586024" y="5052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B8E832AB-1222-EB67-B89C-E7E0E6C47EA6}"/>
              </a:ext>
            </a:extLst>
          </p:cNvPr>
          <p:cNvSpPr/>
          <p:nvPr/>
        </p:nvSpPr>
        <p:spPr>
          <a:xfrm>
            <a:off x="1591716" y="978597"/>
            <a:ext cx="1268015" cy="717385"/>
          </a:xfrm>
          <a:custGeom>
            <a:avLst/>
            <a:gdLst>
              <a:gd name="connsiteX0" fmla="*/ 0 w 586024"/>
              <a:gd name="connsiteY0" fmla="*/ 0 h 353638"/>
              <a:gd name="connsiteX1" fmla="*/ 308168 w 586024"/>
              <a:gd name="connsiteY1" fmla="*/ 353635 h 353638"/>
              <a:gd name="connsiteX2" fmla="*/ 586024 w 586024"/>
              <a:gd name="connsiteY2" fmla="*/ 5052 h 353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6024" h="353638">
                <a:moveTo>
                  <a:pt x="0" y="0"/>
                </a:moveTo>
                <a:cubicBezTo>
                  <a:pt x="105248" y="176396"/>
                  <a:pt x="210497" y="352793"/>
                  <a:pt x="308168" y="353635"/>
                </a:cubicBezTo>
                <a:cubicBezTo>
                  <a:pt x="405839" y="354477"/>
                  <a:pt x="495931" y="179764"/>
                  <a:pt x="586024" y="5052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8559E393-755C-BFCE-7E9A-E4F23146A46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09660" y="2417518"/>
            <a:ext cx="819432" cy="326323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8654B591-F0F7-A884-81D4-515F30EBA95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00460" y="1719810"/>
            <a:ext cx="654578" cy="220353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C0998EFD-C984-A37A-665E-2DDC528EE71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2258" y="3197625"/>
            <a:ext cx="3048333" cy="2142018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B0AC2E08-A4BA-3ADE-1DD4-1BE708F14DF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9580" y="4927705"/>
            <a:ext cx="3081011" cy="198483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フリーフォーム: 図形 3">
            <a:extLst>
              <a:ext uri="{FF2B5EF4-FFF2-40B4-BE49-F238E27FC236}">
                <a16:creationId xmlns:a16="http://schemas.microsoft.com/office/drawing/2014/main" id="{999AB186-C861-497D-EA3A-66A585BCF717}"/>
              </a:ext>
            </a:extLst>
          </p:cNvPr>
          <p:cNvSpPr/>
          <p:nvPr/>
        </p:nvSpPr>
        <p:spPr>
          <a:xfrm>
            <a:off x="1629528" y="2056661"/>
            <a:ext cx="1268015" cy="717385"/>
          </a:xfrm>
          <a:custGeom>
            <a:avLst/>
            <a:gdLst>
              <a:gd name="connsiteX0" fmla="*/ 0 w 586024"/>
              <a:gd name="connsiteY0" fmla="*/ 0 h 353638"/>
              <a:gd name="connsiteX1" fmla="*/ 308168 w 586024"/>
              <a:gd name="connsiteY1" fmla="*/ 353635 h 353638"/>
              <a:gd name="connsiteX2" fmla="*/ 586024 w 586024"/>
              <a:gd name="connsiteY2" fmla="*/ 5052 h 353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6024" h="353638">
                <a:moveTo>
                  <a:pt x="0" y="0"/>
                </a:moveTo>
                <a:cubicBezTo>
                  <a:pt x="105248" y="176396"/>
                  <a:pt x="210497" y="352793"/>
                  <a:pt x="308168" y="353635"/>
                </a:cubicBezTo>
                <a:cubicBezTo>
                  <a:pt x="405839" y="354477"/>
                  <a:pt x="495931" y="179764"/>
                  <a:pt x="586024" y="5052"/>
                </a:cubicBezTo>
              </a:path>
            </a:pathLst>
          </a:cu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8FB5CA3D-2BF1-CED4-84D1-0C877F4FCC7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46413" y="5533683"/>
            <a:ext cx="920760" cy="401209"/>
          </a:xfrm>
          <a:prstGeom prst="rect">
            <a:avLst/>
          </a:prstGeom>
        </p:spPr>
      </p:pic>
      <p:sp>
        <p:nvSpPr>
          <p:cNvPr id="21" name="フリーフォーム: 図形 20">
            <a:extLst>
              <a:ext uri="{FF2B5EF4-FFF2-40B4-BE49-F238E27FC236}">
                <a16:creationId xmlns:a16="http://schemas.microsoft.com/office/drawing/2014/main" id="{C092DC72-A655-A65C-F0C3-2111F14BB069}"/>
              </a:ext>
            </a:extLst>
          </p:cNvPr>
          <p:cNvSpPr/>
          <p:nvPr/>
        </p:nvSpPr>
        <p:spPr>
          <a:xfrm>
            <a:off x="6127998" y="5104193"/>
            <a:ext cx="508836" cy="318424"/>
          </a:xfrm>
          <a:custGeom>
            <a:avLst/>
            <a:gdLst>
              <a:gd name="connsiteX0" fmla="*/ 0 w 586024"/>
              <a:gd name="connsiteY0" fmla="*/ 0 h 353638"/>
              <a:gd name="connsiteX1" fmla="*/ 308168 w 586024"/>
              <a:gd name="connsiteY1" fmla="*/ 353635 h 353638"/>
              <a:gd name="connsiteX2" fmla="*/ 586024 w 586024"/>
              <a:gd name="connsiteY2" fmla="*/ 5052 h 353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6024" h="353638">
                <a:moveTo>
                  <a:pt x="0" y="0"/>
                </a:moveTo>
                <a:cubicBezTo>
                  <a:pt x="105248" y="176396"/>
                  <a:pt x="210497" y="352793"/>
                  <a:pt x="308168" y="353635"/>
                </a:cubicBezTo>
                <a:cubicBezTo>
                  <a:pt x="405839" y="354477"/>
                  <a:pt x="495931" y="179764"/>
                  <a:pt x="586024" y="5052"/>
                </a:cubicBezTo>
              </a:path>
            </a:pathLst>
          </a:cu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4BD60F27-3D0B-8581-AED1-BE8C7D1721D6}"/>
              </a:ext>
            </a:extLst>
          </p:cNvPr>
          <p:cNvSpPr/>
          <p:nvPr/>
        </p:nvSpPr>
        <p:spPr>
          <a:xfrm>
            <a:off x="5863574" y="2793433"/>
            <a:ext cx="1237340" cy="869212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211910F9-EA9E-02E4-64AD-B1CA3D2922EE}"/>
              </a:ext>
            </a:extLst>
          </p:cNvPr>
          <p:cNvSpPr/>
          <p:nvPr/>
        </p:nvSpPr>
        <p:spPr>
          <a:xfrm>
            <a:off x="4572001" y="4402067"/>
            <a:ext cx="1073692" cy="803170"/>
          </a:xfrm>
          <a:prstGeom prst="rect">
            <a:avLst/>
          </a:prstGeom>
          <a:noFill/>
          <a:ln w="12700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2583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5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0.00313 0.2127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1062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00121 0.1060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0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0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0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0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0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0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0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0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5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0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 animBg="1"/>
      <p:bldP spid="50195" grpId="0" animBg="1"/>
      <p:bldP spid="50197" grpId="0"/>
      <p:bldP spid="50198" grpId="0"/>
      <p:bldP spid="50199" grpId="0" animBg="1"/>
      <p:bldP spid="50200" grpId="0" animBg="1"/>
      <p:bldP spid="50201" grpId="0" animBg="1"/>
      <p:bldP spid="50202" grpId="0" animBg="1"/>
      <p:bldP spid="50203" grpId="0" animBg="1"/>
      <p:bldP spid="50204" grpId="0" animBg="1"/>
      <p:bldP spid="50205" grpId="0" animBg="1"/>
      <p:bldP spid="50206" grpId="0" animBg="1"/>
      <p:bldP spid="50210" grpId="0"/>
      <p:bldP spid="50211" grpId="0"/>
      <p:bldP spid="44" grpId="0" animBg="1"/>
      <p:bldP spid="7" grpId="0" animBg="1"/>
      <p:bldP spid="14" grpId="0" animBg="1"/>
      <p:bldP spid="14" grpId="1" animBg="1"/>
      <p:bldP spid="4" grpId="0" animBg="1"/>
      <p:bldP spid="21" grpId="0" animBg="1"/>
      <p:bldP spid="21" grpId="1" animBg="1"/>
      <p:bldP spid="23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4" name="Rectangle 14"/>
          <p:cNvSpPr>
            <a:spLocks noGrp="1" noChangeArrowheads="1"/>
          </p:cNvSpPr>
          <p:nvPr>
            <p:ph type="title"/>
          </p:nvPr>
        </p:nvSpPr>
        <p:spPr>
          <a:xfrm>
            <a:off x="636588" y="423863"/>
            <a:ext cx="8364568" cy="719137"/>
          </a:xfrm>
        </p:spPr>
        <p:txBody>
          <a:bodyPr rtlCol="0" anchor="t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Wingdings" pitchFamily="2" charset="2"/>
              </a:rPr>
              <a:t>Photo excitation</a:t>
            </a:r>
          </a:p>
        </p:txBody>
      </p:sp>
      <p:sp>
        <p:nvSpPr>
          <p:cNvPr id="31949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82613" y="2808288"/>
            <a:ext cx="6291262" cy="31686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Energy vs. distance </a:t>
            </a:r>
            <a:r>
              <a:rPr lang="en-US" altLang="ja-JP" sz="2000" i="1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q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for different electronic states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2856687" y="597394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i="1" dirty="0">
                <a:latin typeface="Arial" pitchFamily="34" charset="0"/>
              </a:rPr>
              <a:t>q</a:t>
            </a:r>
            <a:endParaRPr lang="ja-JP" altLang="en-US" i="1" dirty="0"/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4398963" y="4457700"/>
          <a:ext cx="3248025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51160" imgH="1282680" progId="Equation.DSMT4">
                  <p:embed/>
                </p:oleObj>
              </mc:Choice>
              <mc:Fallback>
                <p:oleObj name="Equation" r:id="rId2" imgW="3251160" imgH="128268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8963" y="4457700"/>
                        <a:ext cx="3248025" cy="128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4398963" y="4457700"/>
          <a:ext cx="3248025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51160" imgH="1282680" progId="Equation.DSMT4">
                  <p:embed/>
                </p:oleObj>
              </mc:Choice>
              <mc:Fallback>
                <p:oleObj name="Equation" r:id="rId4" imgW="3251160" imgH="1282680" progId="Equation.DSMT4">
                  <p:embed/>
                  <p:pic>
                    <p:nvPicPr>
                      <p:cNvPr id="11" name="オブジェクト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8963" y="4457700"/>
                        <a:ext cx="3248025" cy="128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8230" y="3785113"/>
            <a:ext cx="2505075" cy="2790825"/>
          </a:xfrm>
          <a:prstGeom prst="rect">
            <a:avLst/>
          </a:prstGeom>
        </p:spPr>
      </p:pic>
      <p:graphicFrame>
        <p:nvGraphicFramePr>
          <p:cNvPr id="10" name="オブジェクト 9"/>
          <p:cNvGraphicFramePr>
            <a:graphicFrameLocks noGrp="1" noChangeAspect="1"/>
          </p:cNvGraphicFramePr>
          <p:nvPr/>
        </p:nvGraphicFramePr>
        <p:xfrm>
          <a:off x="4398961" y="4457700"/>
          <a:ext cx="3248025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51160" imgH="1282680" progId="Equation.DSMT4">
                  <p:embed/>
                </p:oleObj>
              </mc:Choice>
              <mc:Fallback>
                <p:oleObj name="Equation" r:id="rId7" imgW="3251160" imgH="1282680" progId="Equation.DSMT4">
                  <p:embed/>
                  <p:pic>
                    <p:nvPicPr>
                      <p:cNvPr id="10" name="オブジェクト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8961" y="4457700"/>
                        <a:ext cx="3248025" cy="1282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2482392" y="5241593"/>
          <a:ext cx="876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76240" imgH="266400" progId="Equation.DSMT4">
                  <p:embed/>
                </p:oleObj>
              </mc:Choice>
              <mc:Fallback>
                <p:oleObj name="Equation" r:id="rId9" imgW="876240" imgH="266400" progId="Equation.DSMT4">
                  <p:embed/>
                  <p:pic>
                    <p:nvPicPr>
                      <p:cNvPr id="8" name="オブジェクト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82392" y="5241593"/>
                        <a:ext cx="8763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直線矢印コネクタ 11"/>
          <p:cNvCxnSpPr/>
          <p:nvPr/>
        </p:nvCxnSpPr>
        <p:spPr>
          <a:xfrm flipV="1">
            <a:off x="2226365" y="5287617"/>
            <a:ext cx="22718" cy="686326"/>
          </a:xfrm>
          <a:prstGeom prst="straightConnector1">
            <a:avLst/>
          </a:prstGeom>
          <a:ln w="57150">
            <a:solidFill>
              <a:srgbClr val="FE385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65236" y="1471100"/>
            <a:ext cx="63817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30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Optical observables</a:t>
            </a:r>
            <a:endParaRPr lang="ja-JP" altLang="en-US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70152" y="1329462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 dirty="0">
                <a:solidFill>
                  <a:srgbClr val="3333CC"/>
                </a:solidFill>
                <a:latin typeface="Arial Unicode MS"/>
                <a:ea typeface="Arial Unicode MS"/>
                <a:cs typeface="Arial Unicode MS"/>
              </a:rPr>
              <a:t>Emission signals 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(spontaneous emission)</a:t>
            </a:r>
          </a:p>
          <a:p>
            <a:pPr eaLnBrk="1" hangingPunct="1">
              <a:buFont typeface="Arial" charset="0"/>
              <a:buNone/>
            </a:pPr>
            <a:endParaRPr lang="en-US" altLang="ja-JP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endParaRPr lang="en-US" altLang="ja-JP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r>
              <a:rPr lang="en-US" altLang="ja-JP" sz="900" dirty="0">
                <a:latin typeface="Arial Unicode MS"/>
                <a:ea typeface="Arial Unicode MS"/>
                <a:cs typeface="Arial Unicode MS"/>
              </a:rPr>
              <a:t>                               </a:t>
            </a:r>
          </a:p>
          <a:p>
            <a:pPr eaLnBrk="1" hangingPunct="1">
              <a:buFont typeface="Arial" charset="0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Absorption signals</a:t>
            </a:r>
          </a:p>
          <a:p>
            <a:pPr eaLnBrk="1" hangingPunct="1">
              <a:buFont typeface="Arial" charset="0"/>
              <a:buNone/>
            </a:pPr>
            <a:endParaRPr lang="ja-JP" altLang="en-US" dirty="0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3270250" y="2366963"/>
          <a:ext cx="4484688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71520" imgH="431640" progId="Equation.DSMT4">
                  <p:embed/>
                </p:oleObj>
              </mc:Choice>
              <mc:Fallback>
                <p:oleObj name="Equation" r:id="rId3" imgW="2171520" imgH="431640" progId="Equation.DSMT4">
                  <p:embed/>
                  <p:pic>
                    <p:nvPicPr>
                      <p:cNvPr id="1638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0250" y="2366963"/>
                        <a:ext cx="4484688" cy="89058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5400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3051175" y="5030788"/>
          <a:ext cx="4746625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98600" imgH="368280" progId="Equation.DSMT4">
                  <p:embed/>
                </p:oleObj>
              </mc:Choice>
              <mc:Fallback>
                <p:oleObj name="Equation" r:id="rId5" imgW="2298600" imgH="368280" progId="Equation.DSMT4">
                  <p:embed/>
                  <p:pic>
                    <p:nvPicPr>
                      <p:cNvPr id="1638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1175" y="5030788"/>
                        <a:ext cx="4746625" cy="76041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5400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52" y="4901502"/>
            <a:ext cx="18319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75" y="4901502"/>
            <a:ext cx="1190625" cy="9429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961642" y="5577156"/>
            <a:ext cx="1201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52" y="2172515"/>
            <a:ext cx="18319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0" name="Picture 2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80" y="1939221"/>
            <a:ext cx="1457416" cy="980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961642" y="2848169"/>
            <a:ext cx="1201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円/楕円 3"/>
          <p:cNvSpPr/>
          <p:nvPr/>
        </p:nvSpPr>
        <p:spPr>
          <a:xfrm rot="20633511">
            <a:off x="832391" y="2774201"/>
            <a:ext cx="1460240" cy="687177"/>
          </a:xfrm>
          <a:prstGeom prst="ellipse">
            <a:avLst/>
          </a:prstGeom>
          <a:solidFill>
            <a:srgbClr val="FD73FF">
              <a:alpha val="68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/>
        </p:nvSpPr>
        <p:spPr>
          <a:xfrm rot="20633511">
            <a:off x="832391" y="5506363"/>
            <a:ext cx="1460240" cy="687177"/>
          </a:xfrm>
          <a:prstGeom prst="ellipse">
            <a:avLst/>
          </a:prstGeom>
          <a:solidFill>
            <a:srgbClr val="FD73FF">
              <a:alpha val="68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 rot="20833188">
            <a:off x="283231" y="2040990"/>
            <a:ext cx="2003761" cy="8781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3" grpId="0" animBg="1"/>
      <p:bldP spid="13" grpId="1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9131" name="Object 11"/>
          <p:cNvGraphicFramePr>
            <a:graphicFrameLocks noChangeAspect="1"/>
          </p:cNvGraphicFramePr>
          <p:nvPr/>
        </p:nvGraphicFramePr>
        <p:xfrm>
          <a:off x="550863" y="2370138"/>
          <a:ext cx="8521700" cy="308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521560" imgH="2882880" progId="Equation.DSMT4">
                  <p:embed/>
                </p:oleObj>
              </mc:Choice>
              <mc:Fallback>
                <p:oleObj name="Equation" r:id="rId2" imgW="8521560" imgH="2882880" progId="Equation.DSMT4">
                  <p:embed/>
                  <p:pic>
                    <p:nvPicPr>
                      <p:cNvPr id="230913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3" y="2370138"/>
                        <a:ext cx="8521700" cy="3084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99335"/>
            <a:ext cx="8229600" cy="1143000"/>
          </a:xfrm>
        </p:spPr>
        <p:txBody>
          <a:bodyPr/>
          <a:lstStyle/>
          <a:p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ja-JP" baseline="30000" dirty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, 2</a:t>
            </a:r>
            <a:r>
              <a:rPr lang="en-US" altLang="ja-JP" baseline="30000" dirty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 and 3</a:t>
            </a:r>
            <a:r>
              <a:rPr lang="en-US" altLang="ja-JP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ja-JP" dirty="0">
                <a:latin typeface="Times New Roman" pitchFamily="18" charset="0"/>
                <a:cs typeface="Times New Roman" pitchFamily="18" charset="0"/>
              </a:rPr>
              <a:t> order expansions</a:t>
            </a:r>
            <a:endParaRPr kumimoji="1" lang="ja-JP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961329" y="3291363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</a:t>
            </a:r>
            <a:r>
              <a:rPr lang="en-US" altLang="ja-JP" baseline="30000" dirty="0"/>
              <a:t>st</a:t>
            </a:r>
            <a:r>
              <a:rPr lang="en-US" altLang="ja-JP" dirty="0"/>
              <a:t> order</a:t>
            </a:r>
            <a:endParaRPr kumimoji="1" lang="ja-JP" alt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6914039" y="4365433"/>
            <a:ext cx="108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2</a:t>
            </a:r>
            <a:r>
              <a:rPr lang="en-US" altLang="ja-JP" baseline="30000" dirty="0"/>
              <a:t>nd</a:t>
            </a:r>
            <a:r>
              <a:rPr lang="en-US" altLang="ja-JP" dirty="0"/>
              <a:t> order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852151" y="585603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3rd order</a:t>
            </a:r>
            <a:endParaRPr kumimoji="1" lang="ja-JP" altLang="en-US" dirty="0"/>
          </a:p>
        </p:txBody>
      </p:sp>
      <p:sp>
        <p:nvSpPr>
          <p:cNvPr id="44" name="Line 9"/>
          <p:cNvSpPr>
            <a:spLocks noChangeShapeType="1"/>
          </p:cNvSpPr>
          <p:nvPr/>
        </p:nvSpPr>
        <p:spPr bwMode="auto">
          <a:xfrm>
            <a:off x="3014028" y="3522713"/>
            <a:ext cx="132429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 flipV="1">
            <a:off x="1982153" y="3521125"/>
            <a:ext cx="982663" cy="1587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46" name="星 7 42"/>
          <p:cNvSpPr>
            <a:spLocks noChangeAspect="1"/>
          </p:cNvSpPr>
          <p:nvPr/>
        </p:nvSpPr>
        <p:spPr>
          <a:xfrm>
            <a:off x="2912428" y="3452863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V="1">
            <a:off x="5020628" y="4554545"/>
            <a:ext cx="1203960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 flipV="1">
            <a:off x="3580131" y="4550099"/>
            <a:ext cx="1257934" cy="444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49" name="Line 9"/>
          <p:cNvSpPr>
            <a:spLocks noChangeShapeType="1"/>
          </p:cNvSpPr>
          <p:nvPr/>
        </p:nvSpPr>
        <p:spPr bwMode="auto">
          <a:xfrm flipV="1">
            <a:off x="2387600" y="4550099"/>
            <a:ext cx="1028224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50" name="星 7 45"/>
          <p:cNvSpPr>
            <a:spLocks noChangeAspect="1"/>
          </p:cNvSpPr>
          <p:nvPr/>
        </p:nvSpPr>
        <p:spPr>
          <a:xfrm>
            <a:off x="4876165" y="4482314"/>
            <a:ext cx="144463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1" name="星 7 42"/>
          <p:cNvSpPr>
            <a:spLocks noChangeAspect="1"/>
          </p:cNvSpPr>
          <p:nvPr/>
        </p:nvSpPr>
        <p:spPr>
          <a:xfrm>
            <a:off x="3415824" y="4481362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5" name="星 7 18"/>
          <p:cNvSpPr>
            <a:spLocks noChangeAspect="1"/>
          </p:cNvSpPr>
          <p:nvPr/>
        </p:nvSpPr>
        <p:spPr>
          <a:xfrm>
            <a:off x="6756420" y="5605571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9" name="Line 9"/>
          <p:cNvSpPr>
            <a:spLocks noChangeShapeType="1"/>
          </p:cNvSpPr>
          <p:nvPr/>
        </p:nvSpPr>
        <p:spPr bwMode="auto">
          <a:xfrm flipV="1">
            <a:off x="5366168" y="5691472"/>
            <a:ext cx="1328677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60" name="Line 9"/>
          <p:cNvSpPr>
            <a:spLocks noChangeShapeType="1"/>
          </p:cNvSpPr>
          <p:nvPr/>
        </p:nvSpPr>
        <p:spPr bwMode="auto">
          <a:xfrm>
            <a:off x="4015017" y="5693712"/>
            <a:ext cx="1150302" cy="1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61" name="星 7 45"/>
          <p:cNvSpPr>
            <a:spLocks noChangeAspect="1"/>
          </p:cNvSpPr>
          <p:nvPr/>
        </p:nvSpPr>
        <p:spPr>
          <a:xfrm>
            <a:off x="5205392" y="5605572"/>
            <a:ext cx="144463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62" name="星 7 42"/>
          <p:cNvSpPr>
            <a:spLocks noChangeAspect="1"/>
          </p:cNvSpPr>
          <p:nvPr/>
        </p:nvSpPr>
        <p:spPr>
          <a:xfrm>
            <a:off x="3852456" y="5622276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>
            <a:off x="2623415" y="5699667"/>
            <a:ext cx="1150302" cy="1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 flipV="1">
            <a:off x="6914039" y="5691472"/>
            <a:ext cx="1328677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graphicFrame>
        <p:nvGraphicFramePr>
          <p:cNvPr id="66" name="Object 3"/>
          <p:cNvGraphicFramePr>
            <a:graphicFrameLocks noChangeAspect="1"/>
          </p:cNvGraphicFramePr>
          <p:nvPr/>
        </p:nvGraphicFramePr>
        <p:xfrm>
          <a:off x="1117124" y="6225362"/>
          <a:ext cx="4597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97200" imgH="380880" progId="Equation.DSMT4">
                  <p:embed/>
                </p:oleObj>
              </mc:Choice>
              <mc:Fallback>
                <p:oleObj name="Equation" r:id="rId4" imgW="4597200" imgH="380880" progId="Equation.DSMT4">
                  <p:embed/>
                  <p:pic>
                    <p:nvPicPr>
                      <p:cNvPr id="6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124" y="6225362"/>
                        <a:ext cx="459740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4"/>
          <p:cNvGraphicFramePr>
            <a:graphicFrameLocks noChangeAspect="1"/>
          </p:cNvGraphicFramePr>
          <p:nvPr/>
        </p:nvGraphicFramePr>
        <p:xfrm>
          <a:off x="2365713" y="1531345"/>
          <a:ext cx="2397125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00120" imgH="533160" progId="Equation.DSMT4">
                  <p:embed/>
                </p:oleObj>
              </mc:Choice>
              <mc:Fallback>
                <p:oleObj name="Equation" r:id="rId6" imgW="2400120" imgH="533160" progId="Equation.DSMT4">
                  <p:embed/>
                  <p:pic>
                    <p:nvPicPr>
                      <p:cNvPr id="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5713" y="1531345"/>
                        <a:ext cx="2397125" cy="53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7"/>
          <p:cNvGraphicFramePr>
            <a:graphicFrameLocks noChangeAspect="1"/>
          </p:cNvGraphicFramePr>
          <p:nvPr/>
        </p:nvGraphicFramePr>
        <p:xfrm>
          <a:off x="2387600" y="1521378"/>
          <a:ext cx="264477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66880" imgH="533160" progId="Equation.DSMT4">
                  <p:embed/>
                </p:oleObj>
              </mc:Choice>
              <mc:Fallback>
                <p:oleObj name="Equation" r:id="rId8" imgW="2666880" imgH="533160" progId="Equation.DSMT4">
                  <p:embed/>
                  <p:pic>
                    <p:nvPicPr>
                      <p:cNvPr id="2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7600" y="1521378"/>
                        <a:ext cx="2644775" cy="541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00775" y="1280496"/>
            <a:ext cx="3020794" cy="166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6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9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09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6" grpId="0"/>
      <p:bldP spid="46" grpId="0" animBg="1"/>
      <p:bldP spid="51" grpId="0" animBg="1"/>
      <p:bldP spid="55" grpId="0" animBg="1"/>
      <p:bldP spid="6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コンテンツ プレースホルダ 2"/>
          <p:cNvSpPr txBox="1">
            <a:spLocks/>
          </p:cNvSpPr>
          <p:nvPr/>
        </p:nvSpPr>
        <p:spPr bwMode="auto">
          <a:xfrm>
            <a:off x="750888" y="1090613"/>
            <a:ext cx="8215312" cy="491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2DES: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US" altLang="ja-JP" sz="32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US" altLang="ja-JP" sz="16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US" altLang="ja-JP" sz="16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US" altLang="ja-JP" sz="16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US" altLang="ja-JP" sz="16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Liouville paths</a:t>
            </a:r>
            <a:endParaRPr lang="en-US" altLang="ja-JP" sz="16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000" dirty="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000" dirty="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US" altLang="ja-JP" sz="1600" dirty="0"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en-US" altLang="ja-JP" sz="4000" b="1" dirty="0">
                <a:latin typeface="Arial Unicode MS"/>
                <a:ea typeface="Arial Unicode MS"/>
                <a:cs typeface="Arial Unicode MS"/>
              </a:rPr>
              <a:t>                                          - C. C.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US" altLang="ja-JP" sz="4400" b="1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9425" y="16033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Third-order Response function</a:t>
            </a:r>
            <a:endParaRPr lang="ja-JP" altLang="en-US" sz="4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89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2360613" y="1192213"/>
          <a:ext cx="47244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724280" imgH="406080" progId="Equation.DSMT4">
                  <p:embed/>
                </p:oleObj>
              </mc:Choice>
              <mc:Fallback>
                <p:oleObj name="Equation" r:id="rId3" imgW="4724280" imgH="406080" progId="Equation.DSMT4">
                  <p:embed/>
                  <p:pic>
                    <p:nvPicPr>
                      <p:cNvPr id="38913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0613" y="1192213"/>
                        <a:ext cx="4724400" cy="411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3892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1955800" y="4330700"/>
            <a:ext cx="0" cy="1800225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2324100" y="4327525"/>
            <a:ext cx="0" cy="18002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4" name="星 7 13"/>
          <p:cNvSpPr>
            <a:spLocks noChangeAspect="1"/>
          </p:cNvSpPr>
          <p:nvPr/>
        </p:nvSpPr>
        <p:spPr>
          <a:xfrm>
            <a:off x="1874838" y="4202113"/>
            <a:ext cx="144462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 flipH="1">
            <a:off x="3268663" y="4348163"/>
            <a:ext cx="0" cy="1800225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>
            <a:off x="3619500" y="4337050"/>
            <a:ext cx="0" cy="1798638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星 7 18"/>
          <p:cNvSpPr>
            <a:spLocks noChangeAspect="1"/>
          </p:cNvSpPr>
          <p:nvPr/>
        </p:nvSpPr>
        <p:spPr>
          <a:xfrm>
            <a:off x="3186113" y="4195763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0" name="星 7 19"/>
          <p:cNvSpPr>
            <a:spLocks noChangeAspect="1"/>
          </p:cNvSpPr>
          <p:nvPr/>
        </p:nvSpPr>
        <p:spPr>
          <a:xfrm>
            <a:off x="3195638" y="5429250"/>
            <a:ext cx="144462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 flipH="1">
            <a:off x="4587875" y="4360863"/>
            <a:ext cx="0" cy="1800225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10"/>
          <p:cNvSpPr>
            <a:spLocks noChangeShapeType="1"/>
          </p:cNvSpPr>
          <p:nvPr/>
        </p:nvSpPr>
        <p:spPr bwMode="auto">
          <a:xfrm>
            <a:off x="4981575" y="4337050"/>
            <a:ext cx="0" cy="1798638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4" name="星 7 23"/>
          <p:cNvSpPr>
            <a:spLocks noChangeAspect="1"/>
          </p:cNvSpPr>
          <p:nvPr/>
        </p:nvSpPr>
        <p:spPr>
          <a:xfrm>
            <a:off x="4498975" y="4221163"/>
            <a:ext cx="144463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5" name="星 7 24"/>
          <p:cNvSpPr>
            <a:spLocks noChangeAspect="1"/>
          </p:cNvSpPr>
          <p:nvPr/>
        </p:nvSpPr>
        <p:spPr>
          <a:xfrm>
            <a:off x="4905375" y="5429250"/>
            <a:ext cx="144463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 flipH="1">
            <a:off x="5849938" y="4351338"/>
            <a:ext cx="0" cy="1800225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Line 10"/>
          <p:cNvSpPr>
            <a:spLocks noChangeShapeType="1"/>
          </p:cNvSpPr>
          <p:nvPr/>
        </p:nvSpPr>
        <p:spPr bwMode="auto">
          <a:xfrm>
            <a:off x="6265863" y="4341813"/>
            <a:ext cx="0" cy="18002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9" name="星 7 28"/>
          <p:cNvSpPr>
            <a:spLocks noChangeAspect="1"/>
          </p:cNvSpPr>
          <p:nvPr/>
        </p:nvSpPr>
        <p:spPr>
          <a:xfrm>
            <a:off x="5775325" y="4206875"/>
            <a:ext cx="144463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0" name="星 7 29"/>
          <p:cNvSpPr>
            <a:spLocks noChangeAspect="1"/>
          </p:cNvSpPr>
          <p:nvPr/>
        </p:nvSpPr>
        <p:spPr>
          <a:xfrm>
            <a:off x="5786438" y="5445125"/>
            <a:ext cx="144462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1" name="星 7 30"/>
          <p:cNvSpPr>
            <a:spLocks noChangeAspect="1"/>
          </p:cNvSpPr>
          <p:nvPr/>
        </p:nvSpPr>
        <p:spPr>
          <a:xfrm>
            <a:off x="1884363" y="5895975"/>
            <a:ext cx="142875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3551238" y="5894388"/>
            <a:ext cx="144462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3" name="星 7 32"/>
          <p:cNvSpPr>
            <a:spLocks noChangeAspect="1"/>
          </p:cNvSpPr>
          <p:nvPr/>
        </p:nvSpPr>
        <p:spPr>
          <a:xfrm>
            <a:off x="4913313" y="5886450"/>
            <a:ext cx="144462" cy="142875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5770563" y="5880100"/>
            <a:ext cx="142875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35" name="直線コネクタ 34"/>
          <p:cNvCxnSpPr/>
          <p:nvPr/>
        </p:nvCxnSpPr>
        <p:spPr>
          <a:xfrm>
            <a:off x="1235075" y="5965825"/>
            <a:ext cx="5253038" cy="3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 rot="10800000">
            <a:off x="1243013" y="5491163"/>
            <a:ext cx="5273675" cy="25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Box 12"/>
          <p:cNvSpPr txBox="1">
            <a:spLocks noChangeArrowheads="1"/>
          </p:cNvSpPr>
          <p:nvPr/>
        </p:nvSpPr>
        <p:spPr bwMode="auto">
          <a:xfrm>
            <a:off x="1235075" y="5502275"/>
            <a:ext cx="379413" cy="4619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1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1241425" y="5022850"/>
            <a:ext cx="368300" cy="4619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2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cxnSp>
        <p:nvCxnSpPr>
          <p:cNvPr id="40" name="直線コネクタ 39"/>
          <p:cNvCxnSpPr/>
          <p:nvPr/>
        </p:nvCxnSpPr>
        <p:spPr>
          <a:xfrm rot="10800000">
            <a:off x="1292225" y="4346575"/>
            <a:ext cx="5402263" cy="174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Box 12"/>
          <p:cNvSpPr txBox="1">
            <a:spLocks noChangeArrowheads="1"/>
          </p:cNvSpPr>
          <p:nvPr/>
        </p:nvSpPr>
        <p:spPr bwMode="auto">
          <a:xfrm>
            <a:off x="1241425" y="4446588"/>
            <a:ext cx="368300" cy="46196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3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graphicFrame>
        <p:nvGraphicFramePr>
          <p:cNvPr id="38920" name="Object 8"/>
          <p:cNvGraphicFramePr>
            <a:graphicFrameLocks noChangeAspect="1"/>
          </p:cNvGraphicFramePr>
          <p:nvPr/>
        </p:nvGraphicFramePr>
        <p:xfrm>
          <a:off x="768350" y="2551113"/>
          <a:ext cx="80391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038800" imgH="1193760" progId="Equation.DSMT4">
                  <p:embed/>
                </p:oleObj>
              </mc:Choice>
              <mc:Fallback>
                <p:oleObj name="Equation" r:id="rId5" imgW="8038800" imgH="1193760" progId="Equation.DSMT4">
                  <p:embed/>
                  <p:pic>
                    <p:nvPicPr>
                      <p:cNvPr id="3892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350" y="2551113"/>
                        <a:ext cx="80391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1" name="Object 9"/>
          <p:cNvGraphicFramePr>
            <a:graphicFrameLocks noChangeAspect="1"/>
          </p:cNvGraphicFramePr>
          <p:nvPr/>
        </p:nvGraphicFramePr>
        <p:xfrm>
          <a:off x="746125" y="1865313"/>
          <a:ext cx="75438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543800" imgH="330120" progId="Equation.DSMT4">
                  <p:embed/>
                </p:oleObj>
              </mc:Choice>
              <mc:Fallback>
                <p:oleObj name="Equation" r:id="rId7" imgW="7543800" imgH="330120" progId="Equation.DSMT4">
                  <p:embed/>
                  <p:pic>
                    <p:nvPicPr>
                      <p:cNvPr id="3892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6125" y="1865313"/>
                        <a:ext cx="7543800" cy="33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2" name="Object 10"/>
          <p:cNvGraphicFramePr>
            <a:graphicFrameLocks noGrp="1" noChangeAspect="1"/>
          </p:cNvGraphicFramePr>
          <p:nvPr>
            <p:ph idx="1"/>
          </p:nvPr>
        </p:nvGraphicFramePr>
        <p:xfrm>
          <a:off x="762000" y="2538413"/>
          <a:ext cx="77343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359320" imgH="558720" progId="Equation.DSMT4">
                  <p:embed/>
                </p:oleObj>
              </mc:Choice>
              <mc:Fallback>
                <p:oleObj name="Equation" r:id="rId9" imgW="5359320" imgH="558720" progId="Equation.DSMT4">
                  <p:embed/>
                  <p:pic>
                    <p:nvPicPr>
                      <p:cNvPr id="38922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538413"/>
                        <a:ext cx="7734300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直線コネクタ 36"/>
          <p:cNvCxnSpPr/>
          <p:nvPr/>
        </p:nvCxnSpPr>
        <p:spPr>
          <a:xfrm rot="10800000">
            <a:off x="1284288" y="5008563"/>
            <a:ext cx="53022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星 7 12"/>
          <p:cNvSpPr>
            <a:spLocks noChangeAspect="1"/>
          </p:cNvSpPr>
          <p:nvPr/>
        </p:nvSpPr>
        <p:spPr>
          <a:xfrm>
            <a:off x="2243138" y="4935538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3541713" y="4937125"/>
            <a:ext cx="144462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3" name="星 7 22"/>
          <p:cNvSpPr>
            <a:spLocks noChangeAspect="1"/>
          </p:cNvSpPr>
          <p:nvPr/>
        </p:nvSpPr>
        <p:spPr>
          <a:xfrm>
            <a:off x="4533900" y="492918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5" name="星 7 14"/>
          <p:cNvSpPr>
            <a:spLocks noChangeAspect="1"/>
          </p:cNvSpPr>
          <p:nvPr/>
        </p:nvSpPr>
        <p:spPr>
          <a:xfrm>
            <a:off x="2246313" y="5434013"/>
            <a:ext cx="144462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5791200" y="4927600"/>
            <a:ext cx="144463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4" name="テキスト ボックス 53"/>
          <p:cNvSpPr txBox="1">
            <a:spLocks noChangeArrowheads="1"/>
          </p:cNvSpPr>
          <p:nvPr/>
        </p:nvSpPr>
        <p:spPr bwMode="auto">
          <a:xfrm>
            <a:off x="2624138" y="2120900"/>
            <a:ext cx="458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latin typeface="Calibri" pitchFamily="34" charset="0"/>
              </a:rPr>
              <a:t>(I)</a:t>
            </a:r>
            <a:endParaRPr lang="ja-JP" altLang="en-US" sz="24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5" name="テキスト ボックス 54"/>
          <p:cNvSpPr txBox="1">
            <a:spLocks noChangeArrowheads="1"/>
          </p:cNvSpPr>
          <p:nvPr/>
        </p:nvSpPr>
        <p:spPr bwMode="auto">
          <a:xfrm>
            <a:off x="1927225" y="6080125"/>
            <a:ext cx="458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b="1">
                <a:solidFill>
                  <a:srgbClr val="FF0000"/>
                </a:solidFill>
                <a:latin typeface="Calibri" pitchFamily="34" charset="0"/>
              </a:rPr>
              <a:t>(I)</a:t>
            </a:r>
            <a:endParaRPr lang="ja-JP" altLang="en-US" sz="24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6" name="テキスト ボックス 55"/>
          <p:cNvSpPr txBox="1">
            <a:spLocks noChangeArrowheads="1"/>
          </p:cNvSpPr>
          <p:nvPr/>
        </p:nvSpPr>
        <p:spPr bwMode="auto">
          <a:xfrm>
            <a:off x="3194050" y="6118225"/>
            <a:ext cx="541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b="1">
                <a:solidFill>
                  <a:srgbClr val="FF00FF"/>
                </a:solidFill>
                <a:latin typeface="Calibri" pitchFamily="34" charset="0"/>
              </a:rPr>
              <a:t>(II)</a:t>
            </a:r>
            <a:endParaRPr lang="ja-JP" altLang="en-US" sz="2400" b="1">
              <a:solidFill>
                <a:srgbClr val="FF00FF"/>
              </a:solidFill>
              <a:latin typeface="Calibri" pitchFamily="34" charset="0"/>
            </a:endParaRPr>
          </a:p>
        </p:txBody>
      </p:sp>
      <p:sp>
        <p:nvSpPr>
          <p:cNvPr id="57" name="正方形/長方形 56"/>
          <p:cNvSpPr>
            <a:spLocks noChangeArrowheads="1"/>
          </p:cNvSpPr>
          <p:nvPr/>
        </p:nvSpPr>
        <p:spPr bwMode="auto">
          <a:xfrm>
            <a:off x="4579938" y="2105025"/>
            <a:ext cx="5826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b="1">
                <a:solidFill>
                  <a:srgbClr val="FF00FF"/>
                </a:solidFill>
                <a:latin typeface="Calibri" pitchFamily="34" charset="0"/>
              </a:rPr>
              <a:t>(II)</a:t>
            </a:r>
            <a:endParaRPr lang="ja-JP" altLang="en-US" sz="2400" b="1">
              <a:solidFill>
                <a:srgbClr val="FF00FF"/>
              </a:solidFill>
              <a:latin typeface="Calibri" pitchFamily="34" charset="0"/>
            </a:endParaRPr>
          </a:p>
        </p:txBody>
      </p:sp>
      <p:sp>
        <p:nvSpPr>
          <p:cNvPr id="60" name="正方形/長方形 59"/>
          <p:cNvSpPr>
            <a:spLocks noChangeArrowheads="1"/>
          </p:cNvSpPr>
          <p:nvPr/>
        </p:nvSpPr>
        <p:spPr bwMode="auto">
          <a:xfrm>
            <a:off x="4505325" y="6118225"/>
            <a:ext cx="622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b="1">
                <a:solidFill>
                  <a:srgbClr val="3A30FA"/>
                </a:solidFill>
                <a:latin typeface="Calibri" pitchFamily="34" charset="0"/>
              </a:rPr>
              <a:t>(III)</a:t>
            </a:r>
            <a:endParaRPr lang="ja-JP" altLang="en-US" sz="2400" b="1">
              <a:solidFill>
                <a:srgbClr val="3A30FA"/>
              </a:solidFill>
              <a:latin typeface="Calibri" pitchFamily="34" charset="0"/>
            </a:endParaRPr>
          </a:p>
        </p:txBody>
      </p:sp>
      <p:sp>
        <p:nvSpPr>
          <p:cNvPr id="61" name="正方形/長方形 60"/>
          <p:cNvSpPr>
            <a:spLocks noChangeArrowheads="1"/>
          </p:cNvSpPr>
          <p:nvPr/>
        </p:nvSpPr>
        <p:spPr bwMode="auto">
          <a:xfrm>
            <a:off x="7145338" y="2108200"/>
            <a:ext cx="622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b="1">
                <a:solidFill>
                  <a:srgbClr val="3A30FA"/>
                </a:solidFill>
                <a:latin typeface="Calibri" pitchFamily="34" charset="0"/>
              </a:rPr>
              <a:t>(III)</a:t>
            </a:r>
            <a:endParaRPr lang="ja-JP" altLang="en-US" sz="2400" b="1">
              <a:solidFill>
                <a:srgbClr val="3A30FA"/>
              </a:solidFill>
              <a:latin typeface="Calibri" pitchFamily="34" charset="0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2501900" y="3289300"/>
            <a:ext cx="64293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</a:rPr>
              <a:t>(IV)</a:t>
            </a:r>
            <a:endParaRPr lang="ja-JP" altLang="en-US" sz="2400" b="1" dirty="0">
              <a:solidFill>
                <a:schemeClr val="accent3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5764213" y="6113463"/>
            <a:ext cx="64135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+mn-ea"/>
              </a:rPr>
              <a:t>(IV)</a:t>
            </a:r>
            <a:endParaRPr lang="ja-JP" altLang="en-US" sz="2400" b="1" dirty="0">
              <a:solidFill>
                <a:schemeClr val="accent3">
                  <a:lumMod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8924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36788" y="4002088"/>
            <a:ext cx="47053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Line 9"/>
          <p:cNvSpPr>
            <a:spLocks noChangeShapeType="1"/>
          </p:cNvSpPr>
          <p:nvPr/>
        </p:nvSpPr>
        <p:spPr bwMode="auto">
          <a:xfrm flipV="1">
            <a:off x="2095668" y="2898229"/>
            <a:ext cx="684000" cy="387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2" name="Line 10"/>
          <p:cNvSpPr>
            <a:spLocks noChangeShapeType="1"/>
          </p:cNvSpPr>
          <p:nvPr/>
        </p:nvSpPr>
        <p:spPr bwMode="auto">
          <a:xfrm flipV="1">
            <a:off x="2973496" y="2883203"/>
            <a:ext cx="64800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8" name="Line 9"/>
          <p:cNvSpPr>
            <a:spLocks noChangeShapeType="1"/>
          </p:cNvSpPr>
          <p:nvPr/>
        </p:nvSpPr>
        <p:spPr bwMode="auto">
          <a:xfrm flipV="1">
            <a:off x="4445676" y="2916517"/>
            <a:ext cx="684000" cy="387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flipV="1">
            <a:off x="5323504" y="2901491"/>
            <a:ext cx="64800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2" name="Line 9"/>
          <p:cNvSpPr>
            <a:spLocks noChangeShapeType="1"/>
          </p:cNvSpPr>
          <p:nvPr/>
        </p:nvSpPr>
        <p:spPr bwMode="auto">
          <a:xfrm flipV="1">
            <a:off x="6850548" y="2898229"/>
            <a:ext cx="612000" cy="387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5" name="Line 10"/>
          <p:cNvSpPr>
            <a:spLocks noChangeShapeType="1"/>
          </p:cNvSpPr>
          <p:nvPr/>
        </p:nvSpPr>
        <p:spPr bwMode="auto">
          <a:xfrm flipV="1">
            <a:off x="7755808" y="2901491"/>
            <a:ext cx="64800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2150532" y="3309709"/>
            <a:ext cx="684000" cy="387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7" name="Line 10"/>
          <p:cNvSpPr>
            <a:spLocks noChangeShapeType="1"/>
          </p:cNvSpPr>
          <p:nvPr/>
        </p:nvSpPr>
        <p:spPr bwMode="auto">
          <a:xfrm flipV="1">
            <a:off x="3028360" y="3294683"/>
            <a:ext cx="64800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61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500"/>
                            </p:stCondLst>
                            <p:childTnLst>
                              <p:par>
                                <p:cTn id="10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0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500"/>
                            </p:stCondLst>
                            <p:childTnLst>
                              <p:par>
                                <p:cTn id="1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000"/>
                            </p:stCondLst>
                            <p:childTnLst>
                              <p:par>
                                <p:cTn id="13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500"/>
                            </p:stCondLst>
                            <p:childTnLst>
                              <p:par>
                                <p:cTn id="1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9000"/>
                            </p:stCondLst>
                            <p:childTnLst>
                              <p:par>
                                <p:cTn id="1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9500"/>
                            </p:stCondLst>
                            <p:childTnLst>
                              <p:par>
                                <p:cTn id="1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9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5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8" grpId="0" animBg="1"/>
      <p:bldP spid="39" grpId="0" animBg="1"/>
      <p:bldP spid="42" grpId="0" animBg="1"/>
      <p:bldP spid="13" grpId="0" animBg="1"/>
      <p:bldP spid="18" grpId="0" animBg="1"/>
      <p:bldP spid="23" grpId="0" animBg="1"/>
      <p:bldP spid="15" grpId="0" animBg="1"/>
      <p:bldP spid="28" grpId="0" animBg="1"/>
      <p:bldP spid="55" grpId="0"/>
      <p:bldP spid="56" grpId="0"/>
      <p:bldP spid="57" grpId="0"/>
      <p:bldP spid="60" grpId="0"/>
      <p:bldP spid="61" grpId="0"/>
      <p:bldP spid="63" grpId="0"/>
      <p:bldP spid="64" grpId="0"/>
      <p:bldP spid="51" grpId="0" animBg="1"/>
      <p:bldP spid="51" grpId="1" animBg="1"/>
      <p:bldP spid="52" grpId="0" animBg="1"/>
      <p:bldP spid="52" grpId="1" animBg="1"/>
      <p:bldP spid="58" grpId="0" animBg="1"/>
      <p:bldP spid="58" grpId="1" animBg="1"/>
      <p:bldP spid="59" grpId="0" animBg="1"/>
      <p:bldP spid="59" grpId="1" animBg="1"/>
      <p:bldP spid="62" grpId="0" animBg="1"/>
      <p:bldP spid="62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8475" y="119063"/>
            <a:ext cx="8229600" cy="9604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Double sided Feynman diagrams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45457" name="コンテンツ プレースホルダ 2"/>
          <p:cNvSpPr>
            <a:spLocks noGrp="1"/>
          </p:cNvSpPr>
          <p:nvPr>
            <p:ph idx="1"/>
          </p:nvPr>
        </p:nvSpPr>
        <p:spPr>
          <a:xfrm>
            <a:off x="473075" y="1146175"/>
            <a:ext cx="8229600" cy="12493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Electronic excitation</a:t>
            </a:r>
          </a:p>
          <a:p>
            <a:pPr eaLnBrk="1" hangingPunct="1"/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Intramolecular electric excitation</a:t>
            </a:r>
          </a:p>
          <a:p>
            <a:pPr eaLnBrk="1" hangingPunct="1">
              <a:buFont typeface="Arial" charset="0"/>
              <a:buNone/>
            </a:pPr>
            <a:endParaRPr lang="en-US" altLang="ja-JP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" name="Object 18"/>
          <p:cNvGraphicFramePr>
            <a:graphicFrameLocks noChangeAspect="1"/>
          </p:cNvGraphicFramePr>
          <p:nvPr/>
        </p:nvGraphicFramePr>
        <p:xfrm>
          <a:off x="1504950" y="2070100"/>
          <a:ext cx="2579688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77960" imgH="342720" progId="Equation.DSMT4">
                  <p:embed/>
                </p:oleObj>
              </mc:Choice>
              <mc:Fallback>
                <p:oleObj name="Equation" r:id="rId3" imgW="2577960" imgH="342720" progId="Equation.DSMT4">
                  <p:embed/>
                  <p:pic>
                    <p:nvPicPr>
                      <p:cNvPr id="4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2070100"/>
                        <a:ext cx="2579688" cy="347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>
            <a:spLocks noChangeArrowheads="1"/>
          </p:cNvSpPr>
          <p:nvPr/>
        </p:nvSpPr>
        <p:spPr bwMode="auto">
          <a:xfrm>
            <a:off x="6473101" y="1152861"/>
            <a:ext cx="8627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b="1" dirty="0" err="1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Qtrit</a:t>
            </a:r>
            <a:endParaRPr lang="ja-JP" altLang="en-US" sz="28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5964238" y="4130675"/>
          <a:ext cx="247967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58920" imgH="469800" progId="Equation.DSMT4">
                  <p:embed/>
                </p:oleObj>
              </mc:Choice>
              <mc:Fallback>
                <p:oleObj name="Equation" r:id="rId5" imgW="2158920" imgH="469800" progId="Equation.DSMT4">
                  <p:embed/>
                  <p:pic>
                    <p:nvPicPr>
                      <p:cNvPr id="1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4238" y="4130675"/>
                        <a:ext cx="2479675" cy="5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0"/>
          <p:cNvGraphicFramePr>
            <a:graphicFrameLocks noChangeAspect="1"/>
          </p:cNvGraphicFramePr>
          <p:nvPr/>
        </p:nvGraphicFramePr>
        <p:xfrm>
          <a:off x="962025" y="3503613"/>
          <a:ext cx="3479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479760" imgH="431640" progId="Equation.DSMT4">
                  <p:embed/>
                </p:oleObj>
              </mc:Choice>
              <mc:Fallback>
                <p:oleObj name="Equation" r:id="rId7" imgW="3479760" imgH="431640" progId="Equation.DSMT4">
                  <p:embed/>
                  <p:pic>
                    <p:nvPicPr>
                      <p:cNvPr id="5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2025" y="3503613"/>
                        <a:ext cx="3479800" cy="434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11"/>
          <p:cNvGraphicFramePr>
            <a:graphicFrameLocks noChangeAspect="1"/>
          </p:cNvGraphicFramePr>
          <p:nvPr/>
        </p:nvGraphicFramePr>
        <p:xfrm>
          <a:off x="3560763" y="2520950"/>
          <a:ext cx="70167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55320" progId="Equation.DSMT4">
                  <p:embed/>
                </p:oleObj>
              </mc:Choice>
              <mc:Fallback>
                <p:oleObj name="Equation" r:id="rId9" imgW="609480" imgH="355320" progId="Equation.DSMT4">
                  <p:embed/>
                  <p:pic>
                    <p:nvPicPr>
                      <p:cNvPr id="6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0763" y="2520950"/>
                        <a:ext cx="701675" cy="414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/>
          <p:cNvSpPr>
            <a:spLocks noChangeArrowheads="1"/>
          </p:cNvSpPr>
          <p:nvPr/>
        </p:nvSpPr>
        <p:spPr bwMode="auto">
          <a:xfrm>
            <a:off x="1301750" y="2513013"/>
            <a:ext cx="2305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Initial state is then </a:t>
            </a:r>
          </a:p>
        </p:txBody>
      </p:sp>
      <p:sp>
        <p:nvSpPr>
          <p:cNvPr id="44" name="正方形/長方形 43"/>
          <p:cNvSpPr>
            <a:spLocks noChangeArrowheads="1"/>
          </p:cNvSpPr>
          <p:nvPr/>
        </p:nvSpPr>
        <p:spPr bwMode="auto">
          <a:xfrm>
            <a:off x="498475" y="4062413"/>
            <a:ext cx="46570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For resonated laser excitation, we have</a:t>
            </a:r>
          </a:p>
        </p:txBody>
      </p:sp>
      <p:graphicFrame>
        <p:nvGraphicFramePr>
          <p:cNvPr id="445452" name="Object 12"/>
          <p:cNvGraphicFramePr>
            <a:graphicFrameLocks noChangeAspect="1"/>
          </p:cNvGraphicFramePr>
          <p:nvPr/>
        </p:nvGraphicFramePr>
        <p:xfrm>
          <a:off x="827088" y="4546600"/>
          <a:ext cx="37433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746160" imgH="431640" progId="Equation.DSMT4">
                  <p:embed/>
                </p:oleObj>
              </mc:Choice>
              <mc:Fallback>
                <p:oleObj name="Equation" r:id="rId11" imgW="3746160" imgH="431640" progId="Equation.DSMT4">
                  <p:embed/>
                  <p:pic>
                    <p:nvPicPr>
                      <p:cNvPr id="445452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4546600"/>
                        <a:ext cx="3743325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正方形/長方形 44"/>
          <p:cNvSpPr>
            <a:spLocks noChangeArrowheads="1"/>
          </p:cNvSpPr>
          <p:nvPr/>
        </p:nvSpPr>
        <p:spPr bwMode="auto">
          <a:xfrm>
            <a:off x="522288" y="3032125"/>
            <a:ext cx="2095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Dipole elements:</a:t>
            </a:r>
          </a:p>
        </p:txBody>
      </p:sp>
      <p:pic>
        <p:nvPicPr>
          <p:cNvPr id="47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0413" y="2573338"/>
            <a:ext cx="455612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2047875" y="6188075"/>
            <a:ext cx="2009775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>
            <a:off x="4178300" y="6189663"/>
            <a:ext cx="2794000" cy="0"/>
          </a:xfrm>
          <a:custGeom>
            <a:avLst/>
            <a:gdLst>
              <a:gd name="T0" fmla="*/ 0 w 581020"/>
              <a:gd name="T1" fmla="*/ 0 h 15"/>
              <a:gd name="T2" fmla="*/ 310759912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18" name="Object 13"/>
          <p:cNvGraphicFramePr>
            <a:graphicFrameLocks noChangeAspect="1"/>
          </p:cNvGraphicFramePr>
          <p:nvPr/>
        </p:nvGraphicFramePr>
        <p:xfrm>
          <a:off x="1960563" y="5459413"/>
          <a:ext cx="5168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168880" imgH="622080" progId="Equation.DSMT4">
                  <p:embed/>
                </p:oleObj>
              </mc:Choice>
              <mc:Fallback>
                <p:oleObj name="Equation" r:id="rId14" imgW="5168880" imgH="622080" progId="Equation.DSMT4">
                  <p:embed/>
                  <p:pic>
                    <p:nvPicPr>
                      <p:cNvPr id="18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0563" y="5459413"/>
                        <a:ext cx="51689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星 7 18"/>
          <p:cNvSpPr>
            <a:spLocks noChangeAspect="1"/>
          </p:cNvSpPr>
          <p:nvPr/>
        </p:nvSpPr>
        <p:spPr>
          <a:xfrm>
            <a:off x="5121275" y="6111875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0" name="星 7 19"/>
          <p:cNvSpPr>
            <a:spLocks noChangeAspect="1"/>
          </p:cNvSpPr>
          <p:nvPr/>
        </p:nvSpPr>
        <p:spPr>
          <a:xfrm>
            <a:off x="6167438" y="6124575"/>
            <a:ext cx="144462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1" name="星 7 20"/>
          <p:cNvSpPr>
            <a:spLocks noChangeAspect="1"/>
          </p:cNvSpPr>
          <p:nvPr/>
        </p:nvSpPr>
        <p:spPr>
          <a:xfrm>
            <a:off x="1893888" y="6115050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2" name="星 7 21"/>
          <p:cNvSpPr>
            <a:spLocks noChangeAspect="1"/>
          </p:cNvSpPr>
          <p:nvPr/>
        </p:nvSpPr>
        <p:spPr>
          <a:xfrm>
            <a:off x="3697288" y="6097588"/>
            <a:ext cx="144462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1636713" y="6297613"/>
            <a:ext cx="243205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" name="Line 10"/>
          <p:cNvSpPr>
            <a:spLocks noChangeShapeType="1"/>
          </p:cNvSpPr>
          <p:nvPr/>
        </p:nvSpPr>
        <p:spPr bwMode="auto">
          <a:xfrm>
            <a:off x="4233863" y="6300788"/>
            <a:ext cx="4160837" cy="0"/>
          </a:xfrm>
          <a:custGeom>
            <a:avLst/>
            <a:gdLst>
              <a:gd name="T0" fmla="*/ 0 w 581020"/>
              <a:gd name="T1" fmla="*/ 0 h 15"/>
              <a:gd name="T2" fmla="*/ 152818719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5" name="星 7 24"/>
          <p:cNvSpPr>
            <a:spLocks noChangeAspect="1"/>
          </p:cNvSpPr>
          <p:nvPr/>
        </p:nvSpPr>
        <p:spPr>
          <a:xfrm>
            <a:off x="5495925" y="6240463"/>
            <a:ext cx="142875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6" name="星 7 25"/>
          <p:cNvSpPr>
            <a:spLocks noChangeAspect="1"/>
          </p:cNvSpPr>
          <p:nvPr/>
        </p:nvSpPr>
        <p:spPr>
          <a:xfrm>
            <a:off x="7191375" y="6234113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7" name="星 7 26"/>
          <p:cNvSpPr>
            <a:spLocks noChangeAspect="1"/>
          </p:cNvSpPr>
          <p:nvPr/>
        </p:nvSpPr>
        <p:spPr>
          <a:xfrm>
            <a:off x="1417638" y="6224588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3670300" y="6216650"/>
            <a:ext cx="142875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graphicFrame>
        <p:nvGraphicFramePr>
          <p:cNvPr id="29" name="Object 15"/>
          <p:cNvGraphicFramePr>
            <a:graphicFrameLocks noChangeAspect="1"/>
          </p:cNvGraphicFramePr>
          <p:nvPr/>
        </p:nvGraphicFramePr>
        <p:xfrm>
          <a:off x="1184275" y="5574582"/>
          <a:ext cx="7543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543800" imgH="507960" progId="Equation.DSMT4">
                  <p:embed/>
                </p:oleObj>
              </mc:Choice>
              <mc:Fallback>
                <p:oleObj name="Equation" r:id="rId16" imgW="7543800" imgH="507960" progId="Equation.DSMT4">
                  <p:embed/>
                  <p:pic>
                    <p:nvPicPr>
                      <p:cNvPr id="2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4275" y="5574582"/>
                        <a:ext cx="75438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テキスト ボックス 29"/>
          <p:cNvSpPr txBox="1">
            <a:spLocks noChangeArrowheads="1"/>
          </p:cNvSpPr>
          <p:nvPr/>
        </p:nvSpPr>
        <p:spPr bwMode="auto">
          <a:xfrm>
            <a:off x="593725" y="5227638"/>
            <a:ext cx="13795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b="1" dirty="0">
                <a:solidFill>
                  <a:srgbClr val="3333CC"/>
                </a:solidFill>
                <a:latin typeface="Arial Unicode MS"/>
                <a:ea typeface="Arial Unicode MS"/>
                <a:cs typeface="Arial Unicode MS"/>
              </a:rPr>
              <a:t>3D ES  </a:t>
            </a:r>
            <a:r>
              <a:rPr lang="en-US" altLang="ja-JP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5441950" y="3235325"/>
          <a:ext cx="393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93480" imgH="393480" progId="Equation.DSMT4">
                  <p:embed/>
                </p:oleObj>
              </mc:Choice>
              <mc:Fallback>
                <p:oleObj name="Equation" r:id="rId18" imgW="393480" imgH="393480" progId="Equation.DSMT4">
                  <p:embed/>
                  <p:pic>
                    <p:nvPicPr>
                      <p:cNvPr id="7" name="オブジェクト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41950" y="3235325"/>
                        <a:ext cx="3937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5454650" y="2573338"/>
          <a:ext cx="368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68280" imgH="393480" progId="Equation.DSMT4">
                  <p:embed/>
                </p:oleObj>
              </mc:Choice>
              <mc:Fallback>
                <p:oleObj name="Equation" r:id="rId20" imgW="368280" imgH="39348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4650" y="2573338"/>
                        <a:ext cx="368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5441950" y="1982874"/>
          <a:ext cx="393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93480" imgH="393480" progId="Equation.DSMT4">
                  <p:embed/>
                </p:oleObj>
              </mc:Choice>
              <mc:Fallback>
                <p:oleObj name="Equation" r:id="rId22" imgW="393480" imgH="39348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1950" y="1982874"/>
                        <a:ext cx="393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932487" y="1826141"/>
            <a:ext cx="2857500" cy="1976991"/>
          </a:xfrm>
          <a:prstGeom prst="rect">
            <a:avLst/>
          </a:prstGeom>
        </p:spPr>
      </p:pic>
      <p:sp>
        <p:nvSpPr>
          <p:cNvPr id="33" name="正方形/長方形 32"/>
          <p:cNvSpPr>
            <a:spLocks noChangeArrowheads="1"/>
          </p:cNvSpPr>
          <p:nvPr/>
        </p:nvSpPr>
        <p:spPr bwMode="auto">
          <a:xfrm>
            <a:off x="5240792" y="1127461"/>
            <a:ext cx="32031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Three level system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125140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45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2" grpId="0"/>
      <p:bldP spid="44" grpId="0"/>
      <p:bldP spid="45" grpId="0"/>
      <p:bldP spid="15" grpId="0" animBg="1"/>
      <p:bldP spid="15" grpId="1" animBg="1"/>
      <p:bldP spid="17" grpId="0" animBg="1"/>
      <p:bldP spid="17" grpId="1" animBg="1"/>
      <p:bldP spid="19" grpId="0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4" grpId="0" animBg="1"/>
      <p:bldP spid="26" grpId="0" animBg="1"/>
      <p:bldP spid="27" grpId="0" animBg="1"/>
      <p:bldP spid="28" grpId="0" animBg="1"/>
      <p:bldP spid="30" grpId="0"/>
      <p:bldP spid="3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0" name="直線矢印コネクタ 169"/>
          <p:cNvCxnSpPr/>
          <p:nvPr/>
        </p:nvCxnSpPr>
        <p:spPr>
          <a:xfrm rot="16200000" flipV="1">
            <a:off x="4329906" y="3507582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線矢印コネクタ 163"/>
          <p:cNvCxnSpPr/>
          <p:nvPr/>
        </p:nvCxnSpPr>
        <p:spPr>
          <a:xfrm rot="16200000" flipV="1">
            <a:off x="3375025" y="3519488"/>
            <a:ext cx="29813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線矢印コネクタ 164"/>
          <p:cNvCxnSpPr/>
          <p:nvPr/>
        </p:nvCxnSpPr>
        <p:spPr>
          <a:xfrm rot="16200000" flipV="1">
            <a:off x="2665412" y="3514726"/>
            <a:ext cx="29813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線矢印コネクタ 162"/>
          <p:cNvCxnSpPr/>
          <p:nvPr/>
        </p:nvCxnSpPr>
        <p:spPr>
          <a:xfrm rot="16200000" flipV="1">
            <a:off x="1828006" y="3509169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線矢印コネクタ 160"/>
          <p:cNvCxnSpPr/>
          <p:nvPr/>
        </p:nvCxnSpPr>
        <p:spPr>
          <a:xfrm rot="16200000" flipV="1">
            <a:off x="1105694" y="3502819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線矢印コネクタ 161"/>
          <p:cNvCxnSpPr/>
          <p:nvPr/>
        </p:nvCxnSpPr>
        <p:spPr>
          <a:xfrm rot="16200000" flipV="1">
            <a:off x="251619" y="3498057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線矢印コネクタ 151"/>
          <p:cNvCxnSpPr/>
          <p:nvPr/>
        </p:nvCxnSpPr>
        <p:spPr>
          <a:xfrm rot="16200000" flipV="1">
            <a:off x="-461169" y="3499644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直線コネクタ 224"/>
          <p:cNvCxnSpPr/>
          <p:nvPr/>
        </p:nvCxnSpPr>
        <p:spPr>
          <a:xfrm rot="10800000">
            <a:off x="431800" y="2024063"/>
            <a:ext cx="64801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Line 9"/>
          <p:cNvSpPr>
            <a:spLocks noChangeShapeType="1"/>
          </p:cNvSpPr>
          <p:nvPr/>
        </p:nvSpPr>
        <p:spPr bwMode="auto">
          <a:xfrm flipH="1">
            <a:off x="5824538" y="2017713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cxnSp>
        <p:nvCxnSpPr>
          <p:cNvPr id="224" name="直線コネクタ 223"/>
          <p:cNvCxnSpPr/>
          <p:nvPr/>
        </p:nvCxnSpPr>
        <p:spPr>
          <a:xfrm rot="10800000">
            <a:off x="395288" y="2924175"/>
            <a:ext cx="64801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線コネクタ 225"/>
          <p:cNvCxnSpPr/>
          <p:nvPr/>
        </p:nvCxnSpPr>
        <p:spPr>
          <a:xfrm rot="10800000">
            <a:off x="395288" y="4545013"/>
            <a:ext cx="64801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線コネクタ 153"/>
          <p:cNvCxnSpPr/>
          <p:nvPr/>
        </p:nvCxnSpPr>
        <p:spPr>
          <a:xfrm rot="10800000">
            <a:off x="395288" y="3716338"/>
            <a:ext cx="64801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Line 9"/>
          <p:cNvSpPr>
            <a:spLocks noChangeShapeType="1"/>
          </p:cNvSpPr>
          <p:nvPr/>
        </p:nvSpPr>
        <p:spPr bwMode="auto">
          <a:xfrm flipH="1">
            <a:off x="1739900" y="3689350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8" name="Line 9"/>
          <p:cNvSpPr>
            <a:spLocks noChangeShapeType="1"/>
          </p:cNvSpPr>
          <p:nvPr/>
        </p:nvSpPr>
        <p:spPr bwMode="auto">
          <a:xfrm>
            <a:off x="1028700" y="4556125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5138" y="307975"/>
            <a:ext cx="8232775" cy="8636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3D ES (single excitation) 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H="1">
            <a:off x="1027113" y="2003425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1739900" y="2000250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44518" name="テキスト ボックス 47"/>
          <p:cNvSpPr txBox="1">
            <a:spLocks noChangeArrowheads="1"/>
          </p:cNvSpPr>
          <p:nvPr/>
        </p:nvSpPr>
        <p:spPr bwMode="auto">
          <a:xfrm>
            <a:off x="1143000" y="1168400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44429" name="Object 13"/>
          <p:cNvGraphicFramePr>
            <a:graphicFrameLocks noChangeAspect="1"/>
          </p:cNvGraphicFramePr>
          <p:nvPr/>
        </p:nvGraphicFramePr>
        <p:xfrm>
          <a:off x="1106488" y="4652963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342720" progId="Equation.DSMT4">
                  <p:embed/>
                </p:oleObj>
              </mc:Choice>
              <mc:Fallback>
                <p:oleObj name="Equation" r:id="rId3" imgW="545760" imgH="342720" progId="Equation.DSMT4">
                  <p:embed/>
                  <p:pic>
                    <p:nvPicPr>
                      <p:cNvPr id="44442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6488" y="4652963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4430" name="Object 14"/>
          <p:cNvGraphicFramePr>
            <a:graphicFrameLocks noChangeAspect="1"/>
          </p:cNvGraphicFramePr>
          <p:nvPr/>
        </p:nvGraphicFramePr>
        <p:xfrm>
          <a:off x="1123950" y="3989388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07960" imgH="342720" progId="Equation.DSMT4">
                  <p:embed/>
                </p:oleObj>
              </mc:Choice>
              <mc:Fallback>
                <p:oleObj name="Equation" r:id="rId5" imgW="507960" imgH="342720" progId="Equation.DSMT4">
                  <p:embed/>
                  <p:pic>
                    <p:nvPicPr>
                      <p:cNvPr id="44443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3989388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4431" name="Object 15"/>
          <p:cNvGraphicFramePr>
            <a:graphicFrameLocks noChangeAspect="1"/>
          </p:cNvGraphicFramePr>
          <p:nvPr/>
        </p:nvGraphicFramePr>
        <p:xfrm>
          <a:off x="1139825" y="3179763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00" imgH="342720" progId="Equation.DSMT4">
                  <p:embed/>
                </p:oleObj>
              </mc:Choice>
              <mc:Fallback>
                <p:oleObj name="Equation" r:id="rId7" imgW="469800" imgH="342720" progId="Equation.DSMT4">
                  <p:embed/>
                  <p:pic>
                    <p:nvPicPr>
                      <p:cNvPr id="44443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825" y="3179763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4432" name="Object 16"/>
          <p:cNvGraphicFramePr>
            <a:graphicFrameLocks noChangeAspect="1"/>
          </p:cNvGraphicFramePr>
          <p:nvPr/>
        </p:nvGraphicFramePr>
        <p:xfrm>
          <a:off x="1146175" y="2347913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7960" imgH="342720" progId="Equation.DSMT4">
                  <p:embed/>
                </p:oleObj>
              </mc:Choice>
              <mc:Fallback>
                <p:oleObj name="Equation" r:id="rId9" imgW="507960" imgH="342720" progId="Equation.DSMT4">
                  <p:embed/>
                  <p:pic>
                    <p:nvPicPr>
                      <p:cNvPr id="44443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6175" y="2347913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Line 9"/>
          <p:cNvSpPr>
            <a:spLocks noChangeShapeType="1"/>
          </p:cNvSpPr>
          <p:nvPr/>
        </p:nvSpPr>
        <p:spPr bwMode="auto">
          <a:xfrm flipH="1">
            <a:off x="1027113" y="3697288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5" name="Line 9"/>
          <p:cNvSpPr>
            <a:spLocks noChangeShapeType="1"/>
          </p:cNvSpPr>
          <p:nvPr/>
        </p:nvSpPr>
        <p:spPr bwMode="auto">
          <a:xfrm flipH="1">
            <a:off x="1025525" y="2909888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H="1">
            <a:off x="1736725" y="2921000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1744663" y="4546600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6" name="星 7 45"/>
          <p:cNvSpPr>
            <a:spLocks noChangeAspect="1"/>
          </p:cNvSpPr>
          <p:nvPr/>
        </p:nvSpPr>
        <p:spPr>
          <a:xfrm>
            <a:off x="1663700" y="3632200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3" name="星 7 42"/>
          <p:cNvSpPr>
            <a:spLocks noChangeAspect="1"/>
          </p:cNvSpPr>
          <p:nvPr/>
        </p:nvSpPr>
        <p:spPr>
          <a:xfrm>
            <a:off x="1663700" y="2841625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9" name="星 7 18"/>
          <p:cNvSpPr>
            <a:spLocks noChangeAspect="1"/>
          </p:cNvSpPr>
          <p:nvPr/>
        </p:nvSpPr>
        <p:spPr>
          <a:xfrm>
            <a:off x="947738" y="1930400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949325" y="4465638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88" name="Line 9"/>
          <p:cNvSpPr>
            <a:spLocks noChangeShapeType="1"/>
          </p:cNvSpPr>
          <p:nvPr/>
        </p:nvSpPr>
        <p:spPr bwMode="auto">
          <a:xfrm flipH="1">
            <a:off x="3314700" y="3689350"/>
            <a:ext cx="0" cy="863600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9" name="Line 9"/>
          <p:cNvSpPr>
            <a:spLocks noChangeShapeType="1"/>
          </p:cNvSpPr>
          <p:nvPr/>
        </p:nvSpPr>
        <p:spPr bwMode="auto">
          <a:xfrm>
            <a:off x="2601913" y="4543425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0" name="Line 9"/>
          <p:cNvSpPr>
            <a:spLocks noChangeShapeType="1"/>
          </p:cNvSpPr>
          <p:nvPr/>
        </p:nvSpPr>
        <p:spPr bwMode="auto">
          <a:xfrm flipH="1">
            <a:off x="2598738" y="2000250"/>
            <a:ext cx="0" cy="9350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1" name="Line 10"/>
          <p:cNvSpPr>
            <a:spLocks noChangeShapeType="1"/>
          </p:cNvSpPr>
          <p:nvPr/>
        </p:nvSpPr>
        <p:spPr bwMode="auto">
          <a:xfrm>
            <a:off x="3314700" y="2003425"/>
            <a:ext cx="0" cy="906463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92" name="テキスト ボックス 91"/>
          <p:cNvSpPr txBox="1">
            <a:spLocks noChangeArrowheads="1"/>
          </p:cNvSpPr>
          <p:nvPr/>
        </p:nvSpPr>
        <p:spPr bwMode="auto">
          <a:xfrm>
            <a:off x="2727325" y="1173163"/>
            <a:ext cx="4984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(II)</a:t>
            </a:r>
            <a:endParaRPr lang="ja-JP" altLang="en-US" sz="2000" b="1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93" name="Object 24"/>
          <p:cNvGraphicFramePr>
            <a:graphicFrameLocks noChangeAspect="1"/>
          </p:cNvGraphicFramePr>
          <p:nvPr/>
        </p:nvGraphicFramePr>
        <p:xfrm>
          <a:off x="2678113" y="4638675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342720" progId="Equation.DSMT4">
                  <p:embed/>
                </p:oleObj>
              </mc:Choice>
              <mc:Fallback>
                <p:oleObj name="Equation" r:id="rId3" imgW="545760" imgH="342720" progId="Equation.DSMT4">
                  <p:embed/>
                  <p:pic>
                    <p:nvPicPr>
                      <p:cNvPr id="93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8113" y="4638675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25"/>
          <p:cNvGraphicFramePr>
            <a:graphicFrameLocks noChangeAspect="1"/>
          </p:cNvGraphicFramePr>
          <p:nvPr/>
        </p:nvGraphicFramePr>
        <p:xfrm>
          <a:off x="2692400" y="3997325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07960" imgH="342720" progId="Equation.DSMT4">
                  <p:embed/>
                </p:oleObj>
              </mc:Choice>
              <mc:Fallback>
                <p:oleObj name="Equation" r:id="rId11" imgW="507960" imgH="342720" progId="Equation.DSMT4">
                  <p:embed/>
                  <p:pic>
                    <p:nvPicPr>
                      <p:cNvPr id="94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400" y="3997325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26"/>
          <p:cNvGraphicFramePr>
            <a:graphicFrameLocks noChangeAspect="1"/>
          </p:cNvGraphicFramePr>
          <p:nvPr/>
        </p:nvGraphicFramePr>
        <p:xfrm>
          <a:off x="2709863" y="3189288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00" imgH="342720" progId="Equation.DSMT4">
                  <p:embed/>
                </p:oleObj>
              </mc:Choice>
              <mc:Fallback>
                <p:oleObj name="Equation" r:id="rId7" imgW="469800" imgH="342720" progId="Equation.DSMT4">
                  <p:embed/>
                  <p:pic>
                    <p:nvPicPr>
                      <p:cNvPr id="95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9863" y="3189288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27"/>
          <p:cNvGraphicFramePr>
            <a:graphicFrameLocks noChangeAspect="1"/>
          </p:cNvGraphicFramePr>
          <p:nvPr/>
        </p:nvGraphicFramePr>
        <p:xfrm>
          <a:off x="2692400" y="234315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07960" imgH="342720" progId="Equation.DSMT4">
                  <p:embed/>
                </p:oleObj>
              </mc:Choice>
              <mc:Fallback>
                <p:oleObj name="Equation" r:id="rId13" imgW="507960" imgH="342720" progId="Equation.DSMT4">
                  <p:embed/>
                  <p:pic>
                    <p:nvPicPr>
                      <p:cNvPr id="96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2400" y="234315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" name="Line 9"/>
          <p:cNvSpPr>
            <a:spLocks noChangeShapeType="1"/>
          </p:cNvSpPr>
          <p:nvPr/>
        </p:nvSpPr>
        <p:spPr bwMode="auto">
          <a:xfrm flipH="1">
            <a:off x="2598738" y="3713163"/>
            <a:ext cx="0" cy="828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8" name="Line 9"/>
          <p:cNvSpPr>
            <a:spLocks noChangeShapeType="1"/>
          </p:cNvSpPr>
          <p:nvPr/>
        </p:nvSpPr>
        <p:spPr bwMode="auto">
          <a:xfrm flipH="1">
            <a:off x="2597150" y="2924175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9" name="Line 9"/>
          <p:cNvSpPr>
            <a:spLocks noChangeShapeType="1"/>
          </p:cNvSpPr>
          <p:nvPr/>
        </p:nvSpPr>
        <p:spPr bwMode="auto">
          <a:xfrm flipH="1">
            <a:off x="3314700" y="2911475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0" name="Line 9"/>
          <p:cNvSpPr>
            <a:spLocks noChangeShapeType="1"/>
          </p:cNvSpPr>
          <p:nvPr/>
        </p:nvSpPr>
        <p:spPr bwMode="auto">
          <a:xfrm>
            <a:off x="3316288" y="454818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1" name="星 7 100"/>
          <p:cNvSpPr>
            <a:spLocks noChangeAspect="1"/>
          </p:cNvSpPr>
          <p:nvPr/>
        </p:nvSpPr>
        <p:spPr>
          <a:xfrm>
            <a:off x="2525713" y="3632200"/>
            <a:ext cx="144462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02" name="星 7 101"/>
          <p:cNvSpPr>
            <a:spLocks noChangeAspect="1"/>
          </p:cNvSpPr>
          <p:nvPr/>
        </p:nvSpPr>
        <p:spPr>
          <a:xfrm>
            <a:off x="3233738" y="2841625"/>
            <a:ext cx="144462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03" name="星 7 102"/>
          <p:cNvSpPr>
            <a:spLocks noChangeAspect="1"/>
          </p:cNvSpPr>
          <p:nvPr/>
        </p:nvSpPr>
        <p:spPr>
          <a:xfrm>
            <a:off x="2520950" y="1925638"/>
            <a:ext cx="144463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04" name="星 7 103"/>
          <p:cNvSpPr>
            <a:spLocks noChangeAspect="1"/>
          </p:cNvSpPr>
          <p:nvPr/>
        </p:nvSpPr>
        <p:spPr>
          <a:xfrm>
            <a:off x="3235325" y="4467225"/>
            <a:ext cx="144463" cy="142875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05" name="Line 9"/>
          <p:cNvSpPr>
            <a:spLocks noChangeShapeType="1"/>
          </p:cNvSpPr>
          <p:nvPr/>
        </p:nvSpPr>
        <p:spPr bwMode="auto">
          <a:xfrm flipH="1">
            <a:off x="4867275" y="3708400"/>
            <a:ext cx="0" cy="842963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6" name="Line 9"/>
          <p:cNvSpPr>
            <a:spLocks noChangeShapeType="1"/>
          </p:cNvSpPr>
          <p:nvPr/>
        </p:nvSpPr>
        <p:spPr bwMode="auto">
          <a:xfrm>
            <a:off x="4154488" y="4568825"/>
            <a:ext cx="0" cy="466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7" name="Line 9"/>
          <p:cNvSpPr>
            <a:spLocks noChangeShapeType="1"/>
          </p:cNvSpPr>
          <p:nvPr/>
        </p:nvSpPr>
        <p:spPr bwMode="auto">
          <a:xfrm flipH="1">
            <a:off x="4156075" y="2019300"/>
            <a:ext cx="0" cy="9366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8" name="Line 10"/>
          <p:cNvSpPr>
            <a:spLocks noChangeShapeType="1"/>
          </p:cNvSpPr>
          <p:nvPr/>
        </p:nvSpPr>
        <p:spPr bwMode="auto">
          <a:xfrm>
            <a:off x="4865688" y="2017713"/>
            <a:ext cx="0" cy="935037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09" name="テキスト ボックス 108"/>
          <p:cNvSpPr txBox="1">
            <a:spLocks noChangeArrowheads="1"/>
          </p:cNvSpPr>
          <p:nvPr/>
        </p:nvSpPr>
        <p:spPr bwMode="auto">
          <a:xfrm>
            <a:off x="4186238" y="1195388"/>
            <a:ext cx="5715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(III)</a:t>
            </a:r>
            <a:endParaRPr lang="ja-JP" altLang="en-US" sz="2000" b="1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10" name="Object 28"/>
          <p:cNvGraphicFramePr>
            <a:graphicFrameLocks noChangeAspect="1"/>
          </p:cNvGraphicFramePr>
          <p:nvPr/>
        </p:nvGraphicFramePr>
        <p:xfrm>
          <a:off x="4238625" y="4652963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342720" progId="Equation.DSMT4">
                  <p:embed/>
                </p:oleObj>
              </mc:Choice>
              <mc:Fallback>
                <p:oleObj name="Equation" r:id="rId3" imgW="545760" imgH="342720" progId="Equation.DSMT4">
                  <p:embed/>
                  <p:pic>
                    <p:nvPicPr>
                      <p:cNvPr id="11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625" y="4652963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29"/>
          <p:cNvGraphicFramePr>
            <a:graphicFrameLocks noChangeAspect="1"/>
          </p:cNvGraphicFramePr>
          <p:nvPr/>
        </p:nvGraphicFramePr>
        <p:xfrm>
          <a:off x="4252913" y="4002088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07960" imgH="342720" progId="Equation.DSMT4">
                  <p:embed/>
                </p:oleObj>
              </mc:Choice>
              <mc:Fallback>
                <p:oleObj name="Equation" r:id="rId15" imgW="507960" imgH="342720" progId="Equation.DSMT4">
                  <p:embed/>
                  <p:pic>
                    <p:nvPicPr>
                      <p:cNvPr id="111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2913" y="4002088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30"/>
          <p:cNvGraphicFramePr>
            <a:graphicFrameLocks noChangeAspect="1"/>
          </p:cNvGraphicFramePr>
          <p:nvPr/>
        </p:nvGraphicFramePr>
        <p:xfrm>
          <a:off x="4233863" y="3213100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45760" imgH="342720" progId="Equation.DSMT4">
                  <p:embed/>
                </p:oleObj>
              </mc:Choice>
              <mc:Fallback>
                <p:oleObj name="Equation" r:id="rId17" imgW="545760" imgH="342720" progId="Equation.DSMT4">
                  <p:embed/>
                  <p:pic>
                    <p:nvPicPr>
                      <p:cNvPr id="112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3863" y="3213100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31"/>
          <p:cNvGraphicFramePr>
            <a:graphicFrameLocks noChangeAspect="1"/>
          </p:cNvGraphicFramePr>
          <p:nvPr/>
        </p:nvGraphicFramePr>
        <p:xfrm>
          <a:off x="4254500" y="234950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07960" imgH="342720" progId="Equation.DSMT4">
                  <p:embed/>
                </p:oleObj>
              </mc:Choice>
              <mc:Fallback>
                <p:oleObj name="Equation" r:id="rId19" imgW="507960" imgH="342720" progId="Equation.DSMT4">
                  <p:embed/>
                  <p:pic>
                    <p:nvPicPr>
                      <p:cNvPr id="113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4500" y="234950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H="1">
            <a:off x="4156075" y="3716338"/>
            <a:ext cx="0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H="1">
            <a:off x="4154488" y="2933700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 flipH="1">
            <a:off x="4867275" y="2919413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7" name="Line 9"/>
          <p:cNvSpPr>
            <a:spLocks noChangeShapeType="1"/>
          </p:cNvSpPr>
          <p:nvPr/>
        </p:nvSpPr>
        <p:spPr bwMode="auto">
          <a:xfrm>
            <a:off x="4872038" y="4556125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4808538" y="3617913"/>
            <a:ext cx="144462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4086225" y="2846388"/>
            <a:ext cx="142875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4078288" y="1920875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21" name="星 7 120"/>
          <p:cNvSpPr>
            <a:spLocks noChangeAspect="1"/>
          </p:cNvSpPr>
          <p:nvPr/>
        </p:nvSpPr>
        <p:spPr>
          <a:xfrm>
            <a:off x="4802188" y="4462463"/>
            <a:ext cx="144462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graphicFrame>
        <p:nvGraphicFramePr>
          <p:cNvPr id="122" name="Object 18"/>
          <p:cNvGraphicFramePr>
            <a:graphicFrameLocks noChangeAspect="1"/>
          </p:cNvGraphicFramePr>
          <p:nvPr/>
        </p:nvGraphicFramePr>
        <p:xfrm>
          <a:off x="3224213" y="5688013"/>
          <a:ext cx="8207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711000" imgH="291960" progId="Equation.DSMT4">
                  <p:embed/>
                </p:oleObj>
              </mc:Choice>
              <mc:Fallback>
                <p:oleObj name="Equation" r:id="rId21" imgW="711000" imgH="291960" progId="Equation.DSMT4">
                  <p:embed/>
                  <p:pic>
                    <p:nvPicPr>
                      <p:cNvPr id="122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4213" y="5688013"/>
                        <a:ext cx="820737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" name="Object 33"/>
          <p:cNvGraphicFramePr>
            <a:graphicFrameLocks noChangeAspect="1"/>
          </p:cNvGraphicFramePr>
          <p:nvPr/>
        </p:nvGraphicFramePr>
        <p:xfrm>
          <a:off x="2655888" y="5645150"/>
          <a:ext cx="21653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879560" imgH="330120" progId="Equation.DSMT4">
                  <p:embed/>
                </p:oleObj>
              </mc:Choice>
              <mc:Fallback>
                <p:oleObj name="Equation" r:id="rId23" imgW="1879560" imgH="330120" progId="Equation.DSMT4">
                  <p:embed/>
                  <p:pic>
                    <p:nvPicPr>
                      <p:cNvPr id="123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5888" y="5645150"/>
                        <a:ext cx="21653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" name="Object 34"/>
          <p:cNvGraphicFramePr>
            <a:graphicFrameLocks noChangeAspect="1"/>
          </p:cNvGraphicFramePr>
          <p:nvPr/>
        </p:nvGraphicFramePr>
        <p:xfrm>
          <a:off x="2052638" y="5645150"/>
          <a:ext cx="36163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3136680" imgH="330120" progId="Equation.DSMT4">
                  <p:embed/>
                </p:oleObj>
              </mc:Choice>
              <mc:Fallback>
                <p:oleObj name="Equation" r:id="rId25" imgW="3136680" imgH="330120" progId="Equation.DSMT4">
                  <p:embed/>
                  <p:pic>
                    <p:nvPicPr>
                      <p:cNvPr id="124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638" y="5645150"/>
                        <a:ext cx="361632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" name="Object 35"/>
          <p:cNvGraphicFramePr>
            <a:graphicFrameLocks noChangeAspect="1"/>
          </p:cNvGraphicFramePr>
          <p:nvPr/>
        </p:nvGraphicFramePr>
        <p:xfrm>
          <a:off x="1116013" y="5637213"/>
          <a:ext cx="50657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394160" imgH="330120" progId="Equation.DSMT4">
                  <p:embed/>
                </p:oleObj>
              </mc:Choice>
              <mc:Fallback>
                <p:oleObj name="Equation" r:id="rId27" imgW="4394160" imgH="330120" progId="Equation.DSMT4">
                  <p:embed/>
                  <p:pic>
                    <p:nvPicPr>
                      <p:cNvPr id="125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5637213"/>
                        <a:ext cx="506571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" name="正方形/長方形 125"/>
          <p:cNvSpPr>
            <a:spLocks noChangeArrowheads="1"/>
          </p:cNvSpPr>
          <p:nvPr/>
        </p:nvSpPr>
        <p:spPr bwMode="auto">
          <a:xfrm>
            <a:off x="3479800" y="5986463"/>
            <a:ext cx="5937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initial</a:t>
            </a:r>
            <a:endParaRPr lang="ja-JP" altLang="en-US" sz="1400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7" name="Line 9"/>
          <p:cNvSpPr>
            <a:spLocks noChangeShapeType="1"/>
          </p:cNvSpPr>
          <p:nvPr/>
        </p:nvSpPr>
        <p:spPr bwMode="auto">
          <a:xfrm flipV="1">
            <a:off x="2697163" y="6124575"/>
            <a:ext cx="719137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28" name="Line 9"/>
          <p:cNvSpPr>
            <a:spLocks noChangeShapeType="1"/>
          </p:cNvSpPr>
          <p:nvPr/>
        </p:nvSpPr>
        <p:spPr bwMode="auto">
          <a:xfrm flipH="1">
            <a:off x="4098925" y="6121400"/>
            <a:ext cx="5762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29" name="Line 9"/>
          <p:cNvSpPr>
            <a:spLocks noChangeShapeType="1"/>
          </p:cNvSpPr>
          <p:nvPr/>
        </p:nvSpPr>
        <p:spPr bwMode="auto">
          <a:xfrm>
            <a:off x="2101850" y="6127750"/>
            <a:ext cx="576263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30" name="Line 9"/>
          <p:cNvSpPr>
            <a:spLocks noChangeShapeType="1"/>
          </p:cNvSpPr>
          <p:nvPr/>
        </p:nvSpPr>
        <p:spPr bwMode="auto">
          <a:xfrm flipH="1">
            <a:off x="4700588" y="6121400"/>
            <a:ext cx="720725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31" name="Line 9"/>
          <p:cNvSpPr>
            <a:spLocks noChangeShapeType="1"/>
          </p:cNvSpPr>
          <p:nvPr/>
        </p:nvSpPr>
        <p:spPr bwMode="auto">
          <a:xfrm>
            <a:off x="1317625" y="6132513"/>
            <a:ext cx="773113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32" name="Line 9"/>
          <p:cNvSpPr>
            <a:spLocks noChangeShapeType="1"/>
          </p:cNvSpPr>
          <p:nvPr/>
        </p:nvSpPr>
        <p:spPr bwMode="auto">
          <a:xfrm flipH="1">
            <a:off x="5446713" y="6124575"/>
            <a:ext cx="7016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graphicFrame>
        <p:nvGraphicFramePr>
          <p:cNvPr id="133" name="Object 36"/>
          <p:cNvGraphicFramePr>
            <a:graphicFrameLocks noChangeAspect="1"/>
          </p:cNvGraphicFramePr>
          <p:nvPr/>
        </p:nvGraphicFramePr>
        <p:xfrm>
          <a:off x="6867525" y="5715000"/>
          <a:ext cx="18002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562040" imgH="330120" progId="Equation.DSMT4">
                  <p:embed/>
                </p:oleObj>
              </mc:Choice>
              <mc:Fallback>
                <p:oleObj name="Equation" r:id="rId29" imgW="1562040" imgH="330120" progId="Equation.DSMT4">
                  <p:embed/>
                  <p:pic>
                    <p:nvPicPr>
                      <p:cNvPr id="133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7525" y="5715000"/>
                        <a:ext cx="180022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4" name="Picture 10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394450" y="5818188"/>
            <a:ext cx="29210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8" name="Object 42"/>
          <p:cNvGraphicFramePr>
            <a:graphicFrameLocks noChangeAspect="1"/>
          </p:cNvGraphicFramePr>
          <p:nvPr/>
        </p:nvGraphicFramePr>
        <p:xfrm>
          <a:off x="711200" y="5062538"/>
          <a:ext cx="14732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473120" imgH="469800" progId="Equation.DSMT4">
                  <p:embed/>
                </p:oleObj>
              </mc:Choice>
              <mc:Fallback>
                <p:oleObj name="Equation" r:id="rId32" imgW="1473120" imgH="469800" progId="Equation.DSMT4">
                  <p:embed/>
                  <p:pic>
                    <p:nvPicPr>
                      <p:cNvPr id="148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200" y="5062538"/>
                        <a:ext cx="147320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4"/>
          <p:cNvGraphicFramePr>
            <a:graphicFrameLocks noChangeAspect="1"/>
          </p:cNvGraphicFramePr>
          <p:nvPr/>
        </p:nvGraphicFramePr>
        <p:xfrm>
          <a:off x="2413000" y="5026025"/>
          <a:ext cx="1344613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346040" imgH="469800" progId="Equation.DSMT4">
                  <p:embed/>
                </p:oleObj>
              </mc:Choice>
              <mc:Fallback>
                <p:oleObj name="Equation" r:id="rId34" imgW="1346040" imgH="469800" progId="Equation.DSMT4">
                  <p:embed/>
                  <p:pic>
                    <p:nvPicPr>
                      <p:cNvPr id="13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00" y="5026025"/>
                        <a:ext cx="1344613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45"/>
          <p:cNvGraphicFramePr>
            <a:graphicFrameLocks noChangeAspect="1"/>
          </p:cNvGraphicFramePr>
          <p:nvPr/>
        </p:nvGraphicFramePr>
        <p:xfrm>
          <a:off x="3932238" y="5013325"/>
          <a:ext cx="13462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346040" imgH="469800" progId="Equation.DSMT4">
                  <p:embed/>
                </p:oleObj>
              </mc:Choice>
              <mc:Fallback>
                <p:oleObj name="Equation" r:id="rId36" imgW="1346040" imgH="469800" progId="Equation.DSMT4">
                  <p:embed/>
                  <p:pic>
                    <p:nvPicPr>
                      <p:cNvPr id="14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2238" y="5013325"/>
                        <a:ext cx="134620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" name="Object 47"/>
          <p:cNvGraphicFramePr>
            <a:graphicFrameLocks noChangeAspect="1"/>
          </p:cNvGraphicFramePr>
          <p:nvPr/>
        </p:nvGraphicFramePr>
        <p:xfrm>
          <a:off x="7092950" y="5202238"/>
          <a:ext cx="15113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511280" imgH="330120" progId="Equation.DSMT4">
                  <p:embed/>
                </p:oleObj>
              </mc:Choice>
              <mc:Fallback>
                <p:oleObj name="Equation" r:id="rId38" imgW="1511280" imgH="330120" progId="Equation.DSMT4">
                  <p:embed/>
                  <p:pic>
                    <p:nvPicPr>
                      <p:cNvPr id="157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950" y="5202238"/>
                        <a:ext cx="1511300" cy="334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8" name="Picture 10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7989888" y="5287963"/>
            <a:ext cx="293687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" name="Line 9"/>
          <p:cNvSpPr>
            <a:spLocks noChangeShapeType="1"/>
          </p:cNvSpPr>
          <p:nvPr/>
        </p:nvSpPr>
        <p:spPr bwMode="auto">
          <a:xfrm flipH="1">
            <a:off x="6538913" y="3695700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0" name="Line 9"/>
          <p:cNvSpPr>
            <a:spLocks noChangeShapeType="1"/>
          </p:cNvSpPr>
          <p:nvPr/>
        </p:nvSpPr>
        <p:spPr bwMode="auto">
          <a:xfrm>
            <a:off x="5829300" y="454183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2" name="Line 10"/>
          <p:cNvSpPr>
            <a:spLocks noChangeShapeType="1"/>
          </p:cNvSpPr>
          <p:nvPr/>
        </p:nvSpPr>
        <p:spPr bwMode="auto">
          <a:xfrm>
            <a:off x="6537325" y="2016125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43" name="テキスト ボックス 142"/>
          <p:cNvSpPr txBox="1"/>
          <p:nvPr/>
        </p:nvSpPr>
        <p:spPr>
          <a:xfrm>
            <a:off x="5803900" y="1163638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44" name="Object 48"/>
          <p:cNvGraphicFramePr>
            <a:graphicFrameLocks noChangeAspect="1"/>
          </p:cNvGraphicFramePr>
          <p:nvPr/>
        </p:nvGraphicFramePr>
        <p:xfrm>
          <a:off x="5921375" y="4643438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342720" progId="Equation.DSMT4">
                  <p:embed/>
                </p:oleObj>
              </mc:Choice>
              <mc:Fallback>
                <p:oleObj name="Equation" r:id="rId3" imgW="545760" imgH="342720" progId="Equation.DSMT4">
                  <p:embed/>
                  <p:pic>
                    <p:nvPicPr>
                      <p:cNvPr id="144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1375" y="4643438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" name="Object 49"/>
          <p:cNvGraphicFramePr>
            <a:graphicFrameLocks noChangeAspect="1"/>
          </p:cNvGraphicFramePr>
          <p:nvPr/>
        </p:nvGraphicFramePr>
        <p:xfrm>
          <a:off x="5919788" y="4022725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07960" imgH="342720" progId="Equation.DSMT4">
                  <p:embed/>
                </p:oleObj>
              </mc:Choice>
              <mc:Fallback>
                <p:oleObj name="Equation" r:id="rId5" imgW="507960" imgH="342720" progId="Equation.DSMT4">
                  <p:embed/>
                  <p:pic>
                    <p:nvPicPr>
                      <p:cNvPr id="145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9788" y="4022725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" name="Object 50"/>
          <p:cNvGraphicFramePr>
            <a:graphicFrameLocks noChangeAspect="1"/>
          </p:cNvGraphicFramePr>
          <p:nvPr/>
        </p:nvGraphicFramePr>
        <p:xfrm>
          <a:off x="5902325" y="3190875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45760" imgH="342720" progId="Equation.DSMT4">
                  <p:embed/>
                </p:oleObj>
              </mc:Choice>
              <mc:Fallback>
                <p:oleObj name="Equation" r:id="rId40" imgW="545760" imgH="342720" progId="Equation.DSMT4">
                  <p:embed/>
                  <p:pic>
                    <p:nvPicPr>
                      <p:cNvPr id="146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2325" y="3190875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7" name="Line 9"/>
          <p:cNvSpPr>
            <a:spLocks noChangeShapeType="1"/>
          </p:cNvSpPr>
          <p:nvPr/>
        </p:nvSpPr>
        <p:spPr bwMode="auto">
          <a:xfrm flipH="1">
            <a:off x="5824538" y="3689350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9" name="Line 9"/>
          <p:cNvSpPr>
            <a:spLocks noChangeShapeType="1"/>
          </p:cNvSpPr>
          <p:nvPr/>
        </p:nvSpPr>
        <p:spPr bwMode="auto">
          <a:xfrm flipH="1">
            <a:off x="5824538" y="2922588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0" name="Line 9"/>
          <p:cNvSpPr>
            <a:spLocks noChangeShapeType="1"/>
          </p:cNvSpPr>
          <p:nvPr/>
        </p:nvSpPr>
        <p:spPr bwMode="auto">
          <a:xfrm flipH="1">
            <a:off x="6537325" y="2913063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1" name="Line 9"/>
          <p:cNvSpPr>
            <a:spLocks noChangeShapeType="1"/>
          </p:cNvSpPr>
          <p:nvPr/>
        </p:nvSpPr>
        <p:spPr bwMode="auto">
          <a:xfrm>
            <a:off x="6537325" y="454183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5" name="星 7 154"/>
          <p:cNvSpPr>
            <a:spLocks noChangeAspect="1"/>
          </p:cNvSpPr>
          <p:nvPr/>
        </p:nvSpPr>
        <p:spPr>
          <a:xfrm>
            <a:off x="5751513" y="3622675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56" name="星 7 155"/>
          <p:cNvSpPr>
            <a:spLocks noChangeAspect="1"/>
          </p:cNvSpPr>
          <p:nvPr/>
        </p:nvSpPr>
        <p:spPr>
          <a:xfrm>
            <a:off x="5759450" y="284003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67" name="星 7 166"/>
          <p:cNvSpPr>
            <a:spLocks noChangeAspect="1"/>
          </p:cNvSpPr>
          <p:nvPr/>
        </p:nvSpPr>
        <p:spPr>
          <a:xfrm>
            <a:off x="5746750" y="1924050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68" name="星 7 167"/>
          <p:cNvSpPr>
            <a:spLocks noChangeAspect="1"/>
          </p:cNvSpPr>
          <p:nvPr/>
        </p:nvSpPr>
        <p:spPr>
          <a:xfrm>
            <a:off x="5743575" y="4464050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graphicFrame>
        <p:nvGraphicFramePr>
          <p:cNvPr id="169" name="Object 51"/>
          <p:cNvGraphicFramePr>
            <a:graphicFrameLocks noChangeAspect="1"/>
          </p:cNvGraphicFramePr>
          <p:nvPr/>
        </p:nvGraphicFramePr>
        <p:xfrm>
          <a:off x="5934075" y="2341563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07960" imgH="342720" progId="Equation.DSMT4">
                  <p:embed/>
                </p:oleObj>
              </mc:Choice>
              <mc:Fallback>
                <p:oleObj name="Equation" r:id="rId5" imgW="507960" imgH="342720" progId="Equation.DSMT4">
                  <p:embed/>
                  <p:pic>
                    <p:nvPicPr>
                      <p:cNvPr id="169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4075" y="2341563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" name="Object 56"/>
          <p:cNvGraphicFramePr>
            <a:graphicFrameLocks noChangeAspect="1"/>
          </p:cNvGraphicFramePr>
          <p:nvPr/>
        </p:nvGraphicFramePr>
        <p:xfrm>
          <a:off x="5568950" y="5005388"/>
          <a:ext cx="147320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473120" imgH="469800" progId="Equation.DSMT4">
                  <p:embed/>
                </p:oleObj>
              </mc:Choice>
              <mc:Fallback>
                <p:oleObj name="Equation" r:id="rId42" imgW="1473120" imgH="469800" progId="Equation.DSMT4">
                  <p:embed/>
                  <p:pic>
                    <p:nvPicPr>
                      <p:cNvPr id="174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8950" y="5005388"/>
                        <a:ext cx="1473200" cy="465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" name="Object 74"/>
          <p:cNvGraphicFramePr>
            <a:graphicFrameLocks noChangeAspect="1"/>
          </p:cNvGraphicFramePr>
          <p:nvPr/>
        </p:nvGraphicFramePr>
        <p:xfrm>
          <a:off x="3582988" y="5803900"/>
          <a:ext cx="8207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711000" imgH="291960" progId="Equation.DSMT4">
                  <p:embed/>
                </p:oleObj>
              </mc:Choice>
              <mc:Fallback>
                <p:oleObj name="Equation" r:id="rId21" imgW="711000" imgH="291960" progId="Equation.DSMT4">
                  <p:embed/>
                  <p:pic>
                    <p:nvPicPr>
                      <p:cNvPr id="211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2988" y="5803900"/>
                        <a:ext cx="820737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2" name="Object 75"/>
          <p:cNvGraphicFramePr>
            <a:graphicFrameLocks noChangeAspect="1"/>
          </p:cNvGraphicFramePr>
          <p:nvPr/>
        </p:nvGraphicFramePr>
        <p:xfrm>
          <a:off x="2659063" y="5745163"/>
          <a:ext cx="21653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879560" imgH="330120" progId="Equation.DSMT4">
                  <p:embed/>
                </p:oleObj>
              </mc:Choice>
              <mc:Fallback>
                <p:oleObj name="Equation" r:id="rId44" imgW="1879560" imgH="330120" progId="Equation.DSMT4">
                  <p:embed/>
                  <p:pic>
                    <p:nvPicPr>
                      <p:cNvPr id="212" name="Object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9063" y="5745163"/>
                        <a:ext cx="21653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" name="Object 76"/>
          <p:cNvGraphicFramePr>
            <a:graphicFrameLocks noChangeAspect="1"/>
          </p:cNvGraphicFramePr>
          <p:nvPr/>
        </p:nvGraphicFramePr>
        <p:xfrm>
          <a:off x="1684338" y="5753100"/>
          <a:ext cx="36607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3174840" imgH="330120" progId="Equation.DSMT4">
                  <p:embed/>
                </p:oleObj>
              </mc:Choice>
              <mc:Fallback>
                <p:oleObj name="Equation" r:id="rId46" imgW="3174840" imgH="330120" progId="Equation.DSMT4">
                  <p:embed/>
                  <p:pic>
                    <p:nvPicPr>
                      <p:cNvPr id="213" name="Object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4338" y="5753100"/>
                        <a:ext cx="366077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4" name="Object 77"/>
          <p:cNvGraphicFramePr>
            <a:graphicFrameLocks noChangeAspect="1"/>
          </p:cNvGraphicFramePr>
          <p:nvPr/>
        </p:nvGraphicFramePr>
        <p:xfrm>
          <a:off x="742950" y="5748338"/>
          <a:ext cx="51085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4431960" imgH="330120" progId="Equation.DSMT4">
                  <p:embed/>
                </p:oleObj>
              </mc:Choice>
              <mc:Fallback>
                <p:oleObj name="Equation" r:id="rId48" imgW="4431960" imgH="330120" progId="Equation.DSMT4">
                  <p:embed/>
                  <p:pic>
                    <p:nvPicPr>
                      <p:cNvPr id="214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50" y="5748338"/>
                        <a:ext cx="510857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" name="正方形/長方形 214"/>
          <p:cNvSpPr>
            <a:spLocks noChangeArrowheads="1"/>
          </p:cNvSpPr>
          <p:nvPr/>
        </p:nvSpPr>
        <p:spPr bwMode="auto">
          <a:xfrm>
            <a:off x="3838575" y="6137275"/>
            <a:ext cx="5937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initial</a:t>
            </a:r>
            <a:endParaRPr lang="ja-JP" altLang="en-US" sz="1400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16" name="Line 9"/>
          <p:cNvSpPr>
            <a:spLocks noChangeShapeType="1"/>
          </p:cNvSpPr>
          <p:nvPr/>
        </p:nvSpPr>
        <p:spPr bwMode="auto">
          <a:xfrm flipV="1">
            <a:off x="2828925" y="6264275"/>
            <a:ext cx="827088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17" name="Line 9"/>
          <p:cNvSpPr>
            <a:spLocks noChangeShapeType="1"/>
          </p:cNvSpPr>
          <p:nvPr/>
        </p:nvSpPr>
        <p:spPr bwMode="auto">
          <a:xfrm flipH="1">
            <a:off x="4457700" y="6238875"/>
            <a:ext cx="431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18" name="Line 9"/>
          <p:cNvSpPr>
            <a:spLocks noChangeShapeType="1"/>
          </p:cNvSpPr>
          <p:nvPr/>
        </p:nvSpPr>
        <p:spPr bwMode="auto">
          <a:xfrm>
            <a:off x="1863725" y="6264275"/>
            <a:ext cx="850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19" name="Line 9"/>
          <p:cNvSpPr>
            <a:spLocks noChangeShapeType="1"/>
          </p:cNvSpPr>
          <p:nvPr/>
        </p:nvSpPr>
        <p:spPr bwMode="auto">
          <a:xfrm flipH="1">
            <a:off x="4910138" y="6243638"/>
            <a:ext cx="46831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20" name="Line 9"/>
          <p:cNvSpPr>
            <a:spLocks noChangeShapeType="1"/>
          </p:cNvSpPr>
          <p:nvPr/>
        </p:nvSpPr>
        <p:spPr bwMode="auto">
          <a:xfrm flipV="1">
            <a:off x="987425" y="6262688"/>
            <a:ext cx="827088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21" name="Line 9"/>
          <p:cNvSpPr>
            <a:spLocks noChangeShapeType="1"/>
          </p:cNvSpPr>
          <p:nvPr/>
        </p:nvSpPr>
        <p:spPr bwMode="auto">
          <a:xfrm flipH="1">
            <a:off x="5395913" y="6242050"/>
            <a:ext cx="46831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graphicFrame>
        <p:nvGraphicFramePr>
          <p:cNvPr id="222" name="Object 78"/>
          <p:cNvGraphicFramePr>
            <a:graphicFrameLocks noChangeAspect="1"/>
          </p:cNvGraphicFramePr>
          <p:nvPr/>
        </p:nvGraphicFramePr>
        <p:xfrm>
          <a:off x="6562725" y="5813425"/>
          <a:ext cx="18002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562040" imgH="330120" progId="Equation.DSMT4">
                  <p:embed/>
                </p:oleObj>
              </mc:Choice>
              <mc:Fallback>
                <p:oleObj name="Equation" r:id="rId29" imgW="1562040" imgH="330120" progId="Equation.DSMT4">
                  <p:embed/>
                  <p:pic>
                    <p:nvPicPr>
                      <p:cNvPr id="222" name="Object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2725" y="5813425"/>
                        <a:ext cx="180022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3" name="Picture 10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6083300" y="5940425"/>
            <a:ext cx="2936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7" name="Line 17"/>
          <p:cNvSpPr>
            <a:spLocks noChangeShapeType="1"/>
          </p:cNvSpPr>
          <p:nvPr/>
        </p:nvSpPr>
        <p:spPr bwMode="auto">
          <a:xfrm flipH="1">
            <a:off x="6621463" y="3170238"/>
            <a:ext cx="604837" cy="128587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8" name="Oval 14"/>
          <p:cNvSpPr>
            <a:spLocks noChangeArrowheads="1"/>
          </p:cNvSpPr>
          <p:nvPr/>
        </p:nvSpPr>
        <p:spPr bwMode="auto">
          <a:xfrm>
            <a:off x="793750" y="2970213"/>
            <a:ext cx="5791200" cy="7429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29" name="テキスト ボックス 228"/>
          <p:cNvSpPr txBox="1">
            <a:spLocks noChangeArrowheads="1"/>
          </p:cNvSpPr>
          <p:nvPr/>
        </p:nvSpPr>
        <p:spPr bwMode="auto">
          <a:xfrm>
            <a:off x="7148513" y="2725738"/>
            <a:ext cx="16525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b="1">
                <a:solidFill>
                  <a:srgbClr val="FF0000"/>
                </a:solidFill>
                <a:latin typeface="Calibri" pitchFamily="34" charset="0"/>
              </a:rPr>
              <a:t>population </a:t>
            </a:r>
          </a:p>
          <a:p>
            <a:r>
              <a:rPr lang="en-US" altLang="ja-JP" sz="2400" b="1">
                <a:solidFill>
                  <a:srgbClr val="FF0000"/>
                </a:solidFill>
                <a:latin typeface="Calibri" pitchFamily="34" charset="0"/>
              </a:rPr>
              <a:t>states</a:t>
            </a:r>
            <a:endParaRPr lang="ja-JP" altLang="en-US" sz="24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30" name="Line 17"/>
          <p:cNvSpPr>
            <a:spLocks noChangeShapeType="1"/>
          </p:cNvSpPr>
          <p:nvPr/>
        </p:nvSpPr>
        <p:spPr bwMode="auto">
          <a:xfrm flipH="1">
            <a:off x="6699250" y="4171950"/>
            <a:ext cx="468313" cy="46038"/>
          </a:xfrm>
          <a:prstGeom prst="line">
            <a:avLst/>
          </a:prstGeom>
          <a:noFill/>
          <a:ln w="127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1" name="Oval 14"/>
          <p:cNvSpPr>
            <a:spLocks noChangeArrowheads="1"/>
          </p:cNvSpPr>
          <p:nvPr/>
        </p:nvSpPr>
        <p:spPr bwMode="auto">
          <a:xfrm>
            <a:off x="828675" y="3814763"/>
            <a:ext cx="5791200" cy="744537"/>
          </a:xfrm>
          <a:prstGeom prst="ellipse">
            <a:avLst/>
          </a:prstGeom>
          <a:noFill/>
          <a:ln w="9525">
            <a:solidFill>
              <a:srgbClr val="0541EB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2" name="テキスト ボックス 231"/>
          <p:cNvSpPr txBox="1"/>
          <p:nvPr/>
        </p:nvSpPr>
        <p:spPr>
          <a:xfrm>
            <a:off x="7272338" y="3879850"/>
            <a:ext cx="1395412" cy="8318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coherent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states</a:t>
            </a:r>
            <a:endParaRPr lang="ja-JP" altLang="en-US" sz="2400" b="1" dirty="0">
              <a:solidFill>
                <a:schemeClr val="tx2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34" name="Oval 14"/>
          <p:cNvSpPr>
            <a:spLocks noChangeArrowheads="1"/>
          </p:cNvSpPr>
          <p:nvPr/>
        </p:nvSpPr>
        <p:spPr bwMode="auto">
          <a:xfrm>
            <a:off x="788988" y="2162175"/>
            <a:ext cx="5786437" cy="720725"/>
          </a:xfrm>
          <a:prstGeom prst="ellipse">
            <a:avLst/>
          </a:prstGeom>
          <a:noFill/>
          <a:ln w="9525">
            <a:solidFill>
              <a:srgbClr val="0541EB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5" name="Line 17"/>
          <p:cNvSpPr>
            <a:spLocks noChangeShapeType="1"/>
          </p:cNvSpPr>
          <p:nvPr/>
        </p:nvSpPr>
        <p:spPr bwMode="auto">
          <a:xfrm flipH="1" flipV="1">
            <a:off x="6689725" y="2511425"/>
            <a:ext cx="536575" cy="1617663"/>
          </a:xfrm>
          <a:prstGeom prst="line">
            <a:avLst/>
          </a:prstGeom>
          <a:noFill/>
          <a:ln w="127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cxnSp>
        <p:nvCxnSpPr>
          <p:cNvPr id="171" name="直線矢印コネクタ 170"/>
          <p:cNvCxnSpPr/>
          <p:nvPr/>
        </p:nvCxnSpPr>
        <p:spPr>
          <a:xfrm rot="16200000" flipV="1">
            <a:off x="5049044" y="3504407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4496" name="Object 80"/>
          <p:cNvGraphicFramePr>
            <a:graphicFrameLocks noChangeAspect="1"/>
          </p:cNvGraphicFramePr>
          <p:nvPr/>
        </p:nvGraphicFramePr>
        <p:xfrm>
          <a:off x="1109663" y="1595438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342720" progId="Equation.DSMT4">
                  <p:embed/>
                </p:oleObj>
              </mc:Choice>
              <mc:Fallback>
                <p:oleObj name="Equation" r:id="rId3" imgW="545760" imgH="342720" progId="Equation.DSMT4">
                  <p:embed/>
                  <p:pic>
                    <p:nvPicPr>
                      <p:cNvPr id="444496" name="Object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663" y="1595438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4497" name="Object 81"/>
          <p:cNvGraphicFramePr>
            <a:graphicFrameLocks noChangeAspect="1"/>
          </p:cNvGraphicFramePr>
          <p:nvPr/>
        </p:nvGraphicFramePr>
        <p:xfrm>
          <a:off x="2705100" y="1579563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342720" progId="Equation.DSMT4">
                  <p:embed/>
                </p:oleObj>
              </mc:Choice>
              <mc:Fallback>
                <p:oleObj name="Equation" r:id="rId3" imgW="545760" imgH="342720" progId="Equation.DSMT4">
                  <p:embed/>
                  <p:pic>
                    <p:nvPicPr>
                      <p:cNvPr id="444497" name="Object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5100" y="1579563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4498" name="Object 82"/>
          <p:cNvGraphicFramePr>
            <a:graphicFrameLocks noChangeAspect="1"/>
          </p:cNvGraphicFramePr>
          <p:nvPr/>
        </p:nvGraphicFramePr>
        <p:xfrm>
          <a:off x="4243388" y="1608138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342720" progId="Equation.DSMT4">
                  <p:embed/>
                </p:oleObj>
              </mc:Choice>
              <mc:Fallback>
                <p:oleObj name="Equation" r:id="rId3" imgW="545760" imgH="342720" progId="Equation.DSMT4">
                  <p:embed/>
                  <p:pic>
                    <p:nvPicPr>
                      <p:cNvPr id="444498" name="Object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3388" y="1608138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4499" name="Object 83"/>
          <p:cNvGraphicFramePr>
            <a:graphicFrameLocks noChangeAspect="1"/>
          </p:cNvGraphicFramePr>
          <p:nvPr/>
        </p:nvGraphicFramePr>
        <p:xfrm>
          <a:off x="5940425" y="1593850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342720" progId="Equation.DSMT4">
                  <p:embed/>
                </p:oleObj>
              </mc:Choice>
              <mc:Fallback>
                <p:oleObj name="Equation" r:id="rId3" imgW="545760" imgH="342720" progId="Equation.DSMT4">
                  <p:embed/>
                  <p:pic>
                    <p:nvPicPr>
                      <p:cNvPr id="444499" name="Object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1593850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 Box 12"/>
          <p:cNvSpPr txBox="1">
            <a:spLocks noChangeArrowheads="1"/>
          </p:cNvSpPr>
          <p:nvPr/>
        </p:nvSpPr>
        <p:spPr bwMode="auto">
          <a:xfrm>
            <a:off x="431800" y="3897313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1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431800" y="3068638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2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431800" y="2276475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3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sp>
        <p:nvSpPr>
          <p:cNvPr id="3" name="星 7 45"/>
          <p:cNvSpPr>
            <a:spLocks noChangeAspect="1"/>
          </p:cNvSpPr>
          <p:nvPr/>
        </p:nvSpPr>
        <p:spPr>
          <a:xfrm>
            <a:off x="4591050" y="6042025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" name="星 7 42"/>
          <p:cNvSpPr>
            <a:spLocks noChangeAspect="1"/>
          </p:cNvSpPr>
          <p:nvPr/>
        </p:nvSpPr>
        <p:spPr>
          <a:xfrm>
            <a:off x="5391150" y="6034088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" name="星 7 18"/>
          <p:cNvSpPr>
            <a:spLocks noChangeAspect="1"/>
          </p:cNvSpPr>
          <p:nvPr/>
        </p:nvSpPr>
        <p:spPr>
          <a:xfrm>
            <a:off x="1133475" y="6045200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6" name="星 7 31"/>
          <p:cNvSpPr>
            <a:spLocks noChangeAspect="1"/>
          </p:cNvSpPr>
          <p:nvPr/>
        </p:nvSpPr>
        <p:spPr>
          <a:xfrm>
            <a:off x="3282950" y="6038850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7" name="星 7 18"/>
          <p:cNvSpPr>
            <a:spLocks noChangeAspect="1"/>
          </p:cNvSpPr>
          <p:nvPr/>
        </p:nvSpPr>
        <p:spPr>
          <a:xfrm>
            <a:off x="808038" y="6178550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8" name="星 7 31"/>
          <p:cNvSpPr>
            <a:spLocks noChangeAspect="1"/>
          </p:cNvSpPr>
          <p:nvPr/>
        </p:nvSpPr>
        <p:spPr>
          <a:xfrm>
            <a:off x="3648075" y="6184900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9" name="星 7 45"/>
          <p:cNvSpPr>
            <a:spLocks noChangeAspect="1"/>
          </p:cNvSpPr>
          <p:nvPr/>
        </p:nvSpPr>
        <p:spPr>
          <a:xfrm>
            <a:off x="2701925" y="6196013"/>
            <a:ext cx="144463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0" name="星 7 42"/>
          <p:cNvSpPr>
            <a:spLocks noChangeAspect="1"/>
          </p:cNvSpPr>
          <p:nvPr/>
        </p:nvSpPr>
        <p:spPr>
          <a:xfrm>
            <a:off x="1762125" y="6194425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7148513" y="594115"/>
            <a:ext cx="1648572" cy="130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5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44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44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444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444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0"/>
                            </p:stCondLst>
                            <p:childTnLst>
                              <p:par>
                                <p:cTn id="1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500"/>
                            </p:stCondLst>
                            <p:childTnLst>
                              <p:par>
                                <p:cTn id="1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8" dur="500"/>
                                        <p:tgtEl>
                                          <p:spTgt spid="444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0" dur="500"/>
                                        <p:tgtEl>
                                          <p:spTgt spid="444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0" dur="500"/>
                                        <p:tgtEl>
                                          <p:spTgt spid="444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4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"/>
                            </p:stCondLst>
                            <p:childTnLst>
                              <p:par>
                                <p:cTn id="20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"/>
                            </p:stCondLst>
                            <p:childTnLst>
                              <p:par>
                                <p:cTn id="2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000"/>
                            </p:stCondLst>
                            <p:childTnLst>
                              <p:par>
                                <p:cTn id="2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3000"/>
                            </p:stCondLst>
                            <p:childTnLst>
                              <p:par>
                                <p:cTn id="24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000"/>
                            </p:stCondLst>
                            <p:childTnLst>
                              <p:par>
                                <p:cTn id="2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5000"/>
                            </p:stCondLst>
                            <p:childTnLst>
                              <p:par>
                                <p:cTn id="2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5500"/>
                            </p:stCondLst>
                            <p:childTnLst>
                              <p:par>
                                <p:cTn id="2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6000"/>
                            </p:stCondLst>
                            <p:childTnLst>
                              <p:par>
                                <p:cTn id="2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6500"/>
                            </p:stCondLst>
                            <p:childTnLst>
                              <p:par>
                                <p:cTn id="2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6" dur="500"/>
                                        <p:tgtEl>
                                          <p:spTgt spid="444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7000"/>
                            </p:stCondLst>
                            <p:childTnLst>
                              <p:par>
                                <p:cTn id="2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2" dur="500"/>
                                        <p:tgtEl>
                                          <p:spTgt spid="444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4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00"/>
                            </p:stCondLst>
                            <p:childTnLst>
                              <p:par>
                                <p:cTn id="29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000"/>
                            </p:stCondLst>
                            <p:childTnLst>
                              <p:par>
                                <p:cTn id="29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1500"/>
                            </p:stCondLst>
                            <p:childTnLst>
                              <p:par>
                                <p:cTn id="30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2500"/>
                            </p:stCondLst>
                            <p:childTnLst>
                              <p:par>
                                <p:cTn id="3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000"/>
                            </p:stCondLst>
                            <p:childTnLst>
                              <p:par>
                                <p:cTn id="3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3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3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4500"/>
                            </p:stCondLst>
                            <p:childTnLst>
                              <p:par>
                                <p:cTn id="3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5000"/>
                            </p:stCondLst>
                            <p:childTnLst>
                              <p:par>
                                <p:cTn id="3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2" dur="500"/>
                                        <p:tgtEl>
                                          <p:spTgt spid="444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7" dur="500"/>
                                        <p:tgtEl>
                                          <p:spTgt spid="444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5500"/>
                            </p:stCondLst>
                            <p:childTnLst>
                              <p:par>
                                <p:cTn id="36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500"/>
                            </p:stCondLst>
                            <p:childTnLst>
                              <p:par>
                                <p:cTn id="36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1000"/>
                            </p:stCondLst>
                            <p:childTnLst>
                              <p:par>
                                <p:cTn id="37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1500"/>
                            </p:stCondLst>
                            <p:childTnLst>
                              <p:par>
                                <p:cTn id="3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2000"/>
                            </p:stCondLst>
                            <p:childTnLst>
                              <p:par>
                                <p:cTn id="38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2500"/>
                            </p:stCondLst>
                            <p:childTnLst>
                              <p:par>
                                <p:cTn id="39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500"/>
                            </p:stCondLst>
                            <p:childTnLst>
                              <p:par>
                                <p:cTn id="40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000"/>
                            </p:stCondLst>
                            <p:childTnLst>
                              <p:par>
                                <p:cTn id="40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9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2000"/>
                            </p:stCondLst>
                            <p:childTnLst>
                              <p:par>
                                <p:cTn id="4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2500"/>
                            </p:stCondLst>
                            <p:childTnLst>
                              <p:par>
                                <p:cTn id="4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3000"/>
                            </p:stCondLst>
                            <p:childTnLst>
                              <p:par>
                                <p:cTn id="4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500"/>
                            </p:stCondLst>
                            <p:childTnLst>
                              <p:par>
                                <p:cTn id="43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1000"/>
                            </p:stCondLst>
                            <p:childTnLst>
                              <p:par>
                                <p:cTn id="4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2000"/>
                            </p:stCondLst>
                            <p:childTnLst>
                              <p:par>
                                <p:cTn id="4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2500"/>
                            </p:stCondLst>
                            <p:childTnLst>
                              <p:par>
                                <p:cTn id="46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500"/>
                            </p:stCondLst>
                            <p:childTnLst>
                              <p:par>
                                <p:cTn id="46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1000"/>
                            </p:stCondLst>
                            <p:childTnLst>
                              <p:par>
                                <p:cTn id="4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5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8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1500"/>
                            </p:stCondLst>
                            <p:childTnLst>
                              <p:par>
                                <p:cTn id="48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2000"/>
                            </p:stCondLst>
                            <p:childTnLst>
                              <p:par>
                                <p:cTn id="48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3000"/>
                            </p:stCondLst>
                            <p:childTnLst>
                              <p:par>
                                <p:cTn id="49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0" dur="500"/>
                                        <p:tgtEl>
                                          <p:spTgt spid="444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3500"/>
                            </p:stCondLst>
                            <p:childTnLst>
                              <p:par>
                                <p:cTn id="50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4000"/>
                            </p:stCondLst>
                            <p:childTnLst>
                              <p:par>
                                <p:cTn id="50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8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9" fill="hold">
                      <p:stCondLst>
                        <p:cond delay="indefinite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1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0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9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3" fill="hold">
                            <p:stCondLst>
                              <p:cond delay="500"/>
                            </p:stCondLst>
                            <p:childTnLst>
                              <p:par>
                                <p:cTn id="5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8" dur="500"/>
                                        <p:tgtEl>
                                          <p:spTgt spid="444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3" fill="hold">
                      <p:stCondLst>
                        <p:cond delay="indefinite"/>
                      </p:stCondLst>
                      <p:childTnLst>
                        <p:par>
                          <p:cTn id="564" fill="hold">
                            <p:stCondLst>
                              <p:cond delay="0"/>
                            </p:stCondLst>
                            <p:childTnLst>
                              <p:par>
                                <p:cTn id="5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7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8" fill="hold">
                            <p:stCondLst>
                              <p:cond delay="500"/>
                            </p:stCondLst>
                            <p:childTnLst>
                              <p:par>
                                <p:cTn id="56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5" fill="hold">
                            <p:stCondLst>
                              <p:cond delay="1000"/>
                            </p:stCondLst>
                            <p:childTnLst>
                              <p:par>
                                <p:cTn id="57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1500"/>
                            </p:stCondLst>
                            <p:childTnLst>
                              <p:par>
                                <p:cTn id="5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3" fill="hold">
                      <p:stCondLst>
                        <p:cond delay="indefinite"/>
                      </p:stCondLst>
                      <p:childTnLst>
                        <p:par>
                          <p:cTn id="584" fill="hold">
                            <p:stCondLst>
                              <p:cond delay="0"/>
                            </p:stCondLst>
                            <p:childTnLst>
                              <p:par>
                                <p:cTn id="5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8" fill="hold">
                            <p:stCondLst>
                              <p:cond delay="500"/>
                            </p:stCondLst>
                            <p:childTnLst>
                              <p:par>
                                <p:cTn id="58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2" fill="hold">
                            <p:stCondLst>
                              <p:cond delay="1000"/>
                            </p:stCondLst>
                            <p:childTnLst>
                              <p:par>
                                <p:cTn id="59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5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 animBg="1"/>
      <p:bldP spid="59" grpId="0" animBg="1"/>
      <p:bldP spid="58" grpId="0" animBg="1"/>
      <p:bldP spid="17" grpId="0" animBg="1"/>
      <p:bldP spid="18" grpId="0" animBg="1"/>
      <p:bldP spid="64" grpId="0" animBg="1"/>
      <p:bldP spid="65" grpId="0" animBg="1"/>
      <p:bldP spid="66" grpId="0" animBg="1"/>
      <p:bldP spid="67" grpId="0" animBg="1"/>
      <p:bldP spid="43" grpId="0" animBg="1"/>
      <p:bldP spid="19" grpId="0" animBg="1"/>
      <p:bldP spid="32" grpId="0" animBg="1"/>
      <p:bldP spid="88" grpId="0" animBg="1"/>
      <p:bldP spid="89" grpId="0" animBg="1"/>
      <p:bldP spid="90" grpId="0" animBg="1"/>
      <p:bldP spid="91" grpId="0" animBg="1"/>
      <p:bldP spid="92" grpId="0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6" grpId="0"/>
      <p:bldP spid="126" grpId="1"/>
      <p:bldP spid="139" grpId="0" animBg="1"/>
      <p:bldP spid="140" grpId="0" animBg="1"/>
      <p:bldP spid="142" grpId="0" animBg="1"/>
      <p:bldP spid="147" grpId="0" animBg="1"/>
      <p:bldP spid="149" grpId="0" animBg="1"/>
      <p:bldP spid="150" grpId="0" animBg="1"/>
      <p:bldP spid="151" grpId="0" animBg="1"/>
      <p:bldP spid="155" grpId="0" animBg="1"/>
      <p:bldP spid="156" grpId="0" animBg="1"/>
      <p:bldP spid="167" grpId="0" animBg="1"/>
      <p:bldP spid="168" grpId="0" animBg="1"/>
      <p:bldP spid="227" grpId="0" animBg="1"/>
      <p:bldP spid="228" grpId="0" animBg="1"/>
      <p:bldP spid="230" grpId="0" animBg="1"/>
      <p:bldP spid="231" grpId="0" animBg="1"/>
      <p:bldP spid="234" grpId="0" animBg="1"/>
      <p:bldP spid="235" grpId="0" animBg="1"/>
      <p:bldP spid="3" grpId="0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0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" name="直線コネクタ 224"/>
          <p:cNvCxnSpPr/>
          <p:nvPr/>
        </p:nvCxnSpPr>
        <p:spPr>
          <a:xfrm rot="10800000">
            <a:off x="431800" y="2024063"/>
            <a:ext cx="64801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線コネクタ 223"/>
          <p:cNvCxnSpPr/>
          <p:nvPr/>
        </p:nvCxnSpPr>
        <p:spPr>
          <a:xfrm rot="10800000">
            <a:off x="395288" y="2924175"/>
            <a:ext cx="64801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線コネクタ 153"/>
          <p:cNvCxnSpPr/>
          <p:nvPr/>
        </p:nvCxnSpPr>
        <p:spPr>
          <a:xfrm rot="10800000">
            <a:off x="395288" y="3716338"/>
            <a:ext cx="64801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直線コネクタ 225"/>
          <p:cNvCxnSpPr/>
          <p:nvPr/>
        </p:nvCxnSpPr>
        <p:spPr>
          <a:xfrm rot="10800000">
            <a:off x="395288" y="4545013"/>
            <a:ext cx="64801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線矢印コネクタ 171"/>
          <p:cNvCxnSpPr/>
          <p:nvPr/>
        </p:nvCxnSpPr>
        <p:spPr>
          <a:xfrm rot="16200000" flipV="1">
            <a:off x="4329906" y="3507582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線矢印コネクタ 180"/>
          <p:cNvCxnSpPr/>
          <p:nvPr/>
        </p:nvCxnSpPr>
        <p:spPr>
          <a:xfrm rot="16200000" flipV="1">
            <a:off x="5058569" y="3498057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線矢印コネクタ 174"/>
          <p:cNvCxnSpPr/>
          <p:nvPr/>
        </p:nvCxnSpPr>
        <p:spPr>
          <a:xfrm rot="16200000" flipV="1">
            <a:off x="3375819" y="3504407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線矢印コネクタ 175"/>
          <p:cNvCxnSpPr/>
          <p:nvPr/>
        </p:nvCxnSpPr>
        <p:spPr>
          <a:xfrm rot="16200000" flipV="1">
            <a:off x="2666206" y="3499644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線矢印コネクタ 176"/>
          <p:cNvCxnSpPr/>
          <p:nvPr/>
        </p:nvCxnSpPr>
        <p:spPr>
          <a:xfrm rot="16200000" flipV="1">
            <a:off x="1829594" y="3499644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線矢印コネクタ 177"/>
          <p:cNvCxnSpPr/>
          <p:nvPr/>
        </p:nvCxnSpPr>
        <p:spPr>
          <a:xfrm rot="16200000" flipV="1">
            <a:off x="1105694" y="3502819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線矢印コネクタ 178"/>
          <p:cNvCxnSpPr/>
          <p:nvPr/>
        </p:nvCxnSpPr>
        <p:spPr>
          <a:xfrm rot="16200000" flipV="1">
            <a:off x="251619" y="3498057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直線矢印コネクタ 179"/>
          <p:cNvCxnSpPr/>
          <p:nvPr/>
        </p:nvCxnSpPr>
        <p:spPr>
          <a:xfrm rot="16200000" flipV="1">
            <a:off x="-461169" y="3499644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Line 9"/>
          <p:cNvSpPr>
            <a:spLocks noChangeShapeType="1"/>
          </p:cNvSpPr>
          <p:nvPr/>
        </p:nvSpPr>
        <p:spPr bwMode="auto">
          <a:xfrm flipH="1">
            <a:off x="5826125" y="1995488"/>
            <a:ext cx="0" cy="9350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9"/>
          <p:cNvSpPr>
            <a:spLocks noChangeShapeType="1"/>
          </p:cNvSpPr>
          <p:nvPr/>
        </p:nvSpPr>
        <p:spPr bwMode="auto">
          <a:xfrm flipH="1">
            <a:off x="1743075" y="3690938"/>
            <a:ext cx="0" cy="8429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8" name="Line 9"/>
          <p:cNvSpPr>
            <a:spLocks noChangeShapeType="1"/>
          </p:cNvSpPr>
          <p:nvPr/>
        </p:nvSpPr>
        <p:spPr bwMode="auto">
          <a:xfrm>
            <a:off x="1025525" y="452913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H="1">
            <a:off x="1027113" y="1992313"/>
            <a:ext cx="0" cy="9366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1739900" y="1995488"/>
            <a:ext cx="0" cy="906462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87485" name="テキスト ボックス 47"/>
          <p:cNvSpPr txBox="1">
            <a:spLocks noChangeArrowheads="1"/>
          </p:cNvSpPr>
          <p:nvPr/>
        </p:nvSpPr>
        <p:spPr bwMode="auto">
          <a:xfrm>
            <a:off x="1084263" y="1152525"/>
            <a:ext cx="484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(I’)</a:t>
            </a:r>
            <a:endParaRPr lang="ja-JP" altLang="en-US" sz="2000" b="1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44429" name="Object 2"/>
          <p:cNvGraphicFramePr>
            <a:graphicFrameLocks noChangeAspect="1"/>
          </p:cNvGraphicFramePr>
          <p:nvPr/>
        </p:nvGraphicFramePr>
        <p:xfrm>
          <a:off x="1111250" y="4614863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342720" progId="Equation.DSMT4">
                  <p:embed/>
                </p:oleObj>
              </mc:Choice>
              <mc:Fallback>
                <p:oleObj name="Equation" r:id="rId3" imgW="545760" imgH="342720" progId="Equation.DSMT4">
                  <p:embed/>
                  <p:pic>
                    <p:nvPicPr>
                      <p:cNvPr id="44442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1250" y="4614863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4430" name="Object 3"/>
          <p:cNvGraphicFramePr>
            <a:graphicFrameLocks noChangeAspect="1"/>
          </p:cNvGraphicFramePr>
          <p:nvPr/>
        </p:nvGraphicFramePr>
        <p:xfrm>
          <a:off x="1120775" y="3971925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07960" imgH="342720" progId="Equation.DSMT4">
                  <p:embed/>
                </p:oleObj>
              </mc:Choice>
              <mc:Fallback>
                <p:oleObj name="Equation" r:id="rId5" imgW="507960" imgH="342720" progId="Equation.DSMT4">
                  <p:embed/>
                  <p:pic>
                    <p:nvPicPr>
                      <p:cNvPr id="44443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0775" y="3971925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4431" name="Object 4"/>
          <p:cNvGraphicFramePr>
            <a:graphicFrameLocks noChangeAspect="1"/>
          </p:cNvGraphicFramePr>
          <p:nvPr/>
        </p:nvGraphicFramePr>
        <p:xfrm>
          <a:off x="1139825" y="3184525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00" imgH="342720" progId="Equation.DSMT4">
                  <p:embed/>
                </p:oleObj>
              </mc:Choice>
              <mc:Fallback>
                <p:oleObj name="Equation" r:id="rId7" imgW="469800" imgH="342720" progId="Equation.DSMT4">
                  <p:embed/>
                  <p:pic>
                    <p:nvPicPr>
                      <p:cNvPr id="44443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825" y="3184525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4432" name="Object 5"/>
          <p:cNvGraphicFramePr>
            <a:graphicFrameLocks noChangeAspect="1"/>
          </p:cNvGraphicFramePr>
          <p:nvPr/>
        </p:nvGraphicFramePr>
        <p:xfrm>
          <a:off x="1125538" y="2330450"/>
          <a:ext cx="520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20560" imgH="342720" progId="Equation.DSMT4">
                  <p:embed/>
                </p:oleObj>
              </mc:Choice>
              <mc:Fallback>
                <p:oleObj name="Equation" r:id="rId9" imgW="520560" imgH="342720" progId="Equation.DSMT4">
                  <p:embed/>
                  <p:pic>
                    <p:nvPicPr>
                      <p:cNvPr id="44443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538" y="2330450"/>
                        <a:ext cx="520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Line 9"/>
          <p:cNvSpPr>
            <a:spLocks noChangeShapeType="1"/>
          </p:cNvSpPr>
          <p:nvPr/>
        </p:nvSpPr>
        <p:spPr bwMode="auto">
          <a:xfrm flipH="1">
            <a:off x="1025525" y="3698875"/>
            <a:ext cx="0" cy="82708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5" name="Line 9"/>
          <p:cNvSpPr>
            <a:spLocks noChangeShapeType="1"/>
          </p:cNvSpPr>
          <p:nvPr/>
        </p:nvSpPr>
        <p:spPr bwMode="auto">
          <a:xfrm flipH="1">
            <a:off x="1027113" y="2921000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H="1">
            <a:off x="1744663" y="2919413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1739900" y="4527550"/>
            <a:ext cx="0" cy="466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6" name="星 7 45"/>
          <p:cNvSpPr>
            <a:spLocks noChangeAspect="1"/>
          </p:cNvSpPr>
          <p:nvPr/>
        </p:nvSpPr>
        <p:spPr>
          <a:xfrm>
            <a:off x="1679575" y="3644900"/>
            <a:ext cx="144463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3" name="星 7 42"/>
          <p:cNvSpPr>
            <a:spLocks noChangeAspect="1"/>
          </p:cNvSpPr>
          <p:nvPr/>
        </p:nvSpPr>
        <p:spPr>
          <a:xfrm>
            <a:off x="1662113" y="2840038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9" name="星 7 18"/>
          <p:cNvSpPr>
            <a:spLocks noChangeAspect="1"/>
          </p:cNvSpPr>
          <p:nvPr/>
        </p:nvSpPr>
        <p:spPr>
          <a:xfrm>
            <a:off x="957263" y="1916113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952500" y="4473575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88" name="Line 9"/>
          <p:cNvSpPr>
            <a:spLocks noChangeShapeType="1"/>
          </p:cNvSpPr>
          <p:nvPr/>
        </p:nvSpPr>
        <p:spPr bwMode="auto">
          <a:xfrm flipH="1">
            <a:off x="3321050" y="3703638"/>
            <a:ext cx="0" cy="84296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9" name="Line 9"/>
          <p:cNvSpPr>
            <a:spLocks noChangeShapeType="1"/>
          </p:cNvSpPr>
          <p:nvPr/>
        </p:nvSpPr>
        <p:spPr bwMode="auto">
          <a:xfrm>
            <a:off x="2593975" y="454183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0" name="Line 9"/>
          <p:cNvSpPr>
            <a:spLocks noChangeShapeType="1"/>
          </p:cNvSpPr>
          <p:nvPr/>
        </p:nvSpPr>
        <p:spPr bwMode="auto">
          <a:xfrm flipH="1">
            <a:off x="2595563" y="1997075"/>
            <a:ext cx="0" cy="9366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1" name="Line 10"/>
          <p:cNvSpPr>
            <a:spLocks noChangeShapeType="1"/>
          </p:cNvSpPr>
          <p:nvPr/>
        </p:nvSpPr>
        <p:spPr bwMode="auto">
          <a:xfrm>
            <a:off x="3321050" y="2016125"/>
            <a:ext cx="0" cy="900113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92" name="テキスト ボックス 91"/>
          <p:cNvSpPr txBox="1">
            <a:spLocks noChangeArrowheads="1"/>
          </p:cNvSpPr>
          <p:nvPr/>
        </p:nvSpPr>
        <p:spPr bwMode="auto">
          <a:xfrm>
            <a:off x="2684463" y="1158875"/>
            <a:ext cx="5572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(II’)</a:t>
            </a:r>
            <a:endParaRPr lang="ja-JP" altLang="en-US" sz="2000" b="1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93" name="Object 6"/>
          <p:cNvGraphicFramePr>
            <a:graphicFrameLocks noChangeAspect="1"/>
          </p:cNvGraphicFramePr>
          <p:nvPr/>
        </p:nvGraphicFramePr>
        <p:xfrm>
          <a:off x="2679700" y="4619625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342720" progId="Equation.DSMT4">
                  <p:embed/>
                </p:oleObj>
              </mc:Choice>
              <mc:Fallback>
                <p:oleObj name="Equation" r:id="rId3" imgW="545760" imgH="342720" progId="Equation.DSMT4">
                  <p:embed/>
                  <p:pic>
                    <p:nvPicPr>
                      <p:cNvPr id="93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9700" y="4619625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7"/>
          <p:cNvGraphicFramePr>
            <a:graphicFrameLocks noChangeAspect="1"/>
          </p:cNvGraphicFramePr>
          <p:nvPr/>
        </p:nvGraphicFramePr>
        <p:xfrm>
          <a:off x="2695575" y="398145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07960" imgH="342720" progId="Equation.DSMT4">
                  <p:embed/>
                </p:oleObj>
              </mc:Choice>
              <mc:Fallback>
                <p:oleObj name="Equation" r:id="rId11" imgW="507960" imgH="342720" progId="Equation.DSMT4">
                  <p:embed/>
                  <p:pic>
                    <p:nvPicPr>
                      <p:cNvPr id="9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575" y="398145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8"/>
          <p:cNvGraphicFramePr>
            <a:graphicFrameLocks noChangeAspect="1"/>
          </p:cNvGraphicFramePr>
          <p:nvPr/>
        </p:nvGraphicFramePr>
        <p:xfrm>
          <a:off x="2720975" y="3178175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00" imgH="342720" progId="Equation.DSMT4">
                  <p:embed/>
                </p:oleObj>
              </mc:Choice>
              <mc:Fallback>
                <p:oleObj name="Equation" r:id="rId7" imgW="469800" imgH="342720" progId="Equation.DSMT4">
                  <p:embed/>
                  <p:pic>
                    <p:nvPicPr>
                      <p:cNvPr id="95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0975" y="3178175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"/>
          <p:cNvGraphicFramePr>
            <a:graphicFrameLocks noChangeAspect="1"/>
          </p:cNvGraphicFramePr>
          <p:nvPr/>
        </p:nvGraphicFramePr>
        <p:xfrm>
          <a:off x="2711450" y="2330450"/>
          <a:ext cx="520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20560" imgH="342720" progId="Equation.DSMT4">
                  <p:embed/>
                </p:oleObj>
              </mc:Choice>
              <mc:Fallback>
                <p:oleObj name="Equation" r:id="rId13" imgW="520560" imgH="342720" progId="Equation.DSMT4">
                  <p:embed/>
                  <p:pic>
                    <p:nvPicPr>
                      <p:cNvPr id="96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1450" y="2330450"/>
                        <a:ext cx="520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" name="Line 9"/>
          <p:cNvSpPr>
            <a:spLocks noChangeShapeType="1"/>
          </p:cNvSpPr>
          <p:nvPr/>
        </p:nvSpPr>
        <p:spPr bwMode="auto">
          <a:xfrm flipH="1">
            <a:off x="2593975" y="3711575"/>
            <a:ext cx="0" cy="8270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8" name="Line 9"/>
          <p:cNvSpPr>
            <a:spLocks noChangeShapeType="1"/>
          </p:cNvSpPr>
          <p:nvPr/>
        </p:nvSpPr>
        <p:spPr bwMode="auto">
          <a:xfrm flipH="1">
            <a:off x="2595563" y="2935288"/>
            <a:ext cx="0" cy="773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99" name="Line 9"/>
          <p:cNvSpPr>
            <a:spLocks noChangeShapeType="1"/>
          </p:cNvSpPr>
          <p:nvPr/>
        </p:nvSpPr>
        <p:spPr bwMode="auto">
          <a:xfrm flipH="1">
            <a:off x="3321050" y="2924175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0" name="Line 9"/>
          <p:cNvSpPr>
            <a:spLocks noChangeShapeType="1"/>
          </p:cNvSpPr>
          <p:nvPr/>
        </p:nvSpPr>
        <p:spPr bwMode="auto">
          <a:xfrm>
            <a:off x="3317875" y="454183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1" name="星 7 100"/>
          <p:cNvSpPr>
            <a:spLocks noChangeAspect="1"/>
          </p:cNvSpPr>
          <p:nvPr/>
        </p:nvSpPr>
        <p:spPr>
          <a:xfrm>
            <a:off x="2524125" y="3640138"/>
            <a:ext cx="144463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02" name="星 7 101"/>
          <p:cNvSpPr>
            <a:spLocks noChangeAspect="1"/>
          </p:cNvSpPr>
          <p:nvPr/>
        </p:nvSpPr>
        <p:spPr>
          <a:xfrm>
            <a:off x="3262313" y="2844800"/>
            <a:ext cx="144462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03" name="星 7 102"/>
          <p:cNvSpPr>
            <a:spLocks noChangeAspect="1"/>
          </p:cNvSpPr>
          <p:nvPr/>
        </p:nvSpPr>
        <p:spPr>
          <a:xfrm>
            <a:off x="2522538" y="1933575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04" name="星 7 103"/>
          <p:cNvSpPr>
            <a:spLocks noChangeAspect="1"/>
          </p:cNvSpPr>
          <p:nvPr/>
        </p:nvSpPr>
        <p:spPr>
          <a:xfrm>
            <a:off x="3244850" y="4459288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05" name="Line 9"/>
          <p:cNvSpPr>
            <a:spLocks noChangeShapeType="1"/>
          </p:cNvSpPr>
          <p:nvPr/>
        </p:nvSpPr>
        <p:spPr bwMode="auto">
          <a:xfrm flipH="1">
            <a:off x="4864100" y="3702050"/>
            <a:ext cx="0" cy="842963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6" name="Line 9"/>
          <p:cNvSpPr>
            <a:spLocks noChangeShapeType="1"/>
          </p:cNvSpPr>
          <p:nvPr/>
        </p:nvSpPr>
        <p:spPr bwMode="auto">
          <a:xfrm>
            <a:off x="4156075" y="4540250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7" name="Line 9"/>
          <p:cNvSpPr>
            <a:spLocks noChangeShapeType="1"/>
          </p:cNvSpPr>
          <p:nvPr/>
        </p:nvSpPr>
        <p:spPr bwMode="auto">
          <a:xfrm flipH="1">
            <a:off x="4156075" y="1997075"/>
            <a:ext cx="0" cy="9366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8" name="Line 10"/>
          <p:cNvSpPr>
            <a:spLocks noChangeShapeType="1"/>
          </p:cNvSpPr>
          <p:nvPr/>
        </p:nvSpPr>
        <p:spPr bwMode="auto">
          <a:xfrm>
            <a:off x="4860925" y="2003425"/>
            <a:ext cx="0" cy="91440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09" name="テキスト ボックス 108"/>
          <p:cNvSpPr txBox="1">
            <a:spLocks noChangeArrowheads="1"/>
          </p:cNvSpPr>
          <p:nvPr/>
        </p:nvSpPr>
        <p:spPr bwMode="auto">
          <a:xfrm>
            <a:off x="4127500" y="1163638"/>
            <a:ext cx="628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(III’)</a:t>
            </a:r>
            <a:endParaRPr lang="ja-JP" altLang="en-US" sz="2000" b="1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10" name="Object 10"/>
          <p:cNvGraphicFramePr>
            <a:graphicFrameLocks noChangeAspect="1"/>
          </p:cNvGraphicFramePr>
          <p:nvPr/>
        </p:nvGraphicFramePr>
        <p:xfrm>
          <a:off x="4237038" y="4643438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342720" progId="Equation.DSMT4">
                  <p:embed/>
                </p:oleObj>
              </mc:Choice>
              <mc:Fallback>
                <p:oleObj name="Equation" r:id="rId3" imgW="545760" imgH="342720" progId="Equation.DSMT4">
                  <p:embed/>
                  <p:pic>
                    <p:nvPicPr>
                      <p:cNvPr id="11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7038" y="4643438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"/>
          <p:cNvGraphicFramePr>
            <a:graphicFrameLocks noChangeAspect="1"/>
          </p:cNvGraphicFramePr>
          <p:nvPr/>
        </p:nvGraphicFramePr>
        <p:xfrm>
          <a:off x="4244975" y="398780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07960" imgH="342720" progId="Equation.DSMT4">
                  <p:embed/>
                </p:oleObj>
              </mc:Choice>
              <mc:Fallback>
                <p:oleObj name="Equation" r:id="rId15" imgW="507960" imgH="342720" progId="Equation.DSMT4">
                  <p:embed/>
                  <p:pic>
                    <p:nvPicPr>
                      <p:cNvPr id="11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4975" y="398780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12"/>
          <p:cNvGraphicFramePr>
            <a:graphicFrameLocks noChangeAspect="1"/>
          </p:cNvGraphicFramePr>
          <p:nvPr/>
        </p:nvGraphicFramePr>
        <p:xfrm>
          <a:off x="4232275" y="3168650"/>
          <a:ext cx="558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58720" imgH="342720" progId="Equation.DSMT4">
                  <p:embed/>
                </p:oleObj>
              </mc:Choice>
              <mc:Fallback>
                <p:oleObj name="Equation" r:id="rId17" imgW="558720" imgH="342720" progId="Equation.DSMT4">
                  <p:embed/>
                  <p:pic>
                    <p:nvPicPr>
                      <p:cNvPr id="112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2275" y="3168650"/>
                        <a:ext cx="558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3"/>
          <p:cNvGraphicFramePr>
            <a:graphicFrameLocks noChangeAspect="1"/>
          </p:cNvGraphicFramePr>
          <p:nvPr/>
        </p:nvGraphicFramePr>
        <p:xfrm>
          <a:off x="4249738" y="2335213"/>
          <a:ext cx="520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20560" imgH="342720" progId="Equation.DSMT4">
                  <p:embed/>
                </p:oleObj>
              </mc:Choice>
              <mc:Fallback>
                <p:oleObj name="Equation" r:id="rId19" imgW="520560" imgH="342720" progId="Equation.DSMT4">
                  <p:embed/>
                  <p:pic>
                    <p:nvPicPr>
                      <p:cNvPr id="113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9738" y="2335213"/>
                        <a:ext cx="520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H="1">
            <a:off x="4156075" y="3719513"/>
            <a:ext cx="0" cy="828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H="1">
            <a:off x="4154488" y="2935288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 flipH="1">
            <a:off x="4862513" y="2917825"/>
            <a:ext cx="0" cy="7842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7" name="Line 9"/>
          <p:cNvSpPr>
            <a:spLocks noChangeShapeType="1"/>
          </p:cNvSpPr>
          <p:nvPr/>
        </p:nvSpPr>
        <p:spPr bwMode="auto">
          <a:xfrm>
            <a:off x="4865688" y="452913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4794250" y="3627438"/>
            <a:ext cx="144463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4086225" y="2838450"/>
            <a:ext cx="144463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4073525" y="1935163"/>
            <a:ext cx="144463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21" name="星 7 120"/>
          <p:cNvSpPr>
            <a:spLocks noChangeAspect="1"/>
          </p:cNvSpPr>
          <p:nvPr/>
        </p:nvSpPr>
        <p:spPr>
          <a:xfrm>
            <a:off x="4787900" y="4459288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graphicFrame>
        <p:nvGraphicFramePr>
          <p:cNvPr id="122" name="Object 18"/>
          <p:cNvGraphicFramePr>
            <a:graphicFrameLocks noChangeAspect="1"/>
          </p:cNvGraphicFramePr>
          <p:nvPr/>
        </p:nvGraphicFramePr>
        <p:xfrm>
          <a:off x="2560638" y="5761038"/>
          <a:ext cx="8207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711000" imgH="291960" progId="Equation.DSMT4">
                  <p:embed/>
                </p:oleObj>
              </mc:Choice>
              <mc:Fallback>
                <p:oleObj name="Equation" r:id="rId21" imgW="711000" imgH="291960" progId="Equation.DSMT4">
                  <p:embed/>
                  <p:pic>
                    <p:nvPicPr>
                      <p:cNvPr id="122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0638" y="5761038"/>
                        <a:ext cx="820737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" name="Object 15"/>
          <p:cNvGraphicFramePr>
            <a:graphicFrameLocks noChangeAspect="1"/>
          </p:cNvGraphicFramePr>
          <p:nvPr/>
        </p:nvGraphicFramePr>
        <p:xfrm>
          <a:off x="1992313" y="5719763"/>
          <a:ext cx="21653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879560" imgH="330120" progId="Equation.DSMT4">
                  <p:embed/>
                </p:oleObj>
              </mc:Choice>
              <mc:Fallback>
                <p:oleObj name="Equation" r:id="rId23" imgW="1879560" imgH="330120" progId="Equation.DSMT4">
                  <p:embed/>
                  <p:pic>
                    <p:nvPicPr>
                      <p:cNvPr id="12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2313" y="5719763"/>
                        <a:ext cx="21653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" name="Object 16"/>
          <p:cNvGraphicFramePr>
            <a:graphicFrameLocks noChangeAspect="1"/>
          </p:cNvGraphicFramePr>
          <p:nvPr/>
        </p:nvGraphicFramePr>
        <p:xfrm>
          <a:off x="1389063" y="5718175"/>
          <a:ext cx="36163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3136680" imgH="330120" progId="Equation.DSMT4">
                  <p:embed/>
                </p:oleObj>
              </mc:Choice>
              <mc:Fallback>
                <p:oleObj name="Equation" r:id="rId25" imgW="3136680" imgH="330120" progId="Equation.DSMT4">
                  <p:embed/>
                  <p:pic>
                    <p:nvPicPr>
                      <p:cNvPr id="12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9063" y="5718175"/>
                        <a:ext cx="361632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" name="Object 17"/>
          <p:cNvGraphicFramePr>
            <a:graphicFrameLocks noChangeAspect="1"/>
          </p:cNvGraphicFramePr>
          <p:nvPr/>
        </p:nvGraphicFramePr>
        <p:xfrm>
          <a:off x="452438" y="5716588"/>
          <a:ext cx="50657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394160" imgH="330120" progId="Equation.DSMT4">
                  <p:embed/>
                </p:oleObj>
              </mc:Choice>
              <mc:Fallback>
                <p:oleObj name="Equation" r:id="rId27" imgW="4394160" imgH="330120" progId="Equation.DSMT4">
                  <p:embed/>
                  <p:pic>
                    <p:nvPicPr>
                      <p:cNvPr id="12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5716588"/>
                        <a:ext cx="506571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" name="正方形/長方形 125"/>
          <p:cNvSpPr>
            <a:spLocks noChangeArrowheads="1"/>
          </p:cNvSpPr>
          <p:nvPr/>
        </p:nvSpPr>
        <p:spPr bwMode="auto">
          <a:xfrm>
            <a:off x="2816225" y="6061075"/>
            <a:ext cx="5937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initial</a:t>
            </a:r>
            <a:endParaRPr lang="ja-JP" altLang="en-US" sz="1400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7" name="Line 9"/>
          <p:cNvSpPr>
            <a:spLocks noChangeShapeType="1"/>
          </p:cNvSpPr>
          <p:nvPr/>
        </p:nvSpPr>
        <p:spPr bwMode="auto">
          <a:xfrm flipV="1">
            <a:off x="2033588" y="6199188"/>
            <a:ext cx="719137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28" name="Line 9"/>
          <p:cNvSpPr>
            <a:spLocks noChangeShapeType="1"/>
          </p:cNvSpPr>
          <p:nvPr/>
        </p:nvSpPr>
        <p:spPr bwMode="auto">
          <a:xfrm flipH="1">
            <a:off x="3435350" y="6196013"/>
            <a:ext cx="5762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29" name="Line 9"/>
          <p:cNvSpPr>
            <a:spLocks noChangeShapeType="1"/>
          </p:cNvSpPr>
          <p:nvPr/>
        </p:nvSpPr>
        <p:spPr bwMode="auto">
          <a:xfrm>
            <a:off x="1438275" y="6200775"/>
            <a:ext cx="576263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30" name="Line 9"/>
          <p:cNvSpPr>
            <a:spLocks noChangeShapeType="1"/>
          </p:cNvSpPr>
          <p:nvPr/>
        </p:nvSpPr>
        <p:spPr bwMode="auto">
          <a:xfrm flipH="1">
            <a:off x="4037013" y="6196013"/>
            <a:ext cx="720725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31" name="Line 9"/>
          <p:cNvSpPr>
            <a:spLocks noChangeShapeType="1"/>
          </p:cNvSpPr>
          <p:nvPr/>
        </p:nvSpPr>
        <p:spPr bwMode="auto">
          <a:xfrm>
            <a:off x="627063" y="6200775"/>
            <a:ext cx="809625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32" name="Line 9"/>
          <p:cNvSpPr>
            <a:spLocks noChangeShapeType="1"/>
          </p:cNvSpPr>
          <p:nvPr/>
        </p:nvSpPr>
        <p:spPr bwMode="auto">
          <a:xfrm flipH="1" flipV="1">
            <a:off x="4783138" y="6203950"/>
            <a:ext cx="633412" cy="31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133" name="Object 18"/>
          <p:cNvGraphicFramePr>
            <a:graphicFrameLocks noChangeAspect="1"/>
          </p:cNvGraphicFramePr>
          <p:nvPr/>
        </p:nvGraphicFramePr>
        <p:xfrm>
          <a:off x="6029325" y="5788025"/>
          <a:ext cx="21510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866600" imgH="330120" progId="Equation.DSMT4">
                  <p:embed/>
                </p:oleObj>
              </mc:Choice>
              <mc:Fallback>
                <p:oleObj name="Equation" r:id="rId29" imgW="1866600" imgH="330120" progId="Equation.DSMT4">
                  <p:embed/>
                  <p:pic>
                    <p:nvPicPr>
                      <p:cNvPr id="133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9325" y="5788025"/>
                        <a:ext cx="21510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4" name="Picture 10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5611813" y="5907088"/>
            <a:ext cx="293687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8" name="Object 19"/>
          <p:cNvGraphicFramePr>
            <a:graphicFrameLocks noChangeAspect="1"/>
          </p:cNvGraphicFramePr>
          <p:nvPr/>
        </p:nvGraphicFramePr>
        <p:xfrm>
          <a:off x="646113" y="5026025"/>
          <a:ext cx="1455737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434960" imgH="380880" progId="Equation.DSMT4">
                  <p:embed/>
                </p:oleObj>
              </mc:Choice>
              <mc:Fallback>
                <p:oleObj name="Equation" r:id="rId32" imgW="1434960" imgH="380880" progId="Equation.DSMT4">
                  <p:embed/>
                  <p:pic>
                    <p:nvPicPr>
                      <p:cNvPr id="148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113" y="5026025"/>
                        <a:ext cx="1455737" cy="382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20"/>
          <p:cNvGraphicFramePr>
            <a:graphicFrameLocks noChangeAspect="1"/>
          </p:cNvGraphicFramePr>
          <p:nvPr/>
        </p:nvGraphicFramePr>
        <p:xfrm>
          <a:off x="2255838" y="5329238"/>
          <a:ext cx="133350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333440" imgH="380880" progId="Equation.DSMT4">
                  <p:embed/>
                </p:oleObj>
              </mc:Choice>
              <mc:Fallback>
                <p:oleObj name="Equation" r:id="rId34" imgW="1333440" imgH="380880" progId="Equation.DSMT4">
                  <p:embed/>
                  <p:pic>
                    <p:nvPicPr>
                      <p:cNvPr id="13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5838" y="5329238"/>
                        <a:ext cx="1333500" cy="376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1"/>
          <p:cNvGraphicFramePr>
            <a:graphicFrameLocks noChangeAspect="1"/>
          </p:cNvGraphicFramePr>
          <p:nvPr/>
        </p:nvGraphicFramePr>
        <p:xfrm>
          <a:off x="3524250" y="4989513"/>
          <a:ext cx="222091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222280" imgH="406080" progId="Equation.DSMT4">
                  <p:embed/>
                </p:oleObj>
              </mc:Choice>
              <mc:Fallback>
                <p:oleObj name="Equation" r:id="rId36" imgW="2222280" imgH="406080" progId="Equation.DSMT4">
                  <p:embed/>
                  <p:pic>
                    <p:nvPicPr>
                      <p:cNvPr id="14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0" y="4989513"/>
                        <a:ext cx="2220913" cy="40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7" name="Object 22"/>
          <p:cNvGraphicFramePr>
            <a:graphicFrameLocks noChangeAspect="1"/>
          </p:cNvGraphicFramePr>
          <p:nvPr/>
        </p:nvGraphicFramePr>
        <p:xfrm>
          <a:off x="7048500" y="4395788"/>
          <a:ext cx="15113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511280" imgH="330120" progId="Equation.DSMT4">
                  <p:embed/>
                </p:oleObj>
              </mc:Choice>
              <mc:Fallback>
                <p:oleObj name="Equation" r:id="rId38" imgW="1511280" imgH="330120" progId="Equation.DSMT4">
                  <p:embed/>
                  <p:pic>
                    <p:nvPicPr>
                      <p:cNvPr id="157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500" y="4395788"/>
                        <a:ext cx="1511300" cy="334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8" name="Picture 10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7977188" y="4495800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" name="Line 9"/>
          <p:cNvSpPr>
            <a:spLocks noChangeShapeType="1"/>
          </p:cNvSpPr>
          <p:nvPr/>
        </p:nvSpPr>
        <p:spPr bwMode="auto">
          <a:xfrm flipH="1">
            <a:off x="6545263" y="3713163"/>
            <a:ext cx="0" cy="828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0" name="Line 9"/>
          <p:cNvSpPr>
            <a:spLocks noChangeShapeType="1"/>
          </p:cNvSpPr>
          <p:nvPr/>
        </p:nvSpPr>
        <p:spPr bwMode="auto">
          <a:xfrm>
            <a:off x="5819775" y="4527550"/>
            <a:ext cx="0" cy="466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2" name="Line 10"/>
          <p:cNvSpPr>
            <a:spLocks noChangeShapeType="1"/>
          </p:cNvSpPr>
          <p:nvPr/>
        </p:nvSpPr>
        <p:spPr bwMode="auto">
          <a:xfrm>
            <a:off x="6546850" y="2009775"/>
            <a:ext cx="0" cy="900113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43" name="テキスト ボックス 142"/>
          <p:cNvSpPr txBox="1"/>
          <p:nvPr/>
        </p:nvSpPr>
        <p:spPr>
          <a:xfrm>
            <a:off x="5761038" y="1166813"/>
            <a:ext cx="6556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(IV’)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44" name="Object 23"/>
          <p:cNvGraphicFramePr>
            <a:graphicFrameLocks noChangeAspect="1"/>
          </p:cNvGraphicFramePr>
          <p:nvPr/>
        </p:nvGraphicFramePr>
        <p:xfrm>
          <a:off x="5891213" y="4643438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45760" imgH="342720" progId="Equation.DSMT4">
                  <p:embed/>
                </p:oleObj>
              </mc:Choice>
              <mc:Fallback>
                <p:oleObj name="Equation" r:id="rId3" imgW="545760" imgH="342720" progId="Equation.DSMT4">
                  <p:embed/>
                  <p:pic>
                    <p:nvPicPr>
                      <p:cNvPr id="144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1213" y="4643438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" name="Object 24"/>
          <p:cNvGraphicFramePr>
            <a:graphicFrameLocks noChangeAspect="1"/>
          </p:cNvGraphicFramePr>
          <p:nvPr/>
        </p:nvGraphicFramePr>
        <p:xfrm>
          <a:off x="5932488" y="3989388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07960" imgH="342720" progId="Equation.DSMT4">
                  <p:embed/>
                </p:oleObj>
              </mc:Choice>
              <mc:Fallback>
                <p:oleObj name="Equation" r:id="rId5" imgW="507960" imgH="342720" progId="Equation.DSMT4">
                  <p:embed/>
                  <p:pic>
                    <p:nvPicPr>
                      <p:cNvPr id="145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2488" y="3989388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" name="Object 25"/>
          <p:cNvGraphicFramePr>
            <a:graphicFrameLocks noChangeAspect="1"/>
          </p:cNvGraphicFramePr>
          <p:nvPr/>
        </p:nvGraphicFramePr>
        <p:xfrm>
          <a:off x="5894388" y="3176588"/>
          <a:ext cx="558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58720" imgH="342720" progId="Equation.DSMT4">
                  <p:embed/>
                </p:oleObj>
              </mc:Choice>
              <mc:Fallback>
                <p:oleObj name="Equation" r:id="rId40" imgW="558720" imgH="342720" progId="Equation.DSMT4">
                  <p:embed/>
                  <p:pic>
                    <p:nvPicPr>
                      <p:cNvPr id="146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4388" y="3176588"/>
                        <a:ext cx="558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7" name="Line 9"/>
          <p:cNvSpPr>
            <a:spLocks noChangeShapeType="1"/>
          </p:cNvSpPr>
          <p:nvPr/>
        </p:nvSpPr>
        <p:spPr bwMode="auto">
          <a:xfrm flipH="1">
            <a:off x="5821363" y="3695700"/>
            <a:ext cx="0" cy="8286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49" name="Line 9"/>
          <p:cNvSpPr>
            <a:spLocks noChangeShapeType="1"/>
          </p:cNvSpPr>
          <p:nvPr/>
        </p:nvSpPr>
        <p:spPr bwMode="auto">
          <a:xfrm flipH="1">
            <a:off x="5822950" y="2913063"/>
            <a:ext cx="0" cy="78263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0" name="Line 9"/>
          <p:cNvSpPr>
            <a:spLocks noChangeShapeType="1"/>
          </p:cNvSpPr>
          <p:nvPr/>
        </p:nvSpPr>
        <p:spPr bwMode="auto">
          <a:xfrm flipH="1">
            <a:off x="6545263" y="2909888"/>
            <a:ext cx="0" cy="8016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1" name="Line 9"/>
          <p:cNvSpPr>
            <a:spLocks noChangeShapeType="1"/>
          </p:cNvSpPr>
          <p:nvPr/>
        </p:nvSpPr>
        <p:spPr bwMode="auto">
          <a:xfrm>
            <a:off x="6548438" y="4549775"/>
            <a:ext cx="0" cy="466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5" name="星 7 154"/>
          <p:cNvSpPr>
            <a:spLocks noChangeAspect="1"/>
          </p:cNvSpPr>
          <p:nvPr/>
        </p:nvSpPr>
        <p:spPr>
          <a:xfrm>
            <a:off x="5749925" y="3636963"/>
            <a:ext cx="142875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56" name="星 7 155"/>
          <p:cNvSpPr>
            <a:spLocks noChangeAspect="1"/>
          </p:cNvSpPr>
          <p:nvPr/>
        </p:nvSpPr>
        <p:spPr>
          <a:xfrm>
            <a:off x="5745163" y="2828925"/>
            <a:ext cx="144462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67" name="星 7 166"/>
          <p:cNvSpPr>
            <a:spLocks noChangeAspect="1"/>
          </p:cNvSpPr>
          <p:nvPr/>
        </p:nvSpPr>
        <p:spPr>
          <a:xfrm>
            <a:off x="5757863" y="1917700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68" name="星 7 167"/>
          <p:cNvSpPr>
            <a:spLocks noChangeAspect="1"/>
          </p:cNvSpPr>
          <p:nvPr/>
        </p:nvSpPr>
        <p:spPr>
          <a:xfrm>
            <a:off x="5741988" y="4471988"/>
            <a:ext cx="144462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graphicFrame>
        <p:nvGraphicFramePr>
          <p:cNvPr id="169" name="Object 26"/>
          <p:cNvGraphicFramePr>
            <a:graphicFrameLocks noChangeAspect="1"/>
          </p:cNvGraphicFramePr>
          <p:nvPr/>
        </p:nvGraphicFramePr>
        <p:xfrm>
          <a:off x="5945188" y="2344738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07960" imgH="342720" progId="Equation.DSMT4">
                  <p:embed/>
                </p:oleObj>
              </mc:Choice>
              <mc:Fallback>
                <p:oleObj name="Equation" r:id="rId5" imgW="507960" imgH="342720" progId="Equation.DSMT4">
                  <p:embed/>
                  <p:pic>
                    <p:nvPicPr>
                      <p:cNvPr id="169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5188" y="2344738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" name="Object 27"/>
          <p:cNvGraphicFramePr>
            <a:graphicFrameLocks noChangeAspect="1"/>
          </p:cNvGraphicFramePr>
          <p:nvPr/>
        </p:nvGraphicFramePr>
        <p:xfrm>
          <a:off x="5310188" y="5313363"/>
          <a:ext cx="217170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171520" imgH="406080" progId="Equation.DSMT4">
                  <p:embed/>
                </p:oleObj>
              </mc:Choice>
              <mc:Fallback>
                <p:oleObj name="Equation" r:id="rId42" imgW="2171520" imgH="406080" progId="Equation.DSMT4">
                  <p:embed/>
                  <p:pic>
                    <p:nvPicPr>
                      <p:cNvPr id="174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0188" y="5313363"/>
                        <a:ext cx="2171700" cy="401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5" name="Picture 10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7983538" y="4889500"/>
            <a:ext cx="29368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" name="正方形/長方形 135"/>
          <p:cNvSpPr>
            <a:spLocks noChangeArrowheads="1"/>
          </p:cNvSpPr>
          <p:nvPr/>
        </p:nvSpPr>
        <p:spPr bwMode="auto">
          <a:xfrm>
            <a:off x="7735888" y="5214938"/>
            <a:ext cx="12875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resonant freq.</a:t>
            </a:r>
            <a:endParaRPr lang="ja-JP" altLang="en-US" sz="1400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37" name="Object 34"/>
          <p:cNvGraphicFramePr>
            <a:graphicFrameLocks noChangeAspect="1"/>
          </p:cNvGraphicFramePr>
          <p:nvPr/>
        </p:nvGraphicFramePr>
        <p:xfrm>
          <a:off x="7032625" y="4811713"/>
          <a:ext cx="190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904760" imgH="330120" progId="Equation.DSMT4">
                  <p:embed/>
                </p:oleObj>
              </mc:Choice>
              <mc:Fallback>
                <p:oleObj name="Equation" r:id="rId44" imgW="1904760" imgH="330120" progId="Equation.DSMT4">
                  <p:embed/>
                  <p:pic>
                    <p:nvPicPr>
                      <p:cNvPr id="137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25" y="4811713"/>
                        <a:ext cx="1905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8" name="Object 35"/>
          <p:cNvGraphicFramePr>
            <a:graphicFrameLocks noChangeAspect="1"/>
          </p:cNvGraphicFramePr>
          <p:nvPr/>
        </p:nvGraphicFramePr>
        <p:xfrm>
          <a:off x="3190875" y="5922963"/>
          <a:ext cx="8207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711000" imgH="291960" progId="Equation.DSMT4">
                  <p:embed/>
                </p:oleObj>
              </mc:Choice>
              <mc:Fallback>
                <p:oleObj name="Equation" r:id="rId21" imgW="711000" imgH="291960" progId="Equation.DSMT4">
                  <p:embed/>
                  <p:pic>
                    <p:nvPicPr>
                      <p:cNvPr id="138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90875" y="5922963"/>
                        <a:ext cx="820738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" name="Object 36"/>
          <p:cNvGraphicFramePr>
            <a:graphicFrameLocks noChangeAspect="1"/>
          </p:cNvGraphicFramePr>
          <p:nvPr/>
        </p:nvGraphicFramePr>
        <p:xfrm>
          <a:off x="2252663" y="5889625"/>
          <a:ext cx="21796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892160" imgH="330120" progId="Equation.DSMT4">
                  <p:embed/>
                </p:oleObj>
              </mc:Choice>
              <mc:Fallback>
                <p:oleObj name="Equation" r:id="rId46" imgW="1892160" imgH="330120" progId="Equation.DSMT4">
                  <p:embed/>
                  <p:pic>
                    <p:nvPicPr>
                      <p:cNvPr id="152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2663" y="5889625"/>
                        <a:ext cx="2179637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" name="Object 37"/>
          <p:cNvGraphicFramePr>
            <a:graphicFrameLocks noChangeAspect="1"/>
          </p:cNvGraphicFramePr>
          <p:nvPr/>
        </p:nvGraphicFramePr>
        <p:xfrm>
          <a:off x="1287463" y="5888038"/>
          <a:ext cx="36607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3174840" imgH="330120" progId="Equation.DSMT4">
                  <p:embed/>
                </p:oleObj>
              </mc:Choice>
              <mc:Fallback>
                <p:oleObj name="Equation" r:id="rId48" imgW="3174840" imgH="330120" progId="Equation.DSMT4">
                  <p:embed/>
                  <p:pic>
                    <p:nvPicPr>
                      <p:cNvPr id="153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463" y="5888038"/>
                        <a:ext cx="366077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" name="Object 38"/>
          <p:cNvGraphicFramePr>
            <a:graphicFrameLocks noChangeAspect="1"/>
          </p:cNvGraphicFramePr>
          <p:nvPr/>
        </p:nvGraphicFramePr>
        <p:xfrm>
          <a:off x="349250" y="5880100"/>
          <a:ext cx="51085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4431960" imgH="330120" progId="Equation.DSMT4">
                  <p:embed/>
                </p:oleObj>
              </mc:Choice>
              <mc:Fallback>
                <p:oleObj name="Equation" r:id="rId50" imgW="4431960" imgH="330120" progId="Equation.DSMT4">
                  <p:embed/>
                  <p:pic>
                    <p:nvPicPr>
                      <p:cNvPr id="159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5880100"/>
                        <a:ext cx="510857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" name="正方形/長方形 159"/>
          <p:cNvSpPr>
            <a:spLocks noChangeArrowheads="1"/>
          </p:cNvSpPr>
          <p:nvPr/>
        </p:nvSpPr>
        <p:spPr bwMode="auto">
          <a:xfrm>
            <a:off x="3448050" y="6254750"/>
            <a:ext cx="5921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initial</a:t>
            </a:r>
            <a:endParaRPr lang="ja-JP" altLang="en-US" sz="1400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61" name="Line 9"/>
          <p:cNvSpPr>
            <a:spLocks noChangeShapeType="1"/>
          </p:cNvSpPr>
          <p:nvPr/>
        </p:nvSpPr>
        <p:spPr bwMode="auto">
          <a:xfrm flipV="1">
            <a:off x="2403475" y="6375400"/>
            <a:ext cx="900113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62" name="Line 9"/>
          <p:cNvSpPr>
            <a:spLocks noChangeShapeType="1"/>
          </p:cNvSpPr>
          <p:nvPr/>
        </p:nvSpPr>
        <p:spPr bwMode="auto">
          <a:xfrm flipH="1">
            <a:off x="4067175" y="6356350"/>
            <a:ext cx="46831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63" name="Line 9"/>
          <p:cNvSpPr>
            <a:spLocks noChangeShapeType="1"/>
          </p:cNvSpPr>
          <p:nvPr/>
        </p:nvSpPr>
        <p:spPr bwMode="auto">
          <a:xfrm>
            <a:off x="1438275" y="6372225"/>
            <a:ext cx="849313" cy="0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64" name="Line 9"/>
          <p:cNvSpPr>
            <a:spLocks noChangeShapeType="1"/>
          </p:cNvSpPr>
          <p:nvPr/>
        </p:nvSpPr>
        <p:spPr bwMode="auto">
          <a:xfrm flipH="1">
            <a:off x="4557713" y="6356350"/>
            <a:ext cx="46831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65" name="Line 9"/>
          <p:cNvSpPr>
            <a:spLocks noChangeShapeType="1"/>
          </p:cNvSpPr>
          <p:nvPr/>
        </p:nvSpPr>
        <p:spPr bwMode="auto">
          <a:xfrm flipV="1">
            <a:off x="533400" y="6370638"/>
            <a:ext cx="827088" cy="0"/>
          </a:xfrm>
          <a:prstGeom prst="line">
            <a:avLst/>
          </a:prstGeom>
          <a:noFill/>
          <a:ln w="25400">
            <a:solidFill>
              <a:srgbClr val="0541EB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66" name="Line 9"/>
          <p:cNvSpPr>
            <a:spLocks noChangeShapeType="1"/>
          </p:cNvSpPr>
          <p:nvPr/>
        </p:nvSpPr>
        <p:spPr bwMode="auto">
          <a:xfrm flipH="1">
            <a:off x="5024438" y="6356350"/>
            <a:ext cx="46831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graphicFrame>
        <p:nvGraphicFramePr>
          <p:cNvPr id="170" name="Object 39"/>
          <p:cNvGraphicFramePr>
            <a:graphicFrameLocks noChangeAspect="1"/>
          </p:cNvGraphicFramePr>
          <p:nvPr/>
        </p:nvGraphicFramePr>
        <p:xfrm>
          <a:off x="6094413" y="5924550"/>
          <a:ext cx="275113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2387520" imgH="342720" progId="Equation.DSMT4">
                  <p:embed/>
                </p:oleObj>
              </mc:Choice>
              <mc:Fallback>
                <p:oleObj name="Equation" r:id="rId52" imgW="2387520" imgH="342720" progId="Equation.DSMT4">
                  <p:embed/>
                  <p:pic>
                    <p:nvPicPr>
                      <p:cNvPr id="17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4413" y="5924550"/>
                        <a:ext cx="2751137" cy="393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1" name="Picture 10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5684838" y="6024563"/>
            <a:ext cx="29210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" name="タイトル 1"/>
          <p:cNvSpPr>
            <a:spLocks noGrp="1"/>
          </p:cNvSpPr>
          <p:nvPr>
            <p:ph type="title"/>
          </p:nvPr>
        </p:nvSpPr>
        <p:spPr>
          <a:xfrm>
            <a:off x="465138" y="307975"/>
            <a:ext cx="8232775" cy="8636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3D ES (double excitation) 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487464" name="Object 40"/>
          <p:cNvGraphicFramePr>
            <a:graphicFrameLocks noChangeAspect="1"/>
          </p:cNvGraphicFramePr>
          <p:nvPr/>
        </p:nvGraphicFramePr>
        <p:xfrm>
          <a:off x="1119188" y="1558925"/>
          <a:ext cx="558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558720" imgH="342720" progId="Equation.DSMT4">
                  <p:embed/>
                </p:oleObj>
              </mc:Choice>
              <mc:Fallback>
                <p:oleObj name="Equation" r:id="rId54" imgW="558720" imgH="342720" progId="Equation.DSMT4">
                  <p:embed/>
                  <p:pic>
                    <p:nvPicPr>
                      <p:cNvPr id="487464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9188" y="1558925"/>
                        <a:ext cx="558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7465" name="Object 41"/>
          <p:cNvGraphicFramePr>
            <a:graphicFrameLocks noChangeAspect="1"/>
          </p:cNvGraphicFramePr>
          <p:nvPr/>
        </p:nvGraphicFramePr>
        <p:xfrm>
          <a:off x="2684463" y="1571625"/>
          <a:ext cx="558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558720" imgH="342720" progId="Equation.DSMT4">
                  <p:embed/>
                </p:oleObj>
              </mc:Choice>
              <mc:Fallback>
                <p:oleObj name="Equation" r:id="rId54" imgW="558720" imgH="342720" progId="Equation.DSMT4">
                  <p:embed/>
                  <p:pic>
                    <p:nvPicPr>
                      <p:cNvPr id="487465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463" y="1571625"/>
                        <a:ext cx="558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7466" name="Object 42"/>
          <p:cNvGraphicFramePr>
            <a:graphicFrameLocks noChangeAspect="1"/>
          </p:cNvGraphicFramePr>
          <p:nvPr/>
        </p:nvGraphicFramePr>
        <p:xfrm>
          <a:off x="4221163" y="1584325"/>
          <a:ext cx="558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558720" imgH="342720" progId="Equation.DSMT4">
                  <p:embed/>
                </p:oleObj>
              </mc:Choice>
              <mc:Fallback>
                <p:oleObj name="Equation" r:id="rId54" imgW="558720" imgH="342720" progId="Equation.DSMT4">
                  <p:embed/>
                  <p:pic>
                    <p:nvPicPr>
                      <p:cNvPr id="487466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1163" y="1584325"/>
                        <a:ext cx="558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7467" name="Object 43"/>
          <p:cNvGraphicFramePr>
            <a:graphicFrameLocks noChangeAspect="1"/>
          </p:cNvGraphicFramePr>
          <p:nvPr/>
        </p:nvGraphicFramePr>
        <p:xfrm>
          <a:off x="5888038" y="1568450"/>
          <a:ext cx="558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558720" imgH="342720" progId="Equation.DSMT4">
                  <p:embed/>
                </p:oleObj>
              </mc:Choice>
              <mc:Fallback>
                <p:oleObj name="Equation" r:id="rId54" imgW="558720" imgH="342720" progId="Equation.DSMT4">
                  <p:embed/>
                  <p:pic>
                    <p:nvPicPr>
                      <p:cNvPr id="487467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8038" y="1568450"/>
                        <a:ext cx="558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 Box 12"/>
          <p:cNvSpPr txBox="1">
            <a:spLocks noChangeArrowheads="1"/>
          </p:cNvSpPr>
          <p:nvPr/>
        </p:nvSpPr>
        <p:spPr bwMode="auto">
          <a:xfrm>
            <a:off x="431800" y="3897313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1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431800" y="3068638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2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431800" y="2276475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3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sp>
        <p:nvSpPr>
          <p:cNvPr id="2" name="星 7 45"/>
          <p:cNvSpPr>
            <a:spLocks noChangeAspect="1"/>
          </p:cNvSpPr>
          <p:nvPr/>
        </p:nvSpPr>
        <p:spPr>
          <a:xfrm>
            <a:off x="3946525" y="6127750"/>
            <a:ext cx="144463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" name="星 7 42"/>
          <p:cNvSpPr>
            <a:spLocks noChangeAspect="1"/>
          </p:cNvSpPr>
          <p:nvPr/>
        </p:nvSpPr>
        <p:spPr>
          <a:xfrm>
            <a:off x="4691063" y="6121400"/>
            <a:ext cx="144462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" name="星 7 18"/>
          <p:cNvSpPr>
            <a:spLocks noChangeAspect="1"/>
          </p:cNvSpPr>
          <p:nvPr/>
        </p:nvSpPr>
        <p:spPr>
          <a:xfrm>
            <a:off x="512763" y="6127750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" name="星 7 31"/>
          <p:cNvSpPr>
            <a:spLocks noChangeAspect="1"/>
          </p:cNvSpPr>
          <p:nvPr/>
        </p:nvSpPr>
        <p:spPr>
          <a:xfrm>
            <a:off x="2647950" y="6111875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6" name="星 7 18"/>
          <p:cNvSpPr>
            <a:spLocks noChangeAspect="1"/>
          </p:cNvSpPr>
          <p:nvPr/>
        </p:nvSpPr>
        <p:spPr>
          <a:xfrm>
            <a:off x="388938" y="6297613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7" name="星 7 31"/>
          <p:cNvSpPr>
            <a:spLocks noChangeAspect="1"/>
          </p:cNvSpPr>
          <p:nvPr/>
        </p:nvSpPr>
        <p:spPr>
          <a:xfrm>
            <a:off x="3268663" y="6283325"/>
            <a:ext cx="144462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8" name="星 7 45"/>
          <p:cNvSpPr>
            <a:spLocks noChangeAspect="1"/>
          </p:cNvSpPr>
          <p:nvPr/>
        </p:nvSpPr>
        <p:spPr>
          <a:xfrm>
            <a:off x="2309813" y="6297613"/>
            <a:ext cx="144462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9" name="星 7 42"/>
          <p:cNvSpPr>
            <a:spLocks noChangeAspect="1"/>
          </p:cNvSpPr>
          <p:nvPr/>
        </p:nvSpPr>
        <p:spPr>
          <a:xfrm>
            <a:off x="1344613" y="6292850"/>
            <a:ext cx="144462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82" name="Oval 14"/>
          <p:cNvSpPr>
            <a:spLocks noChangeArrowheads="1"/>
          </p:cNvSpPr>
          <p:nvPr/>
        </p:nvSpPr>
        <p:spPr bwMode="auto">
          <a:xfrm>
            <a:off x="793750" y="2970213"/>
            <a:ext cx="2740097" cy="74295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83" name="Line 17"/>
          <p:cNvSpPr>
            <a:spLocks noChangeShapeType="1"/>
          </p:cNvSpPr>
          <p:nvPr/>
        </p:nvSpPr>
        <p:spPr bwMode="auto">
          <a:xfrm flipH="1">
            <a:off x="3575098" y="2682099"/>
            <a:ext cx="3664952" cy="549239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84" name="テキスト ボックス 183"/>
          <p:cNvSpPr txBox="1">
            <a:spLocks noChangeArrowheads="1"/>
          </p:cNvSpPr>
          <p:nvPr/>
        </p:nvSpPr>
        <p:spPr bwMode="auto">
          <a:xfrm>
            <a:off x="7162263" y="2237599"/>
            <a:ext cx="165258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b="1">
                <a:solidFill>
                  <a:srgbClr val="FF0000"/>
                </a:solidFill>
                <a:latin typeface="Calibri" pitchFamily="34" charset="0"/>
              </a:rPr>
              <a:t>population </a:t>
            </a:r>
          </a:p>
          <a:p>
            <a:r>
              <a:rPr lang="en-US" altLang="ja-JP" sz="2400" b="1">
                <a:solidFill>
                  <a:srgbClr val="FF0000"/>
                </a:solidFill>
                <a:latin typeface="Calibri" pitchFamily="34" charset="0"/>
              </a:rPr>
              <a:t>states</a:t>
            </a:r>
            <a:endParaRPr lang="ja-JP" altLang="en-US" sz="2400" b="1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6953855" y="478223"/>
            <a:ext cx="1923118" cy="141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03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44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444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444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444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5" dur="500"/>
                                        <p:tgtEl>
                                          <p:spTgt spid="48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000"/>
                            </p:stCondLst>
                            <p:childTnLst>
                              <p:par>
                                <p:cTn id="1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500"/>
                            </p:stCondLst>
                            <p:childTnLst>
                              <p:par>
                                <p:cTn id="15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4" dur="500"/>
                                        <p:tgtEl>
                                          <p:spTgt spid="487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7" dur="500"/>
                                        <p:tgtEl>
                                          <p:spTgt spid="444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500"/>
                            </p:stCondLst>
                            <p:childTnLst>
                              <p:par>
                                <p:cTn id="2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500"/>
                            </p:stCondLst>
                            <p:childTnLst>
                              <p:par>
                                <p:cTn id="23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000"/>
                            </p:stCondLst>
                            <p:childTnLst>
                              <p:par>
                                <p:cTn id="24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500"/>
                            </p:stCondLst>
                            <p:childTnLst>
                              <p:par>
                                <p:cTn id="24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4000"/>
                            </p:stCondLst>
                            <p:childTnLst>
                              <p:par>
                                <p:cTn id="25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4500"/>
                            </p:stCondLst>
                            <p:childTnLst>
                              <p:par>
                                <p:cTn id="26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000"/>
                            </p:stCondLst>
                            <p:childTnLst>
                              <p:par>
                                <p:cTn id="26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5500"/>
                            </p:stCondLst>
                            <p:childTnLst>
                              <p:par>
                                <p:cTn id="26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6000"/>
                            </p:stCondLst>
                            <p:childTnLst>
                              <p:par>
                                <p:cTn id="27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6500"/>
                            </p:stCondLst>
                            <p:childTnLst>
                              <p:par>
                                <p:cTn id="27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1" dur="500"/>
                                        <p:tgtEl>
                                          <p:spTgt spid="48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7000"/>
                            </p:stCondLst>
                            <p:childTnLst>
                              <p:par>
                                <p:cTn id="28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7" dur="500"/>
                                        <p:tgtEl>
                                          <p:spTgt spid="487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7500"/>
                            </p:stCondLst>
                            <p:childTnLst>
                              <p:par>
                                <p:cTn id="29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8000"/>
                            </p:stCondLst>
                            <p:childTnLst>
                              <p:par>
                                <p:cTn id="2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8500"/>
                            </p:stCondLst>
                            <p:childTnLst>
                              <p:par>
                                <p:cTn id="3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9000"/>
                            </p:stCondLst>
                            <p:childTnLst>
                              <p:par>
                                <p:cTn id="3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9500"/>
                            </p:stCondLst>
                            <p:childTnLst>
                              <p:par>
                                <p:cTn id="3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33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6" dur="500"/>
                                        <p:tgtEl>
                                          <p:spTgt spid="48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2" dur="500"/>
                                        <p:tgtEl>
                                          <p:spTgt spid="487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13500"/>
                            </p:stCondLst>
                            <p:childTnLst>
                              <p:par>
                                <p:cTn id="3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14500"/>
                            </p:stCondLst>
                            <p:childTnLst>
                              <p:par>
                                <p:cTn id="38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5000"/>
                            </p:stCondLst>
                            <p:childTnLst>
                              <p:par>
                                <p:cTn id="38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5500"/>
                            </p:stCondLst>
                            <p:childTnLst>
                              <p:par>
                                <p:cTn id="39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9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16500"/>
                            </p:stCondLst>
                            <p:childTnLst>
                              <p:par>
                                <p:cTn id="40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7000"/>
                            </p:stCondLst>
                            <p:childTnLst>
                              <p:par>
                                <p:cTn id="4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17500"/>
                            </p:stCondLst>
                            <p:childTnLst>
                              <p:par>
                                <p:cTn id="40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5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18500"/>
                            </p:stCondLst>
                            <p:childTnLst>
                              <p:par>
                                <p:cTn id="42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19000"/>
                            </p:stCondLst>
                            <p:childTnLst>
                              <p:par>
                                <p:cTn id="4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500"/>
                            </p:stCondLst>
                            <p:childTnLst>
                              <p:par>
                                <p:cTn id="4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4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4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2000"/>
                            </p:stCondLst>
                            <p:childTnLst>
                              <p:par>
                                <p:cTn id="4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0" fill="hold">
                            <p:stCondLst>
                              <p:cond delay="2500"/>
                            </p:stCondLst>
                            <p:childTnLst>
                              <p:par>
                                <p:cTn id="4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3000"/>
                            </p:stCondLst>
                            <p:childTnLst>
                              <p:par>
                                <p:cTn id="465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3500"/>
                            </p:stCondLst>
                            <p:childTnLst>
                              <p:par>
                                <p:cTn id="46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2" fill="hold">
                            <p:stCondLst>
                              <p:cond delay="4000"/>
                            </p:stCondLst>
                            <p:childTnLst>
                              <p:par>
                                <p:cTn id="4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4500"/>
                            </p:stCondLst>
                            <p:childTnLst>
                              <p:par>
                                <p:cTn id="48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5000"/>
                            </p:stCondLst>
                            <p:childTnLst>
                              <p:par>
                                <p:cTn id="48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6000"/>
                            </p:stCondLst>
                            <p:childTnLst>
                              <p:par>
                                <p:cTn id="49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1" dur="500"/>
                                        <p:tgtEl>
                                          <p:spTgt spid="48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2" fill="hold">
                            <p:stCondLst>
                              <p:cond delay="7000"/>
                            </p:stCondLst>
                            <p:childTnLst>
                              <p:par>
                                <p:cTn id="50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9" fill="hold">
                      <p:stCondLst>
                        <p:cond delay="indefinite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1" fill="hold">
                            <p:stCondLst>
                              <p:cond delay="500"/>
                            </p:stCondLst>
                            <p:childTnLst>
                              <p:par>
                                <p:cTn id="54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5" dur="500"/>
                                        <p:tgtEl>
                                          <p:spTgt spid="487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5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0" fill="hold">
                            <p:stCondLst>
                              <p:cond delay="1000"/>
                            </p:stCondLst>
                            <p:childTnLst>
                              <p:par>
                                <p:cTn id="5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4" fill="hold">
                      <p:stCondLst>
                        <p:cond delay="indefinite"/>
                      </p:stCondLst>
                      <p:childTnLst>
                        <p:par>
                          <p:cTn id="565" fill="hold">
                            <p:stCondLst>
                              <p:cond delay="0"/>
                            </p:stCondLst>
                            <p:childTnLst>
                              <p:par>
                                <p:cTn id="5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500"/>
                            </p:stCondLst>
                            <p:childTnLst>
                              <p:par>
                                <p:cTn id="57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3" fill="hold">
                            <p:stCondLst>
                              <p:cond delay="1000"/>
                            </p:stCondLst>
                            <p:childTnLst>
                              <p:par>
                                <p:cTn id="5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 animBg="1"/>
      <p:bldP spid="59" grpId="0" animBg="1"/>
      <p:bldP spid="58" grpId="0" animBg="1"/>
      <p:bldP spid="17" grpId="0" animBg="1"/>
      <p:bldP spid="18" grpId="0" animBg="1"/>
      <p:bldP spid="64" grpId="0" animBg="1"/>
      <p:bldP spid="65" grpId="0" animBg="1"/>
      <p:bldP spid="66" grpId="0" animBg="1"/>
      <p:bldP spid="67" grpId="0" animBg="1"/>
      <p:bldP spid="43" grpId="0" animBg="1"/>
      <p:bldP spid="19" grpId="0" animBg="1"/>
      <p:bldP spid="32" grpId="0" animBg="1"/>
      <p:bldP spid="88" grpId="0" animBg="1"/>
      <p:bldP spid="89" grpId="0" animBg="1"/>
      <p:bldP spid="90" grpId="0" animBg="1"/>
      <p:bldP spid="91" grpId="0" animBg="1"/>
      <p:bldP spid="92" grpId="0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6" grpId="0"/>
      <p:bldP spid="126" grpId="1"/>
      <p:bldP spid="132" grpId="0" animBg="1"/>
      <p:bldP spid="132" grpId="1" animBg="1"/>
      <p:bldP spid="139" grpId="0" animBg="1"/>
      <p:bldP spid="140" grpId="0" animBg="1"/>
      <p:bldP spid="142" grpId="0" animBg="1"/>
      <p:bldP spid="147" grpId="0" animBg="1"/>
      <p:bldP spid="149" grpId="0" animBg="1"/>
      <p:bldP spid="150" grpId="0" animBg="1"/>
      <p:bldP spid="151" grpId="0" animBg="1"/>
      <p:bldP spid="155" grpId="0" animBg="1"/>
      <p:bldP spid="156" grpId="0" animBg="1"/>
      <p:bldP spid="167" grpId="0" animBg="1"/>
      <p:bldP spid="168" grpId="0" animBg="1"/>
      <p:bldP spid="136" grpId="0"/>
      <p:bldP spid="160" grpId="0"/>
      <p:bldP spid="160" grpId="1"/>
      <p:bldP spid="2" grpId="0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9" grpId="1" animBg="1"/>
      <p:bldP spid="182" grpId="0" animBg="1"/>
      <p:bldP spid="18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ChangeArrowheads="1"/>
          </p:cNvSpPr>
          <p:nvPr/>
        </p:nvSpPr>
        <p:spPr bwMode="auto">
          <a:xfrm>
            <a:off x="358775" y="5026025"/>
            <a:ext cx="3313113" cy="1081088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ja-JP">
              <a:latin typeface="Tahoma" pitchFamily="34" charset="0"/>
              <a:ea typeface="+mn-ea"/>
            </a:endParaRPr>
          </a:p>
        </p:txBody>
      </p:sp>
      <p:sp>
        <p:nvSpPr>
          <p:cNvPr id="214019" name="Rectangle 3"/>
          <p:cNvSpPr>
            <a:spLocks noChangeArrowheads="1"/>
          </p:cNvSpPr>
          <p:nvPr/>
        </p:nvSpPr>
        <p:spPr bwMode="auto">
          <a:xfrm>
            <a:off x="358775" y="1858963"/>
            <a:ext cx="3313113" cy="151130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ja-JP">
              <a:latin typeface="Tahoma" pitchFamily="34" charset="0"/>
              <a:ea typeface="+mn-ea"/>
            </a:endParaRPr>
          </a:p>
        </p:txBody>
      </p:sp>
      <p:pic>
        <p:nvPicPr>
          <p:cNvPr id="25611" name="Picture 4" descr="dem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1038" y="4048125"/>
            <a:ext cx="2735262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2" name="Rectangle 5"/>
          <p:cNvSpPr>
            <a:spLocks noGrp="1" noChangeArrowheads="1"/>
          </p:cNvSpPr>
          <p:nvPr>
            <p:ph type="title"/>
          </p:nvPr>
        </p:nvSpPr>
        <p:spPr>
          <a:xfrm>
            <a:off x="428625" y="428625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ES in frequency domain</a:t>
            </a:r>
            <a:endParaRPr lang="en-US" altLang="ja-JP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5613" name="Line 6"/>
          <p:cNvSpPr>
            <a:spLocks noChangeShapeType="1"/>
          </p:cNvSpPr>
          <p:nvPr/>
        </p:nvSpPr>
        <p:spPr bwMode="auto">
          <a:xfrm flipV="1">
            <a:off x="7488238" y="5734050"/>
            <a:ext cx="1152525" cy="69215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5614" name="Line 7"/>
          <p:cNvSpPr>
            <a:spLocks noChangeShapeType="1"/>
          </p:cNvSpPr>
          <p:nvPr/>
        </p:nvSpPr>
        <p:spPr bwMode="auto">
          <a:xfrm>
            <a:off x="5686425" y="6057900"/>
            <a:ext cx="1801813" cy="350838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214024" name="AutoShape 8"/>
          <p:cNvSpPr>
            <a:spLocks noChangeArrowheads="1"/>
          </p:cNvSpPr>
          <p:nvPr/>
        </p:nvSpPr>
        <p:spPr bwMode="auto">
          <a:xfrm rot="5400000">
            <a:off x="4030662" y="2146301"/>
            <a:ext cx="504825" cy="1079500"/>
          </a:xfrm>
          <a:prstGeom prst="downArrow">
            <a:avLst>
              <a:gd name="adj1" fmla="val 34361"/>
              <a:gd name="adj2" fmla="val 113106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25616" name="Text Box 9"/>
          <p:cNvSpPr txBox="1">
            <a:spLocks noChangeArrowheads="1"/>
          </p:cNvSpPr>
          <p:nvPr/>
        </p:nvSpPr>
        <p:spPr bwMode="auto">
          <a:xfrm>
            <a:off x="430213" y="3802063"/>
            <a:ext cx="165735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sz="2400" i="1">
                <a:latin typeface="Times New Roman" pitchFamily="18" charset="0"/>
                <a:ea typeface="HG明朝B"/>
                <a:cs typeface="HG明朝B"/>
              </a:rPr>
              <a:t>2D Fourier </a:t>
            </a:r>
          </a:p>
          <a:p>
            <a:r>
              <a:rPr lang="en-US" altLang="ja-JP" sz="2400" i="1">
                <a:latin typeface="Times New Roman" pitchFamily="18" charset="0"/>
                <a:ea typeface="HG明朝B"/>
                <a:cs typeface="HG明朝B"/>
              </a:rPr>
              <a:t>Transform</a:t>
            </a:r>
          </a:p>
        </p:txBody>
      </p:sp>
      <p:sp>
        <p:nvSpPr>
          <p:cNvPr id="25617" name="Text Box 10"/>
          <p:cNvSpPr txBox="1">
            <a:spLocks noChangeArrowheads="1"/>
          </p:cNvSpPr>
          <p:nvPr/>
        </p:nvSpPr>
        <p:spPr bwMode="auto">
          <a:xfrm>
            <a:off x="4103688" y="4883150"/>
            <a:ext cx="11398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sz="2400" i="1">
                <a:latin typeface="Times New Roman" pitchFamily="18" charset="0"/>
                <a:ea typeface="HG明朝B"/>
                <a:cs typeface="HG明朝B"/>
              </a:rPr>
              <a:t>2D Plot</a:t>
            </a:r>
          </a:p>
        </p:txBody>
      </p:sp>
      <p:sp>
        <p:nvSpPr>
          <p:cNvPr id="214027" name="AutoShape 11"/>
          <p:cNvSpPr>
            <a:spLocks noChangeArrowheads="1"/>
          </p:cNvSpPr>
          <p:nvPr/>
        </p:nvSpPr>
        <p:spPr bwMode="auto">
          <a:xfrm rot="16200000">
            <a:off x="4464050" y="5099051"/>
            <a:ext cx="504825" cy="1079500"/>
          </a:xfrm>
          <a:prstGeom prst="downArrow">
            <a:avLst>
              <a:gd name="adj1" fmla="val 34361"/>
              <a:gd name="adj2" fmla="val 113106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144403" name="Text Box 12"/>
          <p:cNvSpPr txBox="1">
            <a:spLocks noChangeArrowheads="1"/>
          </p:cNvSpPr>
          <p:nvPr/>
        </p:nvSpPr>
        <p:spPr bwMode="auto">
          <a:xfrm>
            <a:off x="360363" y="1890713"/>
            <a:ext cx="3311525" cy="473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>
            <a:spAutoFit/>
          </a:bodyPr>
          <a:lstStyle/>
          <a:p>
            <a:r>
              <a:rPr lang="en-US" altLang="ja-JP" sz="2500">
                <a:latin typeface="Georgia" pitchFamily="18" charset="0"/>
                <a:ea typeface="HG明朝B"/>
                <a:cs typeface="HG明朝B"/>
              </a:rPr>
              <a:t>Third-order response</a:t>
            </a:r>
          </a:p>
        </p:txBody>
      </p:sp>
      <p:sp>
        <p:nvSpPr>
          <p:cNvPr id="214029" name="AutoShape 13"/>
          <p:cNvSpPr>
            <a:spLocks noChangeArrowheads="1"/>
          </p:cNvSpPr>
          <p:nvPr/>
        </p:nvSpPr>
        <p:spPr bwMode="auto">
          <a:xfrm>
            <a:off x="2087563" y="3730625"/>
            <a:ext cx="504825" cy="1079500"/>
          </a:xfrm>
          <a:prstGeom prst="downArrow">
            <a:avLst>
              <a:gd name="adj1" fmla="val 34361"/>
              <a:gd name="adj2" fmla="val 113106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25621" name="Text Box 14"/>
          <p:cNvSpPr txBox="1">
            <a:spLocks noChangeArrowheads="1"/>
          </p:cNvSpPr>
          <p:nvPr/>
        </p:nvSpPr>
        <p:spPr bwMode="auto">
          <a:xfrm>
            <a:off x="4357688" y="5937250"/>
            <a:ext cx="9699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sz="2400">
                <a:latin typeface="Times New Roman" pitchFamily="18" charset="0"/>
                <a:ea typeface="HG明朝B"/>
                <a:cs typeface="HG明朝B"/>
              </a:rPr>
              <a:t>: fixed</a:t>
            </a:r>
          </a:p>
        </p:txBody>
      </p:sp>
      <p:pic>
        <p:nvPicPr>
          <p:cNvPr id="144406" name="Picture 15" descr="pulse-sequen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566863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7031038" y="333692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393480" progId="Equation.DSMT4">
                  <p:embed/>
                </p:oleObj>
              </mc:Choice>
              <mc:Fallback>
                <p:oleObj name="Equation" r:id="rId5" imgW="241200" imgH="393480" progId="Equation.DSMT4">
                  <p:embed/>
                  <p:pic>
                    <p:nvPicPr>
                      <p:cNvPr id="14438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1038" y="333692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387" name="Object 3"/>
          <p:cNvGraphicFramePr>
            <a:graphicFrameLocks noChangeAspect="1"/>
          </p:cNvGraphicFramePr>
          <p:nvPr/>
        </p:nvGraphicFramePr>
        <p:xfrm>
          <a:off x="7534275" y="333692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1200" imgH="393480" progId="Equation.DSMT4">
                  <p:embed/>
                </p:oleObj>
              </mc:Choice>
              <mc:Fallback>
                <p:oleObj name="Equation" r:id="rId7" imgW="241200" imgH="393480" progId="Equation.DSMT4">
                  <p:embed/>
                  <p:pic>
                    <p:nvPicPr>
                      <p:cNvPr id="14438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4275" y="333692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388" name="Object 4"/>
          <p:cNvGraphicFramePr>
            <a:graphicFrameLocks noChangeAspect="1"/>
          </p:cNvGraphicFramePr>
          <p:nvPr/>
        </p:nvGraphicFramePr>
        <p:xfrm>
          <a:off x="8064500" y="3336925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040" imgH="393480" progId="Equation.DSMT4">
                  <p:embed/>
                </p:oleObj>
              </mc:Choice>
              <mc:Fallback>
                <p:oleObj name="Equation" r:id="rId9" imgW="203040" imgH="393480" progId="Equation.DSMT4">
                  <p:embed/>
                  <p:pic>
                    <p:nvPicPr>
                      <p:cNvPr id="14438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4500" y="3336925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389" name="Object 5"/>
          <p:cNvGraphicFramePr>
            <a:graphicFrameLocks noChangeAspect="1"/>
          </p:cNvGraphicFramePr>
          <p:nvPr/>
        </p:nvGraphicFramePr>
        <p:xfrm>
          <a:off x="1063625" y="2595563"/>
          <a:ext cx="191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17360" imgH="520560" progId="Equation.DSMT4">
                  <p:embed/>
                </p:oleObj>
              </mc:Choice>
              <mc:Fallback>
                <p:oleObj name="Equation" r:id="rId11" imgW="1917360" imgH="520560" progId="Equation.DSMT4">
                  <p:embed/>
                  <p:pic>
                    <p:nvPicPr>
                      <p:cNvPr id="14438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3625" y="2595563"/>
                        <a:ext cx="19177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1119188" y="5314950"/>
          <a:ext cx="2171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71520" imgH="520560" progId="Equation.DSMT4">
                  <p:embed/>
                </p:oleObj>
              </mc:Choice>
              <mc:Fallback>
                <p:oleObj name="Equation" r:id="rId13" imgW="2171520" imgH="520560" progId="Equation.DSMT4">
                  <p:embed/>
                  <p:pic>
                    <p:nvPicPr>
                      <p:cNvPr id="2560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9188" y="5314950"/>
                        <a:ext cx="21717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7" name="Object 7"/>
          <p:cNvGraphicFramePr>
            <a:graphicFrameLocks noChangeAspect="1"/>
          </p:cNvGraphicFramePr>
          <p:nvPr/>
        </p:nvGraphicFramePr>
        <p:xfrm>
          <a:off x="4187825" y="5975350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393480" progId="Equation.DSMT4">
                  <p:embed/>
                </p:oleObj>
              </mc:Choice>
              <mc:Fallback>
                <p:oleObj name="Equation" r:id="rId15" imgW="241200" imgH="393480" progId="Equation.DSMT4">
                  <p:embed/>
                  <p:pic>
                    <p:nvPicPr>
                      <p:cNvPr id="2560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7825" y="5975350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407" name="Text Box 22"/>
          <p:cNvSpPr txBox="1">
            <a:spLocks noChangeArrowheads="1"/>
          </p:cNvSpPr>
          <p:nvPr/>
        </p:nvSpPr>
        <p:spPr bwMode="auto">
          <a:xfrm>
            <a:off x="8280400" y="2362200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1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st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144408" name="Text Box 23"/>
          <p:cNvSpPr txBox="1">
            <a:spLocks noChangeArrowheads="1"/>
          </p:cNvSpPr>
          <p:nvPr/>
        </p:nvSpPr>
        <p:spPr bwMode="auto">
          <a:xfrm>
            <a:off x="7848600" y="2074863"/>
            <a:ext cx="5429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2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nd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144409" name="Text Box 24"/>
          <p:cNvSpPr txBox="1">
            <a:spLocks noChangeArrowheads="1"/>
          </p:cNvSpPr>
          <p:nvPr/>
        </p:nvSpPr>
        <p:spPr bwMode="auto">
          <a:xfrm>
            <a:off x="7343775" y="1785938"/>
            <a:ext cx="5095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3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rd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2940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4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4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8" grpId="0" animBg="1"/>
      <p:bldP spid="25613" grpId="0" animBg="1"/>
      <p:bldP spid="25614" grpId="0" animBg="1"/>
      <p:bldP spid="25616" grpId="0"/>
      <p:bldP spid="25617" grpId="0"/>
      <p:bldP spid="214027" grpId="0" animBg="1"/>
      <p:bldP spid="214029" grpId="0" animBg="1"/>
      <p:bldP spid="2562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8750"/>
            <a:ext cx="8385175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Rephasing, resonances, coupling</a:t>
            </a:r>
            <a:r>
              <a:rPr lang="en-US" altLang="ja-JP" sz="4000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 </a:t>
            </a:r>
            <a:endParaRPr lang="ja-JP" altLang="en-US" sz="4000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79360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7713" y="1825625"/>
            <a:ext cx="2719387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3610" name="コンテンツ プレースホルダ 2"/>
          <p:cNvSpPr>
            <a:spLocks noGrp="1"/>
          </p:cNvSpPr>
          <p:nvPr>
            <p:ph idx="1"/>
          </p:nvPr>
        </p:nvSpPr>
        <p:spPr>
          <a:xfrm>
            <a:off x="947738" y="5294313"/>
            <a:ext cx="6646862" cy="131127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Hamm, Lim &amp; </a:t>
            </a:r>
            <a:r>
              <a:rPr lang="en-US" altLang="ja-JP" sz="1800" dirty="0" err="1">
                <a:latin typeface="Times New Roman" pitchFamily="18" charset="0"/>
                <a:cs typeface="Times New Roman" pitchFamily="18" charset="0"/>
              </a:rPr>
              <a:t>Hochstrasser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  <a:hlinkClick r:id="rId4"/>
              </a:rPr>
              <a:t>JPC B </a:t>
            </a:r>
            <a:r>
              <a:rPr lang="en-US" altLang="ja-JP" sz="1800" b="1" dirty="0">
                <a:latin typeface="Times New Roman" pitchFamily="18" charset="0"/>
                <a:cs typeface="Times New Roman" pitchFamily="18" charset="0"/>
                <a:hlinkClick r:id="rId4"/>
              </a:rPr>
              <a:t>102,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  <a:hlinkClick r:id="rId4"/>
              </a:rPr>
              <a:t> 6123 (1998)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Okumura, </a:t>
            </a:r>
            <a:r>
              <a:rPr lang="en-US" altLang="ja-JP" sz="1800" dirty="0" err="1">
                <a:latin typeface="Times New Roman" pitchFamily="18" charset="0"/>
                <a:cs typeface="Times New Roman" pitchFamily="18" charset="0"/>
              </a:rPr>
              <a:t>Tokmakoff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, &amp; Tanimura, 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  <a:hlinkClick r:id="rId5"/>
              </a:rPr>
              <a:t>CPL </a:t>
            </a:r>
            <a:r>
              <a:rPr lang="en-US" altLang="ja-JP" sz="1800" b="1" dirty="0">
                <a:latin typeface="Times New Roman" pitchFamily="18" charset="0"/>
                <a:cs typeface="Times New Roman" pitchFamily="18" charset="0"/>
                <a:hlinkClick r:id="rId5"/>
              </a:rPr>
              <a:t>314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  <a:hlinkClick r:id="rId5"/>
              </a:rPr>
              <a:t>, 488 (1999).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en-US" altLang="ja-JP" sz="1800" dirty="0" err="1">
                <a:latin typeface="Times New Roman" pitchFamily="18" charset="0"/>
                <a:cs typeface="Times New Roman" pitchFamily="18" charset="0"/>
              </a:rPr>
              <a:t>Ge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ja-JP" sz="1800" dirty="0" err="1">
                <a:latin typeface="Times New Roman" pitchFamily="18" charset="0"/>
                <a:cs typeface="Times New Roman" pitchFamily="18" charset="0"/>
              </a:rPr>
              <a:t>Zanni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,&amp; </a:t>
            </a:r>
            <a:r>
              <a:rPr lang="en-US" altLang="ja-JP" sz="1800" dirty="0" err="1">
                <a:latin typeface="Times New Roman" pitchFamily="18" charset="0"/>
                <a:cs typeface="Times New Roman" pitchFamily="18" charset="0"/>
              </a:rPr>
              <a:t>Hochstrasser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  <a:hlinkClick r:id="rId6"/>
              </a:rPr>
              <a:t>JPC A </a:t>
            </a:r>
            <a:r>
              <a:rPr lang="en-US" altLang="ja-JP" sz="1800" b="1" dirty="0">
                <a:latin typeface="Times New Roman" pitchFamily="18" charset="0"/>
                <a:cs typeface="Times New Roman" pitchFamily="18" charset="0"/>
                <a:hlinkClick r:id="rId6"/>
              </a:rPr>
              <a:t>106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  <a:hlinkClick r:id="rId6"/>
              </a:rPr>
              <a:t>, 962 (2002)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/>
            <a:r>
              <a:rPr lang="en-US" altLang="ja-JP" sz="1800" dirty="0" err="1">
                <a:latin typeface="Times New Roman" pitchFamily="18" charset="0"/>
                <a:cs typeface="Times New Roman" pitchFamily="18" charset="0"/>
              </a:rPr>
              <a:t>Venkatramani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ja-JP" sz="1800" dirty="0" err="1">
                <a:latin typeface="Times New Roman" pitchFamily="18" charset="0"/>
                <a:cs typeface="Times New Roman" pitchFamily="18" charset="0"/>
              </a:rPr>
              <a:t>Mukamel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ja-JP" sz="1800" dirty="0">
                <a:latin typeface="Times New Roman" pitchFamily="18" charset="0"/>
                <a:cs typeface="Times New Roman" pitchFamily="18" charset="0"/>
                <a:hlinkClick r:id="rId7"/>
              </a:rPr>
              <a:t>JCP 117, 11089 (2002)</a:t>
            </a:r>
            <a:endParaRPr lang="en-US" altLang="ja-JP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3619" name="Text Box 18"/>
          <p:cNvSpPr txBox="1">
            <a:spLocks noChangeArrowheads="1"/>
          </p:cNvSpPr>
          <p:nvPr/>
        </p:nvSpPr>
        <p:spPr bwMode="auto">
          <a:xfrm>
            <a:off x="5383790" y="4681471"/>
            <a:ext cx="2954337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Note: Experimental results were commonly plotted in opposite sign</a:t>
            </a:r>
            <a:endParaRPr lang="ja-JP" altLang="en-US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テキスト ボックス 23"/>
          <p:cNvSpPr txBox="1">
            <a:spLocks noChangeArrowheads="1"/>
          </p:cNvSpPr>
          <p:nvPr/>
        </p:nvSpPr>
        <p:spPr bwMode="auto">
          <a:xfrm>
            <a:off x="2274455" y="1844964"/>
            <a:ext cx="42545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6" name="テキスト ボックス 25"/>
          <p:cNvSpPr txBox="1">
            <a:spLocks noChangeArrowheads="1"/>
          </p:cNvSpPr>
          <p:nvPr/>
        </p:nvSpPr>
        <p:spPr bwMode="auto">
          <a:xfrm>
            <a:off x="345209" y="1844964"/>
            <a:ext cx="500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(II)</a:t>
            </a:r>
            <a:endParaRPr lang="ja-JP" altLang="en-US" sz="2000" b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7" name="テキスト ボックス 26"/>
          <p:cNvSpPr txBox="1">
            <a:spLocks noChangeArrowheads="1"/>
          </p:cNvSpPr>
          <p:nvPr/>
        </p:nvSpPr>
        <p:spPr bwMode="auto">
          <a:xfrm>
            <a:off x="840365" y="1847995"/>
            <a:ext cx="57150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(III)</a:t>
            </a:r>
            <a:endParaRPr lang="ja-JP" altLang="en-US" sz="2000" b="1" dirty="0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2654734" y="1848139"/>
            <a:ext cx="59848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4" name="Object 1"/>
          <p:cNvGraphicFramePr>
            <a:graphicFrameLocks noChangeAspect="1"/>
          </p:cNvGraphicFramePr>
          <p:nvPr/>
        </p:nvGraphicFramePr>
        <p:xfrm>
          <a:off x="2344738" y="2684463"/>
          <a:ext cx="12827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82680" imgH="406080" progId="Equation.DSMT4">
                  <p:embed/>
                </p:oleObj>
              </mc:Choice>
              <mc:Fallback>
                <p:oleObj name="Equation" r:id="rId8" imgW="1282680" imgH="406080" progId="Equation.DSMT4">
                  <p:embed/>
                  <p:pic>
                    <p:nvPicPr>
                      <p:cNvPr id="4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4738" y="2684463"/>
                        <a:ext cx="1282700" cy="40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354013" y="2678113"/>
          <a:ext cx="116681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68200" imgH="406080" progId="Equation.DSMT4">
                  <p:embed/>
                </p:oleObj>
              </mc:Choice>
              <mc:Fallback>
                <p:oleObj name="Equation" r:id="rId10" imgW="1168200" imgH="406080" progId="Equation.DSMT4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013" y="2678113"/>
                        <a:ext cx="1166812" cy="403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4228698" y="1145797"/>
            <a:ext cx="40235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Correlation spectrum (</a:t>
            </a:r>
            <a:r>
              <a:rPr lang="en-US" altLang="ja-JP" sz="16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nondissipative</a:t>
            </a:r>
            <a:r>
              <a:rPr lang="en-US" altLang="ja-JP" sz="16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part)</a:t>
            </a:r>
            <a:endParaRPr lang="ja-JP" altLang="en-US" sz="1600" dirty="0">
              <a:solidFill>
                <a:schemeClr val="tx2">
                  <a:lumMod val="60000"/>
                  <a:lumOff val="40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9" name="テキスト ボックス 28"/>
          <p:cNvSpPr txBox="1">
            <a:spLocks noChangeArrowheads="1"/>
          </p:cNvSpPr>
          <p:nvPr/>
        </p:nvSpPr>
        <p:spPr bwMode="auto">
          <a:xfrm>
            <a:off x="2145040" y="4234243"/>
            <a:ext cx="566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(II)</a:t>
            </a:r>
            <a:r>
              <a:rPr lang="en-US" altLang="ja-JP" sz="2000" b="1" baseline="30000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*</a:t>
            </a:r>
            <a:endParaRPr lang="ja-JP" altLang="en-US" sz="2000" b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33" name="テキスト ボックス 32"/>
          <p:cNvSpPr txBox="1">
            <a:spLocks noChangeArrowheads="1"/>
          </p:cNvSpPr>
          <p:nvPr/>
        </p:nvSpPr>
        <p:spPr bwMode="auto">
          <a:xfrm>
            <a:off x="2662867" y="4214603"/>
            <a:ext cx="677338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b="1" dirty="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(III)*</a:t>
            </a:r>
            <a:endParaRPr lang="ja-JP" altLang="en-US" sz="2000" b="1" baseline="30000" dirty="0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34" name="テキスト ボックス 33"/>
          <p:cNvSpPr txBox="1">
            <a:spLocks noChangeArrowheads="1"/>
          </p:cNvSpPr>
          <p:nvPr/>
        </p:nvSpPr>
        <p:spPr bwMode="auto">
          <a:xfrm>
            <a:off x="499813" y="4173788"/>
            <a:ext cx="505271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r>
              <a:rPr lang="en-US" altLang="ja-JP" sz="2000" b="1" baseline="300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*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978335" y="4199634"/>
            <a:ext cx="66556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r>
              <a:rPr lang="en-US" altLang="ja-JP" sz="2000" b="1" baseline="30000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*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4457726" y="1540282"/>
          <a:ext cx="36576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657600" imgH="241200" progId="Equation.DSMT4">
                  <p:embed/>
                </p:oleObj>
              </mc:Choice>
              <mc:Fallback>
                <p:oleObj name="Equation" r:id="rId12" imgW="3657600" imgH="241200" progId="Equation.DSMT4">
                  <p:embed/>
                  <p:pic>
                    <p:nvPicPr>
                      <p:cNvPr id="2560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726" y="1540282"/>
                        <a:ext cx="36576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図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71169" y="1944223"/>
            <a:ext cx="3556292" cy="2613884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1243800" y="1302155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Quadrant  I-IV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0434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  <p:bldP spid="27" grpId="0" animBg="1"/>
      <p:bldP spid="28" grpId="0"/>
      <p:bldP spid="29" grpId="0"/>
      <p:bldP spid="33" grpId="0" animBg="1"/>
      <p:bldP spid="34" grpId="0" animBg="1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086106"/>
              </p:ext>
            </p:extLst>
          </p:nvPr>
        </p:nvGraphicFramePr>
        <p:xfrm>
          <a:off x="536568" y="3653579"/>
          <a:ext cx="60706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070320" imgH="622080" progId="Equation.DSMT4">
                  <p:embed/>
                </p:oleObj>
              </mc:Choice>
              <mc:Fallback>
                <p:oleObj name="Equation" r:id="rId2" imgW="6070320" imgH="6220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68" y="3653579"/>
                        <a:ext cx="60706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715894"/>
              </p:ext>
            </p:extLst>
          </p:nvPr>
        </p:nvGraphicFramePr>
        <p:xfrm>
          <a:off x="526809" y="3673564"/>
          <a:ext cx="7518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518240" imgH="558720" progId="Equation.DSMT4">
                  <p:embed/>
                </p:oleObj>
              </mc:Choice>
              <mc:Fallback>
                <p:oleObj name="Equation" r:id="rId4" imgW="7518240" imgH="5587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809" y="3673564"/>
                        <a:ext cx="7518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Integral equations</a:t>
            </a:r>
            <a:endParaRPr kumimoji="1" lang="ja-JP" altLang="en-US" dirty="0"/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231848"/>
              </p:ext>
            </p:extLst>
          </p:nvPr>
        </p:nvGraphicFramePr>
        <p:xfrm>
          <a:off x="474663" y="2863850"/>
          <a:ext cx="3594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93880" imgH="558720" progId="Equation.DSMT4">
                  <p:embed/>
                </p:oleObj>
              </mc:Choice>
              <mc:Fallback>
                <p:oleObj name="Equation" r:id="rId6" imgW="3593880" imgH="55872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2863850"/>
                        <a:ext cx="3594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777228"/>
              </p:ext>
            </p:extLst>
          </p:nvPr>
        </p:nvGraphicFramePr>
        <p:xfrm>
          <a:off x="2103438" y="1500188"/>
          <a:ext cx="33258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54280" imgH="571320" progId="Equation.DSMT4">
                  <p:embed/>
                </p:oleObj>
              </mc:Choice>
              <mc:Fallback>
                <p:oleObj name="Equation" r:id="rId8" imgW="2654280" imgH="57132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3438" y="1500188"/>
                        <a:ext cx="3325812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500034" y="1142984"/>
            <a:ext cx="225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Differential Equation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28596" y="235743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Integral Equation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506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474503"/>
              </p:ext>
            </p:extLst>
          </p:nvPr>
        </p:nvGraphicFramePr>
        <p:xfrm>
          <a:off x="3968750" y="2435225"/>
          <a:ext cx="3784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784320" imgH="558720" progId="Equation.DSMT4">
                  <p:embed/>
                </p:oleObj>
              </mc:Choice>
              <mc:Fallback>
                <p:oleObj name="Equation" r:id="rId10" imgW="3784320" imgH="55872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0" y="2435225"/>
                        <a:ext cx="37846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010142"/>
              </p:ext>
            </p:extLst>
          </p:nvPr>
        </p:nvGraphicFramePr>
        <p:xfrm>
          <a:off x="5238750" y="2935288"/>
          <a:ext cx="3949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949560" imgH="558720" progId="Equation.DSMT4">
                  <p:embed/>
                </p:oleObj>
              </mc:Choice>
              <mc:Fallback>
                <p:oleObj name="Equation" r:id="rId12" imgW="3949560" imgH="55872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0" y="2935288"/>
                        <a:ext cx="39497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199002"/>
              </p:ext>
            </p:extLst>
          </p:nvPr>
        </p:nvGraphicFramePr>
        <p:xfrm>
          <a:off x="146050" y="4619625"/>
          <a:ext cx="8940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940600" imgH="583920" progId="Equation.DSMT4">
                  <p:embed/>
                </p:oleObj>
              </mc:Choice>
              <mc:Fallback>
                <p:oleObj name="Equation" r:id="rId14" imgW="8940600" imgH="58392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" y="4619625"/>
                        <a:ext cx="8940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852410"/>
              </p:ext>
            </p:extLst>
          </p:nvPr>
        </p:nvGraphicFramePr>
        <p:xfrm>
          <a:off x="146050" y="4615425"/>
          <a:ext cx="7048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048440" imgH="507960" progId="Equation.DSMT4">
                  <p:embed/>
                </p:oleObj>
              </mc:Choice>
              <mc:Fallback>
                <p:oleObj name="Equation" r:id="rId16" imgW="7048440" imgH="50796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" y="4615425"/>
                        <a:ext cx="704850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070" name="Picture 1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614444">
            <a:off x="3591334" y="2786812"/>
            <a:ext cx="271108" cy="176729"/>
          </a:xfrm>
          <a:prstGeom prst="rect">
            <a:avLst/>
          </a:prstGeom>
          <a:noFill/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580094">
            <a:off x="6813409" y="3550317"/>
            <a:ext cx="267831" cy="18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7449711">
            <a:off x="2705810" y="5149755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7973214">
            <a:off x="5934715" y="5152865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テキスト ボックス 22"/>
          <p:cNvSpPr txBox="1"/>
          <p:nvPr/>
        </p:nvSpPr>
        <p:spPr>
          <a:xfrm>
            <a:off x="1500166" y="5500702"/>
            <a:ext cx="3318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1</a:t>
            </a:r>
            <a:r>
              <a:rPr lang="en-US" altLang="ja-JP" baseline="30000" dirty="0">
                <a:ea typeface="Arial Unicode MS" panose="020B0604020202020204" pitchFamily="50" charset="-128"/>
              </a:rPr>
              <a:t>st</a:t>
            </a:r>
            <a:r>
              <a:rPr lang="en-US" altLang="ja-JP" dirty="0">
                <a:ea typeface="Arial Unicode MS" panose="020B0604020202020204" pitchFamily="50" charset="-128"/>
              </a:rPr>
              <a:t> order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zero for Gaussian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142455" y="5572140"/>
            <a:ext cx="3868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2</a:t>
            </a:r>
            <a:r>
              <a:rPr lang="en-US" altLang="ja-JP" baseline="30000" dirty="0"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ea typeface="Arial Unicode MS" panose="020B0604020202020204" pitchFamily="50" charset="-128"/>
              </a:rPr>
              <a:t> order: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leading order for weak int.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214942" y="6000768"/>
            <a:ext cx="374333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Perturbative treatment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3723558">
            <a:off x="3503913" y="3490565"/>
            <a:ext cx="294397" cy="20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614444">
            <a:off x="7091795" y="4358448"/>
            <a:ext cx="271108" cy="176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24" grpId="0"/>
      <p:bldP spid="1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2.3 Electron transfer &amp; 2DEVS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539552" y="5301208"/>
            <a:ext cx="8111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Here, inhomogeneity is taken into account by Drude mode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8" name="Picture 4" descr="C:\Users\tanimura\Desktop\JCP谷村\BO+Drude_FIGS\Fig1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537" y="1772816"/>
            <a:ext cx="3237123" cy="307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4754563" y="2736850"/>
          <a:ext cx="3505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04960" imgH="431640" progId="Equation.DSMT4">
                  <p:embed/>
                </p:oleObj>
              </mc:Choice>
              <mc:Fallback>
                <p:oleObj name="Equation" r:id="rId3" imgW="3504960" imgH="43164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4563" y="2736850"/>
                        <a:ext cx="3505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テキスト ボックス 4"/>
          <p:cNvSpPr txBox="1"/>
          <p:nvPr/>
        </p:nvSpPr>
        <p:spPr>
          <a:xfrm rot="16200000">
            <a:off x="4220191" y="2516953"/>
            <a:ext cx="349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8778848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0627" name="Picture 3" descr="C:\Users\tanimura\Desktop\JCP谷村\BO+Drude_FIGS\Fig2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06" y="1270315"/>
            <a:ext cx="4159596" cy="457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4959854" y="1629797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65080" imgH="736560" progId="Equation.DSMT4">
                  <p:embed/>
                </p:oleObj>
              </mc:Choice>
              <mc:Fallback>
                <p:oleObj name="Equation" r:id="rId3" imgW="1765080" imgH="7365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9854" y="1629797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4977518" y="2656022"/>
          <a:ext cx="3124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24080" imgH="901440" progId="Equation.DSMT4">
                  <p:embed/>
                </p:oleObj>
              </mc:Choice>
              <mc:Fallback>
                <p:oleObj name="Equation" r:id="rId5" imgW="3124080" imgH="90144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7518" y="2656022"/>
                        <a:ext cx="3124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Grp="1" noChangeAspect="1"/>
          </p:cNvGraphicFramePr>
          <p:nvPr/>
        </p:nvGraphicFramePr>
        <p:xfrm>
          <a:off x="4798336" y="4450392"/>
          <a:ext cx="4267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267200" imgH="901700" progId="Equation.DSMT4">
                  <p:embed/>
                </p:oleObj>
              </mc:Choice>
              <mc:Fallback>
                <p:oleObj name="Equation" r:id="rId7" imgW="4267200" imgH="901700" progId="Equation.DSMT4">
                  <p:embed/>
                  <p:pic>
                    <p:nvPicPr>
                      <p:cNvPr id="4" name="オブジェクト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8336" y="4450392"/>
                        <a:ext cx="4267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257573"/>
            <a:ext cx="8643938" cy="8509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Two possible models</a:t>
            </a:r>
          </a:p>
        </p:txBody>
      </p:sp>
    </p:spTree>
    <p:extLst>
      <p:ext uri="{BB962C8B-B14F-4D97-AF65-F5344CB8AC3E}">
        <p14:creationId xmlns:p14="http://schemas.microsoft.com/office/powerpoint/2010/main" val="20542328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701767" y="1710354"/>
          <a:ext cx="4267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67080" imgH="901440" progId="Equation.DSMT4">
                  <p:embed/>
                </p:oleObj>
              </mc:Choice>
              <mc:Fallback>
                <p:oleObj name="Equation" r:id="rId2" imgW="4267080" imgH="90144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767" y="1710354"/>
                        <a:ext cx="4267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8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777" y="1195799"/>
            <a:ext cx="2854554" cy="283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173038" y="4822825"/>
          <a:ext cx="8813800" cy="168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813520" imgH="1688760" progId="Equation.DSMT4">
                  <p:embed/>
                </p:oleObj>
              </mc:Choice>
              <mc:Fallback>
                <p:oleObj name="Equation" r:id="rId5" imgW="8813520" imgH="168876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8" y="4822825"/>
                        <a:ext cx="8813800" cy="168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458788" y="3263900"/>
          <a:ext cx="53086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308560" imgH="825480" progId="Equation.DSMT4">
                  <p:embed/>
                </p:oleObj>
              </mc:Choice>
              <mc:Fallback>
                <p:oleObj name="Equation" r:id="rId7" imgW="5308560" imgH="8254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788" y="3263900"/>
                        <a:ext cx="53086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39878"/>
            <a:ext cx="8643938" cy="850900"/>
          </a:xfrm>
        </p:spPr>
        <p:txBody>
          <a:bodyPr/>
          <a:lstStyle/>
          <a:p>
            <a:pPr eaLnBrk="1" hangingPunct="1"/>
            <a:r>
              <a:rPr lang="en-US" altLang="ja-JP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Drude + Brownian distribution</a:t>
            </a:r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323528" y="4157707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23527" y="270770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401165" y="3471698"/>
          <a:ext cx="32004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00400" imgH="419040" progId="Equation.DSMT4">
                  <p:embed/>
                </p:oleObj>
              </mc:Choice>
              <mc:Fallback>
                <p:oleObj name="Equation" r:id="rId9" imgW="3200400" imgH="41904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165" y="3471698"/>
                        <a:ext cx="32004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54697" y="4745368"/>
          <a:ext cx="5168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168880" imgH="812520" progId="Equation.DSMT4">
                  <p:embed/>
                </p:oleObj>
              </mc:Choice>
              <mc:Fallback>
                <p:oleObj name="Equation" r:id="rId11" imgW="5168880" imgH="81252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697" y="4745368"/>
                        <a:ext cx="51689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408469" y="1100700"/>
            <a:ext cx="4915128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Drude 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+ </a:t>
            </a:r>
            <a:r>
              <a:rPr lang="en-US" altLang="ja-JP" sz="28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Brownian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</a:t>
            </a:r>
            <a:endParaRPr lang="en-US" altLang="ja-JP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60044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Line 3"/>
          <p:cNvSpPr>
            <a:spLocks noChangeShapeType="1"/>
          </p:cNvSpPr>
          <p:nvPr/>
        </p:nvSpPr>
        <p:spPr bwMode="auto">
          <a:xfrm>
            <a:off x="7844915" y="429772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396875" y="1006475"/>
          <a:ext cx="73390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40400" imgH="672840" progId="Equation.DSMT4">
                  <p:embed/>
                </p:oleObj>
              </mc:Choice>
              <mc:Fallback>
                <p:oleObj name="Equation" r:id="rId2" imgW="734040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1006475"/>
                        <a:ext cx="73390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355600" y="1909763"/>
          <a:ext cx="81121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115120" imgH="672840" progId="Equation.DSMT4">
                  <p:embed/>
                </p:oleObj>
              </mc:Choice>
              <mc:Fallback>
                <p:oleObj name="Equation" r:id="rId4" imgW="811512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1909763"/>
                        <a:ext cx="81121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242888" y="3590925"/>
          <a:ext cx="84185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420040" imgH="672840" progId="Equation.DSMT4">
                  <p:embed/>
                </p:oleObj>
              </mc:Choice>
              <mc:Fallback>
                <p:oleObj name="Equation" r:id="rId6" imgW="842004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8" y="3590925"/>
                        <a:ext cx="84185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12315" y="4504098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9953" y="449933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8890" y="449933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9203" y="449933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292100" y="2778125"/>
          <a:ext cx="8418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420040" imgH="672840" progId="Equation.DSMT4">
                  <p:embed/>
                </p:oleObj>
              </mc:Choice>
              <mc:Fallback>
                <p:oleObj name="Equation" r:id="rId9" imgW="8420040" imgH="67284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" y="2778125"/>
                        <a:ext cx="8418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コンテンツ プレースホルダ 1"/>
          <p:cNvSpPr>
            <a:spLocks noGrp="1"/>
          </p:cNvSpPr>
          <p:nvPr>
            <p:ph/>
          </p:nvPr>
        </p:nvSpPr>
        <p:spPr>
          <a:xfrm>
            <a:off x="333555" y="245885"/>
            <a:ext cx="8229600" cy="511156"/>
          </a:xfrm>
        </p:spPr>
        <p:txBody>
          <a:bodyPr>
            <a:normAutofit fontScale="62500" lnSpcReduction="20000"/>
          </a:bodyPr>
          <a:lstStyle/>
          <a:p>
            <a:pPr marL="0" indent="0" algn="l">
              <a:buNone/>
            </a:pPr>
            <a:r>
              <a:rPr kumimoji="1"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</a:t>
            </a:r>
            <a:r>
              <a:rPr kumimoji="1" lang="en-US" altLang="ja-JP" b="1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eqs</a:t>
            </a:r>
            <a:r>
              <a:rPr kumimoji="1"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of motion for Drude + BO modes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94307" y="5661248"/>
            <a:ext cx="796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PROGRAM: nonMarkovian12 +2DES  (Drude + Brownian mode for 2DES) </a:t>
            </a:r>
          </a:p>
          <a:p>
            <a:endParaRPr 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1203190" y="6234966"/>
            <a:ext cx="6960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Y. Tanimura, 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137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22A550 (2012).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26012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2819586" y="409175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06080" progId="Equation.DSMT4">
                  <p:embed/>
                </p:oleObj>
              </mc:Choice>
              <mc:Fallback>
                <p:oleObj name="Equation" r:id="rId2" imgW="952200" imgH="40608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586" y="4091756"/>
                        <a:ext cx="9525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583548" y="362358"/>
            <a:ext cx="7545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2DES (separation of Liouville paths)</a:t>
            </a:r>
            <a:endParaRPr lang="ja-JP" altLang="en-US" sz="36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 rot="16200000" flipV="1">
            <a:off x="373208" y="3205569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16200000" flipV="1">
            <a:off x="-339580" y="3207156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Line 9"/>
          <p:cNvSpPr>
            <a:spLocks noChangeShapeType="1"/>
          </p:cNvSpPr>
          <p:nvPr/>
        </p:nvSpPr>
        <p:spPr bwMode="auto">
          <a:xfrm flipH="1">
            <a:off x="1861489" y="3396862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1150289" y="4263637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1148702" y="1710937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861489" y="1707762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0" name="テキスト ボックス 47"/>
          <p:cNvSpPr txBox="1">
            <a:spLocks noChangeArrowheads="1"/>
          </p:cNvSpPr>
          <p:nvPr/>
        </p:nvSpPr>
        <p:spPr bwMode="auto">
          <a:xfrm>
            <a:off x="1215377" y="1193355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13"/>
          <p:cNvGraphicFramePr>
            <a:graphicFrameLocks noChangeAspect="1"/>
          </p:cNvGraphicFramePr>
          <p:nvPr/>
        </p:nvGraphicFramePr>
        <p:xfrm>
          <a:off x="1228077" y="4360475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42720" progId="Equation.DSMT4">
                  <p:embed/>
                </p:oleObj>
              </mc:Choice>
              <mc:Fallback>
                <p:oleObj name="Equation" r:id="rId4" imgW="545760" imgH="342720" progId="Equation.DSMT4">
                  <p:embed/>
                  <p:pic>
                    <p:nvPicPr>
                      <p:cNvPr id="4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8077" y="4360475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4"/>
          <p:cNvGraphicFramePr>
            <a:graphicFrameLocks noChangeAspect="1"/>
          </p:cNvGraphicFramePr>
          <p:nvPr/>
        </p:nvGraphicFramePr>
        <p:xfrm>
          <a:off x="1245539" y="369690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4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5539" y="369690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5"/>
          <p:cNvGraphicFramePr>
            <a:graphicFrameLocks noChangeAspect="1"/>
          </p:cNvGraphicFramePr>
          <p:nvPr/>
        </p:nvGraphicFramePr>
        <p:xfrm>
          <a:off x="1261414" y="2887275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4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1414" y="2887275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6"/>
          <p:cNvGraphicFramePr>
            <a:graphicFrameLocks noChangeAspect="1"/>
          </p:cNvGraphicFramePr>
          <p:nvPr/>
        </p:nvGraphicFramePr>
        <p:xfrm>
          <a:off x="1267764" y="2055425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42720" progId="Equation.DSMT4">
                  <p:embed/>
                </p:oleObj>
              </mc:Choice>
              <mc:Fallback>
                <p:oleObj name="Equation" r:id="rId10" imgW="507960" imgH="342720" progId="Equation.DSMT4">
                  <p:embed/>
                  <p:pic>
                    <p:nvPicPr>
                      <p:cNvPr id="4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7764" y="2055425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1148702" y="3404800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1147114" y="2617400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H="1">
            <a:off x="1858314" y="2628512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1866252" y="4254112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1785289" y="3339712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1785289" y="2549137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1069327" y="1637912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星 7 51"/>
          <p:cNvSpPr>
            <a:spLocks noChangeAspect="1"/>
          </p:cNvSpPr>
          <p:nvPr/>
        </p:nvSpPr>
        <p:spPr>
          <a:xfrm>
            <a:off x="1070914" y="4173150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553389" y="3604825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553389" y="2776150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553389" y="1983987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2801765" y="2386629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06080" progId="Equation.DSMT4">
                  <p:embed/>
                </p:oleObj>
              </mc:Choice>
              <mc:Fallback>
                <p:oleObj name="Equation" r:id="rId12" imgW="952200" imgH="40608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1765" y="2386629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2819586" y="3211487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06080" progId="Equation.DSMT4">
                  <p:embed/>
                </p:oleObj>
              </mc:Choice>
              <mc:Fallback>
                <p:oleObj name="Equation" r:id="rId14" imgW="952200" imgH="4060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586" y="3211487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2817329" y="160002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06080" progId="Equation.DSMT4">
                  <p:embed/>
                </p:oleObj>
              </mc:Choice>
              <mc:Fallback>
                <p:oleObj name="Equation" r:id="rId16" imgW="952200" imgH="40608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7329" y="160002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2020330" y="4057262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71320" imgH="406080" progId="Equation.DSMT4">
                  <p:embed/>
                </p:oleObj>
              </mc:Choice>
              <mc:Fallback>
                <p:oleObj name="Equation" r:id="rId18" imgW="571320" imgH="40608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0330" y="4057262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/>
        </p:nvGraphicFramePr>
        <p:xfrm>
          <a:off x="2072896" y="3190487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406080" progId="Equation.DSMT4">
                  <p:embed/>
                </p:oleObj>
              </mc:Choice>
              <mc:Fallback>
                <p:oleObj name="Equation" r:id="rId20" imgW="533160" imgH="406080" progId="Equation.DSMT4">
                  <p:embed/>
                  <p:pic>
                    <p:nvPicPr>
                      <p:cNvPr id="26" name="オブジェクト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2896" y="3190487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/>
        </p:nvGraphicFramePr>
        <p:xfrm>
          <a:off x="2052108" y="2404107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33160" imgH="406080" progId="Equation.DSMT4">
                  <p:embed/>
                </p:oleObj>
              </mc:Choice>
              <mc:Fallback>
                <p:oleObj name="Equation" r:id="rId22" imgW="533160" imgH="40608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108" y="2404107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オブジェクト 57"/>
          <p:cNvGraphicFramePr>
            <a:graphicFrameLocks noChangeAspect="1"/>
          </p:cNvGraphicFramePr>
          <p:nvPr/>
        </p:nvGraphicFramePr>
        <p:xfrm>
          <a:off x="2048485" y="1595050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68280" progId="Equation.DSMT4">
                  <p:embed/>
                </p:oleObj>
              </mc:Choice>
              <mc:Fallback>
                <p:oleObj name="Equation" r:id="rId24" imgW="583920" imgH="368280" progId="Equation.DSMT4">
                  <p:embed/>
                  <p:pic>
                    <p:nvPicPr>
                      <p:cNvPr id="58" name="オブジェクト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8485" y="1595050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Line 9"/>
          <p:cNvSpPr>
            <a:spLocks noChangeShapeType="1"/>
          </p:cNvSpPr>
          <p:nvPr/>
        </p:nvSpPr>
        <p:spPr bwMode="auto">
          <a:xfrm flipV="1">
            <a:off x="5425933" y="5454699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4570705" y="5452603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3696825" y="5452603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8" name="星 7 67"/>
          <p:cNvSpPr>
            <a:spLocks noChangeAspect="1"/>
          </p:cNvSpPr>
          <p:nvPr/>
        </p:nvSpPr>
        <p:spPr>
          <a:xfrm>
            <a:off x="4343552" y="5377197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3502147" y="537024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5234490" y="5365198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星 7 70"/>
          <p:cNvSpPr>
            <a:spLocks noChangeAspect="1"/>
          </p:cNvSpPr>
          <p:nvPr/>
        </p:nvSpPr>
        <p:spPr>
          <a:xfrm>
            <a:off x="6115755" y="536687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6417792" y="5454699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73" name="オブジェクト 72"/>
          <p:cNvGraphicFramePr>
            <a:graphicFrameLocks noChangeAspect="1"/>
          </p:cNvGraphicFramePr>
          <p:nvPr/>
        </p:nvGraphicFramePr>
        <p:xfrm>
          <a:off x="1465414" y="4888439"/>
          <a:ext cx="57562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52800" imgH="545760" progId="Equation.DSMT4">
                  <p:embed/>
                </p:oleObj>
              </mc:Choice>
              <mc:Fallback>
                <p:oleObj name="Equation" r:id="rId26" imgW="5752800" imgH="545760" progId="Equation.DSMT4">
                  <p:embed/>
                  <p:pic>
                    <p:nvPicPr>
                      <p:cNvPr id="73" name="オブジェクト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414" y="4888439"/>
                        <a:ext cx="57562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直線矢印コネクタ 73"/>
          <p:cNvCxnSpPr/>
          <p:nvPr/>
        </p:nvCxnSpPr>
        <p:spPr>
          <a:xfrm rot="16200000" flipV="1">
            <a:off x="3830636" y="3260548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ine 9"/>
          <p:cNvSpPr>
            <a:spLocks noChangeShapeType="1"/>
          </p:cNvSpPr>
          <p:nvPr/>
        </p:nvSpPr>
        <p:spPr bwMode="auto">
          <a:xfrm flipH="1">
            <a:off x="5325268" y="1770679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Line 9"/>
          <p:cNvSpPr>
            <a:spLocks noChangeShapeType="1"/>
          </p:cNvSpPr>
          <p:nvPr/>
        </p:nvSpPr>
        <p:spPr bwMode="auto">
          <a:xfrm flipH="1">
            <a:off x="6039643" y="3448666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Line 9"/>
          <p:cNvSpPr>
            <a:spLocks noChangeShapeType="1"/>
          </p:cNvSpPr>
          <p:nvPr/>
        </p:nvSpPr>
        <p:spPr bwMode="auto">
          <a:xfrm>
            <a:off x="5330030" y="4294804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6038055" y="1769091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388768" y="1260569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81" name="Object 49"/>
          <p:cNvGraphicFramePr>
            <a:graphicFrameLocks noChangeAspect="1"/>
          </p:cNvGraphicFramePr>
          <p:nvPr/>
        </p:nvGraphicFramePr>
        <p:xfrm>
          <a:off x="5420518" y="3775691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81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0518" y="3775691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0"/>
          <p:cNvGraphicFramePr>
            <a:graphicFrameLocks noChangeAspect="1"/>
          </p:cNvGraphicFramePr>
          <p:nvPr/>
        </p:nvGraphicFramePr>
        <p:xfrm>
          <a:off x="5403055" y="2943841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45760" imgH="342720" progId="Equation.DSMT4">
                  <p:embed/>
                </p:oleObj>
              </mc:Choice>
              <mc:Fallback>
                <p:oleObj name="Equation" r:id="rId28" imgW="545760" imgH="342720" progId="Equation.DSMT4">
                  <p:embed/>
                  <p:pic>
                    <p:nvPicPr>
                      <p:cNvPr id="82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3055" y="2943841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9"/>
          <p:cNvSpPr>
            <a:spLocks noChangeShapeType="1"/>
          </p:cNvSpPr>
          <p:nvPr/>
        </p:nvSpPr>
        <p:spPr bwMode="auto">
          <a:xfrm flipH="1">
            <a:off x="5332411" y="3417862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 flipH="1">
            <a:off x="5325268" y="2675554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 flipH="1">
            <a:off x="6038055" y="2666029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>
            <a:off x="6038055" y="4294804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星 7 86"/>
          <p:cNvSpPr>
            <a:spLocks noChangeAspect="1"/>
          </p:cNvSpPr>
          <p:nvPr/>
        </p:nvSpPr>
        <p:spPr>
          <a:xfrm>
            <a:off x="5252243" y="3375641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8" name="星 7 87"/>
          <p:cNvSpPr>
            <a:spLocks noChangeAspect="1"/>
          </p:cNvSpPr>
          <p:nvPr/>
        </p:nvSpPr>
        <p:spPr>
          <a:xfrm>
            <a:off x="5260180" y="259300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9" name="星 7 88"/>
          <p:cNvSpPr>
            <a:spLocks noChangeAspect="1"/>
          </p:cNvSpPr>
          <p:nvPr/>
        </p:nvSpPr>
        <p:spPr>
          <a:xfrm>
            <a:off x="5247480" y="1677016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0" name="星 7 89"/>
          <p:cNvSpPr>
            <a:spLocks noChangeAspect="1"/>
          </p:cNvSpPr>
          <p:nvPr/>
        </p:nvSpPr>
        <p:spPr>
          <a:xfrm>
            <a:off x="5244305" y="4217016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1" name="Object 51"/>
          <p:cNvGraphicFramePr>
            <a:graphicFrameLocks noChangeAspect="1"/>
          </p:cNvGraphicFramePr>
          <p:nvPr/>
        </p:nvGraphicFramePr>
        <p:xfrm>
          <a:off x="5434805" y="2094529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91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4805" y="2094529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直線矢印コネクタ 93"/>
          <p:cNvCxnSpPr/>
          <p:nvPr/>
        </p:nvCxnSpPr>
        <p:spPr>
          <a:xfrm rot="16200000" flipV="1">
            <a:off x="4549775" y="3271891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4628145" y="3840931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4628145" y="3012256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8" name="Text Box 12"/>
          <p:cNvSpPr txBox="1">
            <a:spLocks noChangeArrowheads="1"/>
          </p:cNvSpPr>
          <p:nvPr/>
        </p:nvSpPr>
        <p:spPr bwMode="auto">
          <a:xfrm>
            <a:off x="4628145" y="2220093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8705" name="オブジェクト 328704"/>
          <p:cNvGraphicFramePr>
            <a:graphicFrameLocks noChangeAspect="1"/>
          </p:cNvGraphicFramePr>
          <p:nvPr/>
        </p:nvGraphicFramePr>
        <p:xfrm>
          <a:off x="7282859" y="4173150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52200" imgH="406080" progId="Equation.DSMT4">
                  <p:embed/>
                </p:oleObj>
              </mc:Choice>
              <mc:Fallback>
                <p:oleObj name="Equation" r:id="rId30" imgW="952200" imgH="406080" progId="Equation.DSMT4">
                  <p:embed/>
                  <p:pic>
                    <p:nvPicPr>
                      <p:cNvPr id="328705" name="オブジェクト 3287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2859" y="4173150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6" name="オブジェクト 328705"/>
          <p:cNvGraphicFramePr>
            <a:graphicFrameLocks noChangeAspect="1"/>
          </p:cNvGraphicFramePr>
          <p:nvPr/>
        </p:nvGraphicFramePr>
        <p:xfrm>
          <a:off x="7305353" y="269201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328706" name="オブジェクト 3287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5353" y="269201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7" name="オブジェクト 328706"/>
          <p:cNvGraphicFramePr>
            <a:graphicFrameLocks noChangeAspect="1"/>
          </p:cNvGraphicFramePr>
          <p:nvPr/>
        </p:nvGraphicFramePr>
        <p:xfrm>
          <a:off x="7294009" y="344866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328707" name="オブジェクト 3287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009" y="344866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8" name="オブジェクト 328707"/>
          <p:cNvGraphicFramePr>
            <a:graphicFrameLocks noChangeAspect="1"/>
          </p:cNvGraphicFramePr>
          <p:nvPr/>
        </p:nvGraphicFramePr>
        <p:xfrm>
          <a:off x="7259675" y="1829403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406080" progId="Equation.DSMT4">
                  <p:embed/>
                </p:oleObj>
              </mc:Choice>
              <mc:Fallback>
                <p:oleObj name="Equation" r:id="rId36" imgW="952200" imgH="406080" progId="Equation.DSMT4">
                  <p:embed/>
                  <p:pic>
                    <p:nvPicPr>
                      <p:cNvPr id="328708" name="オブジェクト 3287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9675" y="1829403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9" name="オブジェクト 328708"/>
          <p:cNvGraphicFramePr>
            <a:graphicFrameLocks noChangeAspect="1"/>
          </p:cNvGraphicFramePr>
          <p:nvPr/>
        </p:nvGraphicFramePr>
        <p:xfrm>
          <a:off x="6356116" y="4172781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571320" imgH="406080" progId="Equation.DSMT4">
                  <p:embed/>
                </p:oleObj>
              </mc:Choice>
              <mc:Fallback>
                <p:oleObj name="Equation" r:id="rId38" imgW="571320" imgH="406080" progId="Equation.DSMT4">
                  <p:embed/>
                  <p:pic>
                    <p:nvPicPr>
                      <p:cNvPr id="328709" name="オブジェクト 3287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116" y="4172781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0" name="オブジェクト 328709"/>
          <p:cNvGraphicFramePr>
            <a:graphicFrameLocks noChangeAspect="1"/>
          </p:cNvGraphicFramePr>
          <p:nvPr/>
        </p:nvGraphicFramePr>
        <p:xfrm>
          <a:off x="6391275" y="3446463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71320" imgH="406080" progId="Equation.DSMT4">
                  <p:embed/>
                </p:oleObj>
              </mc:Choice>
              <mc:Fallback>
                <p:oleObj name="Equation" r:id="rId40" imgW="571320" imgH="406080" progId="Equation.DSMT4">
                  <p:embed/>
                  <p:pic>
                    <p:nvPicPr>
                      <p:cNvPr id="328710" name="オブジェクト 3287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1275" y="3446463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1" name="オブジェクト 328710"/>
          <p:cNvGraphicFramePr>
            <a:graphicFrameLocks noChangeAspect="1"/>
          </p:cNvGraphicFramePr>
          <p:nvPr/>
        </p:nvGraphicFramePr>
        <p:xfrm>
          <a:off x="6356350" y="2697163"/>
          <a:ext cx="584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583920" imgH="406080" progId="Equation.DSMT4">
                  <p:embed/>
                </p:oleObj>
              </mc:Choice>
              <mc:Fallback>
                <p:oleObj name="Equation" r:id="rId42" imgW="583920" imgH="406080" progId="Equation.DSMT4">
                  <p:embed/>
                  <p:pic>
                    <p:nvPicPr>
                      <p:cNvPr id="328711" name="オブジェクト 3287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350" y="2697163"/>
                        <a:ext cx="5842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2" name="オブジェクト 328711"/>
          <p:cNvGraphicFramePr>
            <a:graphicFrameLocks noChangeAspect="1"/>
          </p:cNvGraphicFramePr>
          <p:nvPr/>
        </p:nvGraphicFramePr>
        <p:xfrm>
          <a:off x="6334462" y="1851555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83920" imgH="368280" progId="Equation.DSMT4">
                  <p:embed/>
                </p:oleObj>
              </mc:Choice>
              <mc:Fallback>
                <p:oleObj name="Equation" r:id="rId44" imgW="583920" imgH="368280" progId="Equation.DSMT4">
                  <p:embed/>
                  <p:pic>
                    <p:nvPicPr>
                      <p:cNvPr id="328712" name="オブジェクト 3287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462" y="1851555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5425933" y="6351838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V="1">
            <a:off x="4570705" y="6349742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>
            <a:off x="3696825" y="6349742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7" name="星 7 116"/>
          <p:cNvSpPr>
            <a:spLocks noChangeAspect="1"/>
          </p:cNvSpPr>
          <p:nvPr/>
        </p:nvSpPr>
        <p:spPr>
          <a:xfrm>
            <a:off x="4343552" y="627433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3502147" y="626738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5234490" y="6262337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6115755" y="6264017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Line 9"/>
          <p:cNvSpPr>
            <a:spLocks noChangeShapeType="1"/>
          </p:cNvSpPr>
          <p:nvPr/>
        </p:nvSpPr>
        <p:spPr bwMode="auto">
          <a:xfrm flipV="1">
            <a:off x="6417792" y="6351838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122" name="オブジェクト 121"/>
          <p:cNvGraphicFramePr>
            <a:graphicFrameLocks noChangeAspect="1"/>
          </p:cNvGraphicFramePr>
          <p:nvPr/>
        </p:nvGraphicFramePr>
        <p:xfrm>
          <a:off x="1428102" y="5784881"/>
          <a:ext cx="58324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829120" imgH="545760" progId="Equation.DSMT4">
                  <p:embed/>
                </p:oleObj>
              </mc:Choice>
              <mc:Fallback>
                <p:oleObj name="Equation" r:id="rId46" imgW="5829120" imgH="545760" progId="Equation.DSMT4">
                  <p:embed/>
                  <p:pic>
                    <p:nvPicPr>
                      <p:cNvPr id="122" name="オブジェクト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102" y="5784881"/>
                        <a:ext cx="58324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正方形/長方形 122"/>
          <p:cNvSpPr/>
          <p:nvPr/>
        </p:nvSpPr>
        <p:spPr>
          <a:xfrm>
            <a:off x="6280855" y="1008689"/>
            <a:ext cx="2627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nonMarkovian09+2DES</a:t>
            </a:r>
          </a:p>
        </p:txBody>
      </p:sp>
    </p:spTree>
    <p:extLst>
      <p:ext uri="{BB962C8B-B14F-4D97-AF65-F5344CB8AC3E}">
        <p14:creationId xmlns:p14="http://schemas.microsoft.com/office/powerpoint/2010/main" val="283113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3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500"/>
                            </p:stCondLst>
                            <p:childTnLst>
                              <p:par>
                                <p:cTn id="2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98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343" y="795690"/>
            <a:ext cx="5211601" cy="5408290"/>
          </a:xfrm>
          <a:prstGeom prst="rect">
            <a:avLst/>
          </a:prstGeom>
        </p:spPr>
      </p:pic>
      <p:cxnSp>
        <p:nvCxnSpPr>
          <p:cNvPr id="4" name="直線矢印コネクタ 3"/>
          <p:cNvCxnSpPr/>
          <p:nvPr/>
        </p:nvCxnSpPr>
        <p:spPr>
          <a:xfrm>
            <a:off x="2015687" y="1628800"/>
            <a:ext cx="972137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コンテンツ プレースホルダ 1"/>
          <p:cNvSpPr txBox="1">
            <a:spLocks/>
          </p:cNvSpPr>
          <p:nvPr/>
        </p:nvSpPr>
        <p:spPr>
          <a:xfrm>
            <a:off x="899592" y="253548"/>
            <a:ext cx="2438245" cy="51115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2D ES+EVS</a:t>
            </a:r>
          </a:p>
        </p:txBody>
      </p:sp>
      <p:sp>
        <p:nvSpPr>
          <p:cNvPr id="8" name="Rectangle 21"/>
          <p:cNvSpPr>
            <a:spLocks/>
          </p:cNvSpPr>
          <p:nvPr/>
        </p:nvSpPr>
        <p:spPr bwMode="auto">
          <a:xfrm>
            <a:off x="911074" y="1147133"/>
            <a:ext cx="1552542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ET coupling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H="1">
            <a:off x="4716016" y="1048196"/>
            <a:ext cx="1384273" cy="437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21"/>
          <p:cNvSpPr>
            <a:spLocks/>
          </p:cNvSpPr>
          <p:nvPr/>
        </p:nvSpPr>
        <p:spPr bwMode="auto">
          <a:xfrm>
            <a:off x="6219205" y="779191"/>
            <a:ext cx="1944216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0-1-0 transition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9" name="Rectangle 21"/>
          <p:cNvSpPr>
            <a:spLocks/>
          </p:cNvSpPr>
          <p:nvPr/>
        </p:nvSpPr>
        <p:spPr bwMode="auto">
          <a:xfrm>
            <a:off x="6484513" y="1445524"/>
            <a:ext cx="1944216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1-2-1 transition, </a:t>
            </a:r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etc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0" name="直線矢印コネクタ 9"/>
          <p:cNvCxnSpPr/>
          <p:nvPr/>
        </p:nvCxnSpPr>
        <p:spPr>
          <a:xfrm flipH="1">
            <a:off x="4947929" y="1677675"/>
            <a:ext cx="1384273" cy="437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1203190" y="6234966"/>
            <a:ext cx="6960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YT, 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137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22A550 (2012).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 rot="17463230">
            <a:off x="2092991" y="1297294"/>
            <a:ext cx="2354681" cy="1471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003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1411" name="Picture 3" descr="C:\Users\tanimura\Desktop\FFTM1D01.E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023" y="931835"/>
            <a:ext cx="5056379" cy="2896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1412" name="Picture 4" descr="C:\Users\tanimura\Desktop\FFTM2D01L02.E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232" y="3840287"/>
            <a:ext cx="5145170" cy="294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1410" name="Picture 2" descr="C:\Users\tanimura\Desktop\FFT1-2.E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16" y="1837446"/>
            <a:ext cx="2971597" cy="25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1"/>
          <p:cNvSpPr>
            <a:spLocks/>
          </p:cNvSpPr>
          <p:nvPr/>
        </p:nvSpPr>
        <p:spPr bwMode="auto">
          <a:xfrm>
            <a:off x="6584782" y="1008689"/>
            <a:ext cx="2050258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Brownian </a:t>
            </a:r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mode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6" name="Rectangle 21"/>
          <p:cNvSpPr>
            <a:spLocks/>
          </p:cNvSpPr>
          <p:nvPr/>
        </p:nvSpPr>
        <p:spPr bwMode="auto">
          <a:xfrm>
            <a:off x="5977257" y="3903988"/>
            <a:ext cx="2907949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0541EB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Drude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+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Brownian </a:t>
            </a:r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modes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583548" y="362358"/>
            <a:ext cx="84561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1D &amp; 2D ES+EVS, (one and two modes)</a:t>
            </a:r>
            <a:endParaRPr lang="ja-JP" altLang="en-US" sz="36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9" name="Rectangle 21"/>
          <p:cNvSpPr>
            <a:spLocks/>
          </p:cNvSpPr>
          <p:nvPr/>
        </p:nvSpPr>
        <p:spPr bwMode="auto">
          <a:xfrm>
            <a:off x="584223" y="1275414"/>
            <a:ext cx="2907949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00206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Linear Absorption spectra</a:t>
            </a:r>
            <a:endParaRPr lang="ja-JP" altLang="en-US" sz="1700" dirty="0">
              <a:solidFill>
                <a:srgbClr val="00206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10" name="Rectangle 21"/>
          <p:cNvSpPr>
            <a:spLocks/>
          </p:cNvSpPr>
          <p:nvPr/>
        </p:nvSpPr>
        <p:spPr bwMode="auto">
          <a:xfrm>
            <a:off x="584223" y="5513099"/>
            <a:ext cx="2907949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endParaRPr lang="en-US" altLang="ja-JP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  <a:p>
            <a:pPr algn="l"/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Nonadiabatic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coupling: small</a:t>
            </a:r>
          </a:p>
          <a:p>
            <a:pPr algn="l"/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584223" y="5011100"/>
          <a:ext cx="876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76240" imgH="431640" progId="Equation.DSMT4">
                  <p:embed/>
                </p:oleObj>
              </mc:Choice>
              <mc:Fallback>
                <p:oleObj name="Equation" r:id="rId5" imgW="876240" imgH="43164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23" y="5011100"/>
                        <a:ext cx="876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686402" y="5074600"/>
          <a:ext cx="1066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66680" imgH="304560" progId="Equation.DSMT4">
                  <p:embed/>
                </p:oleObj>
              </mc:Choice>
              <mc:Fallback>
                <p:oleObj name="Equation" r:id="rId7" imgW="1066680" imgH="3045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6402" y="5074600"/>
                        <a:ext cx="1066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785813" y="5989638"/>
          <a:ext cx="132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20480" imgH="431640" progId="Equation.DSMT4">
                  <p:embed/>
                </p:oleObj>
              </mc:Choice>
              <mc:Fallback>
                <p:oleObj name="Equation" r:id="rId9" imgW="1320480" imgH="43164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3" y="5989638"/>
                        <a:ext cx="132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4399393" y="1059253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2DES</a:t>
            </a:r>
            <a:endParaRPr lang="ja-JP" altLang="en-US" dirty="0">
              <a:solidFill>
                <a:srgbClr val="00206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399394" y="3954351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2DES</a:t>
            </a:r>
            <a:endParaRPr lang="ja-JP" altLang="en-US" dirty="0">
              <a:solidFill>
                <a:srgbClr val="00206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16" name="Rectangle 21"/>
          <p:cNvSpPr>
            <a:spLocks/>
          </p:cNvSpPr>
          <p:nvPr/>
        </p:nvSpPr>
        <p:spPr bwMode="auto">
          <a:xfrm>
            <a:off x="1937336" y="1960326"/>
            <a:ext cx="2050258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2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Brownian </a:t>
            </a:r>
            <a:endParaRPr lang="ja-JP" altLang="en-US" sz="12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2175389" y="2555006"/>
            <a:ext cx="14157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541EB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Drude</a:t>
            </a:r>
            <a:r>
              <a:rPr lang="en-US" altLang="ja-JP" sz="12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  <a:r>
              <a:rPr lang="en-US" altLang="ja-JP" sz="12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+</a:t>
            </a:r>
            <a:r>
              <a:rPr lang="en-US" altLang="ja-JP" sz="12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Brownian </a:t>
            </a:r>
            <a:endParaRPr lang="en-US" sz="1200" dirty="0"/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 flipV="1">
            <a:off x="2475781" y="2832005"/>
            <a:ext cx="345057" cy="1122346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2038197" y="2303253"/>
            <a:ext cx="137191" cy="319177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 rot="2643482">
            <a:off x="3617890" y="5635714"/>
            <a:ext cx="2341078" cy="4797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円/楕円 20"/>
          <p:cNvSpPr/>
          <p:nvPr/>
        </p:nvSpPr>
        <p:spPr>
          <a:xfrm rot="2643482">
            <a:off x="3792931" y="2804114"/>
            <a:ext cx="2341078" cy="4797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4664625" y="1622028"/>
            <a:ext cx="10443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541EB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ET</a:t>
            </a:r>
            <a:r>
              <a:rPr lang="ja-JP" altLang="en-US" sz="1200" dirty="0">
                <a:solidFill>
                  <a:srgbClr val="0541EB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  <a:r>
              <a:rPr lang="en-US" altLang="ja-JP" sz="1200" dirty="0">
                <a:solidFill>
                  <a:srgbClr val="0541EB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transition</a:t>
            </a:r>
            <a:endParaRPr lang="en-US" sz="1200" dirty="0"/>
          </a:p>
        </p:txBody>
      </p:sp>
      <p:sp>
        <p:nvSpPr>
          <p:cNvPr id="23" name="Line 19"/>
          <p:cNvSpPr>
            <a:spLocks noChangeShapeType="1"/>
          </p:cNvSpPr>
          <p:nvPr/>
        </p:nvSpPr>
        <p:spPr bwMode="auto">
          <a:xfrm flipV="1">
            <a:off x="5009794" y="1921064"/>
            <a:ext cx="110202" cy="967786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4436234" y="4409111"/>
            <a:ext cx="10443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541EB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ET</a:t>
            </a:r>
            <a:r>
              <a:rPr lang="ja-JP" altLang="en-US" sz="1200" dirty="0">
                <a:solidFill>
                  <a:srgbClr val="0541EB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  <a:r>
              <a:rPr lang="en-US" altLang="ja-JP" sz="1200" dirty="0">
                <a:solidFill>
                  <a:srgbClr val="0541EB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transition</a:t>
            </a:r>
            <a:endParaRPr lang="en-US" sz="1200" dirty="0"/>
          </a:p>
        </p:txBody>
      </p:sp>
      <p:sp>
        <p:nvSpPr>
          <p:cNvPr id="25" name="Line 19"/>
          <p:cNvSpPr>
            <a:spLocks noChangeShapeType="1"/>
          </p:cNvSpPr>
          <p:nvPr/>
        </p:nvSpPr>
        <p:spPr bwMode="auto">
          <a:xfrm flipV="1">
            <a:off x="4782142" y="4686109"/>
            <a:ext cx="133667" cy="993393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802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702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5" y="1685611"/>
            <a:ext cx="3665050" cy="3358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4337408" y="1001790"/>
          <a:ext cx="4529102" cy="5856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4160479" imgH="5379696" progId="AcroExch.Document.7">
                  <p:embed/>
                </p:oleObj>
              </mc:Choice>
              <mc:Fallback>
                <p:oleObj name="Acrobat Document" r:id="rId3" imgW="4160479" imgH="5379696" progId="AcroExch.Document.7">
                  <p:embed/>
                  <p:pic>
                    <p:nvPicPr>
                      <p:cNvPr id="7" name="オブジェクト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37408" y="1001790"/>
                        <a:ext cx="4529102" cy="5856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6264842" y="520425"/>
          <a:ext cx="1066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66680" imgH="304560" progId="Equation.DSMT4">
                  <p:embed/>
                </p:oleObj>
              </mc:Choice>
              <mc:Fallback>
                <p:oleObj name="Equation" r:id="rId5" imgW="1066680" imgH="30456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4842" y="520425"/>
                        <a:ext cx="1066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7650108" y="520425"/>
          <a:ext cx="1066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66680" imgH="304560" progId="Equation.DSMT4">
                  <p:embed/>
                </p:oleObj>
              </mc:Choice>
              <mc:Fallback>
                <p:oleObj name="Equation" r:id="rId7" imgW="1066680" imgH="3045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0108" y="520425"/>
                        <a:ext cx="1066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4891249" y="575059"/>
          <a:ext cx="1054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54080" imgH="304560" progId="Equation.DSMT4">
                  <p:embed/>
                </p:oleObj>
              </mc:Choice>
              <mc:Fallback>
                <p:oleObj name="Equation" r:id="rId9" imgW="1054080" imgH="30456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1249" y="575059"/>
                        <a:ext cx="10541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741363" y="5081588"/>
          <a:ext cx="3505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504960" imgH="431640" progId="Equation.DSMT4">
                  <p:embed/>
                </p:oleObj>
              </mc:Choice>
              <mc:Fallback>
                <p:oleObj name="Equation" r:id="rId11" imgW="3504960" imgH="4316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363" y="5081588"/>
                        <a:ext cx="3505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72699" name="Picture 2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223" y="672825"/>
            <a:ext cx="1591447" cy="152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72700" name="Picture 2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223" y="4623758"/>
            <a:ext cx="1476349" cy="1507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21"/>
          <p:cNvSpPr>
            <a:spLocks/>
          </p:cNvSpPr>
          <p:nvPr/>
        </p:nvSpPr>
        <p:spPr bwMode="auto">
          <a:xfrm>
            <a:off x="5639302" y="69011"/>
            <a:ext cx="2907949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Different ET coupling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11" name="Rectangle 21"/>
          <p:cNvSpPr>
            <a:spLocks/>
          </p:cNvSpPr>
          <p:nvPr/>
        </p:nvSpPr>
        <p:spPr bwMode="auto">
          <a:xfrm>
            <a:off x="427170" y="1013224"/>
            <a:ext cx="2907949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Different ET coupling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H="1">
            <a:off x="2046106" y="2185041"/>
            <a:ext cx="417481" cy="95647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1069675" y="2314876"/>
            <a:ext cx="614441" cy="11546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H="1">
            <a:off x="2463587" y="2892220"/>
            <a:ext cx="659175" cy="8262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801688" y="1888598"/>
          <a:ext cx="914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14400" imgH="279360" progId="Equation.DSMT4">
                  <p:embed/>
                </p:oleObj>
              </mc:Choice>
              <mc:Fallback>
                <p:oleObj name="Equation" r:id="rId15" imgW="914400" imgH="27936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688" y="1888598"/>
                        <a:ext cx="9144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2589362" y="2461054"/>
          <a:ext cx="1066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66680" imgH="304560" progId="Equation.DSMT4">
                  <p:embed/>
                </p:oleObj>
              </mc:Choice>
              <mc:Fallback>
                <p:oleObj name="Equation" r:id="rId17" imgW="1066680" imgH="30456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9362" y="2461054"/>
                        <a:ext cx="1066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オブジェクト 22"/>
          <p:cNvGraphicFramePr>
            <a:graphicFrameLocks noChangeAspect="1"/>
          </p:cNvGraphicFramePr>
          <p:nvPr/>
        </p:nvGraphicFramePr>
        <p:xfrm>
          <a:off x="2122488" y="1866373"/>
          <a:ext cx="914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14400" imgH="279360" progId="Equation.DSMT4">
                  <p:embed/>
                </p:oleObj>
              </mc:Choice>
              <mc:Fallback>
                <p:oleObj name="Equation" r:id="rId19" imgW="914400" imgH="279360" progId="Equation.DSMT4">
                  <p:embed/>
                  <p:pic>
                    <p:nvPicPr>
                      <p:cNvPr id="23" name="オブジェクト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488" y="1866373"/>
                        <a:ext cx="9144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4758572" y="990262"/>
          <a:ext cx="533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33160" imgH="291960" progId="Equation.DSMT4">
                  <p:embed/>
                </p:oleObj>
              </mc:Choice>
              <mc:Fallback>
                <p:oleObj name="Equation" r:id="rId21" imgW="533160" imgH="29196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8572" y="990262"/>
                        <a:ext cx="5334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4758572" y="2134532"/>
          <a:ext cx="520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20560" imgH="291960" progId="Equation.DSMT4">
                  <p:embed/>
                </p:oleObj>
              </mc:Choice>
              <mc:Fallback>
                <p:oleObj name="Equation" r:id="rId23" imgW="520560" imgH="29196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8572" y="2134532"/>
                        <a:ext cx="5207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ChangeAspect="1"/>
          </p:cNvGraphicFramePr>
          <p:nvPr/>
        </p:nvGraphicFramePr>
        <p:xfrm>
          <a:off x="4873670" y="3421042"/>
          <a:ext cx="635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34680" imgH="291960" progId="Equation.DSMT4">
                  <p:embed/>
                </p:oleObj>
              </mc:Choice>
              <mc:Fallback>
                <p:oleObj name="Equation" r:id="rId25" imgW="634680" imgH="291960" progId="Equation.DSMT4">
                  <p:embed/>
                  <p:pic>
                    <p:nvPicPr>
                      <p:cNvPr id="16" name="オブジェクト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70" y="3421042"/>
                        <a:ext cx="6350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4873670" y="4768291"/>
          <a:ext cx="647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47640" imgH="291960" progId="Equation.DSMT4">
                  <p:embed/>
                </p:oleObj>
              </mc:Choice>
              <mc:Fallback>
                <p:oleObj name="Equation" r:id="rId27" imgW="647640" imgH="29196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70" y="4768291"/>
                        <a:ext cx="6477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1203190" y="6234966"/>
            <a:ext cx="6960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Y. Tanimura, 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137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22A550 (2012).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583548" y="362358"/>
            <a:ext cx="28568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Small displacement</a:t>
            </a:r>
            <a:endParaRPr lang="ja-JP" altLang="en-US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5" name="円/楕円 24"/>
          <p:cNvSpPr/>
          <p:nvPr/>
        </p:nvSpPr>
        <p:spPr>
          <a:xfrm>
            <a:off x="6264843" y="2040711"/>
            <a:ext cx="2358842" cy="4797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953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72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72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4273122" y="871738"/>
          <a:ext cx="4635351" cy="5917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4190950" imgH="5349240" progId="AcroExch.Document.7">
                  <p:embed/>
                </p:oleObj>
              </mc:Choice>
              <mc:Fallback>
                <p:oleObj name="Acrobat Document" r:id="rId2" imgW="4190950" imgH="5349240" progId="AcroExch.Document.7">
                  <p:embed/>
                  <p:pic>
                    <p:nvPicPr>
                      <p:cNvPr id="12" name="オブジェクト 1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73122" y="871738"/>
                        <a:ext cx="4635351" cy="5917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900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7" y="1774116"/>
            <a:ext cx="3540674" cy="3390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6264842" y="520425"/>
          <a:ext cx="1066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66680" imgH="304560" progId="Equation.DSMT4">
                  <p:embed/>
                </p:oleObj>
              </mc:Choice>
              <mc:Fallback>
                <p:oleObj name="Equation" r:id="rId5" imgW="1066680" imgH="30456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4842" y="520425"/>
                        <a:ext cx="1066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7650108" y="520425"/>
          <a:ext cx="1066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66680" imgH="304560" progId="Equation.DSMT4">
                  <p:embed/>
                </p:oleObj>
              </mc:Choice>
              <mc:Fallback>
                <p:oleObj name="Equation" r:id="rId7" imgW="1066680" imgH="3045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0108" y="520425"/>
                        <a:ext cx="1066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4891249" y="575059"/>
          <a:ext cx="1054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54080" imgH="304560" progId="Equation.DSMT4">
                  <p:embed/>
                </p:oleObj>
              </mc:Choice>
              <mc:Fallback>
                <p:oleObj name="Equation" r:id="rId9" imgW="1054080" imgH="30456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1249" y="575059"/>
                        <a:ext cx="10541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729072" y="5080999"/>
          <a:ext cx="3530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530520" imgH="431640" progId="Equation.DSMT4">
                  <p:embed/>
                </p:oleObj>
              </mc:Choice>
              <mc:Fallback>
                <p:oleObj name="Equation" r:id="rId11" imgW="3530520" imgH="4316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072" y="5080999"/>
                        <a:ext cx="3530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72699" name="Picture 2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771" y="672825"/>
            <a:ext cx="1591447" cy="152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72700" name="Picture 2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771" y="4623758"/>
            <a:ext cx="1476349" cy="1507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21"/>
          <p:cNvSpPr>
            <a:spLocks/>
          </p:cNvSpPr>
          <p:nvPr/>
        </p:nvSpPr>
        <p:spPr bwMode="auto">
          <a:xfrm>
            <a:off x="5639302" y="69011"/>
            <a:ext cx="2907949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Different ET coupling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11" name="Rectangle 21"/>
          <p:cNvSpPr>
            <a:spLocks/>
          </p:cNvSpPr>
          <p:nvPr/>
        </p:nvSpPr>
        <p:spPr bwMode="auto">
          <a:xfrm>
            <a:off x="427170" y="1013224"/>
            <a:ext cx="2907949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Different ET coupling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H="1">
            <a:off x="2236625" y="2015406"/>
            <a:ext cx="417481" cy="95647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1069675" y="2314876"/>
            <a:ext cx="614441" cy="11546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H="1">
            <a:off x="2463587" y="2892220"/>
            <a:ext cx="659175" cy="8262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801688" y="1888598"/>
          <a:ext cx="914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14400" imgH="279360" progId="Equation.DSMT4">
                  <p:embed/>
                </p:oleObj>
              </mc:Choice>
              <mc:Fallback>
                <p:oleObj name="Equation" r:id="rId15" imgW="914400" imgH="27936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688" y="1888598"/>
                        <a:ext cx="9144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/>
        </p:nvGraphicFramePr>
        <p:xfrm>
          <a:off x="2589362" y="2461054"/>
          <a:ext cx="1066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66680" imgH="304560" progId="Equation.DSMT4">
                  <p:embed/>
                </p:oleObj>
              </mc:Choice>
              <mc:Fallback>
                <p:oleObj name="Equation" r:id="rId17" imgW="1066680" imgH="30456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9362" y="2461054"/>
                        <a:ext cx="1066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オブジェクト 22"/>
          <p:cNvGraphicFramePr>
            <a:graphicFrameLocks noChangeAspect="1"/>
          </p:cNvGraphicFramePr>
          <p:nvPr/>
        </p:nvGraphicFramePr>
        <p:xfrm>
          <a:off x="2122488" y="1866373"/>
          <a:ext cx="914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914400" imgH="279360" progId="Equation.DSMT4">
                  <p:embed/>
                </p:oleObj>
              </mc:Choice>
              <mc:Fallback>
                <p:oleObj name="Equation" r:id="rId19" imgW="914400" imgH="279360" progId="Equation.DSMT4">
                  <p:embed/>
                  <p:pic>
                    <p:nvPicPr>
                      <p:cNvPr id="23" name="オブジェクト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488" y="1866373"/>
                        <a:ext cx="9144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4758572" y="990262"/>
          <a:ext cx="533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33160" imgH="291960" progId="Equation.DSMT4">
                  <p:embed/>
                </p:oleObj>
              </mc:Choice>
              <mc:Fallback>
                <p:oleObj name="Equation" r:id="rId21" imgW="533160" imgH="29196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8572" y="990262"/>
                        <a:ext cx="5334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4758572" y="2134532"/>
          <a:ext cx="520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20560" imgH="291960" progId="Equation.DSMT4">
                  <p:embed/>
                </p:oleObj>
              </mc:Choice>
              <mc:Fallback>
                <p:oleObj name="Equation" r:id="rId23" imgW="520560" imgH="29196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8572" y="2134532"/>
                        <a:ext cx="5207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ChangeAspect="1"/>
          </p:cNvGraphicFramePr>
          <p:nvPr/>
        </p:nvGraphicFramePr>
        <p:xfrm>
          <a:off x="4873670" y="3421042"/>
          <a:ext cx="635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34680" imgH="291960" progId="Equation.DSMT4">
                  <p:embed/>
                </p:oleObj>
              </mc:Choice>
              <mc:Fallback>
                <p:oleObj name="Equation" r:id="rId25" imgW="634680" imgH="291960" progId="Equation.DSMT4">
                  <p:embed/>
                  <p:pic>
                    <p:nvPicPr>
                      <p:cNvPr id="16" name="オブジェクト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70" y="3421042"/>
                        <a:ext cx="6350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4873670" y="4768291"/>
          <a:ext cx="6477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47640" imgH="291960" progId="Equation.DSMT4">
                  <p:embed/>
                </p:oleObj>
              </mc:Choice>
              <mc:Fallback>
                <p:oleObj name="Equation" r:id="rId27" imgW="647640" imgH="29196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70" y="4768291"/>
                        <a:ext cx="6477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1203190" y="6234966"/>
            <a:ext cx="6960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Y. Tanimura, 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137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22A550 (2012).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491995" y="361467"/>
            <a:ext cx="28745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larger displacement</a:t>
            </a:r>
            <a:endParaRPr lang="ja-JP" altLang="en-US" sz="2400" dirty="0"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66317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72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72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755650" y="1854200"/>
          <a:ext cx="6264275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70200" imgH="393480" progId="Equation.DSMT4">
                  <p:embed/>
                </p:oleObj>
              </mc:Choice>
              <mc:Fallback>
                <p:oleObj name="Equation" r:id="rId2" imgW="3670200" imgH="393480" progId="Equation.DSMT4">
                  <p:embed/>
                  <p:pic>
                    <p:nvPicPr>
                      <p:cNvPr id="5529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854200"/>
                        <a:ext cx="6264275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9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84213" y="3095625"/>
          <a:ext cx="7489825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19360" imgH="419040" progId="Equation.DSMT4">
                  <p:embed/>
                </p:oleObj>
              </mc:Choice>
              <mc:Fallback>
                <p:oleObj name="Equation" r:id="rId4" imgW="4419360" imgH="419040" progId="Equation.DSMT4">
                  <p:embed/>
                  <p:pic>
                    <p:nvPicPr>
                      <p:cNvPr id="552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3095625"/>
                        <a:ext cx="7489825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1" name="Object 5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817563" y="981075"/>
          <a:ext cx="4410075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14600" imgH="393480" progId="Equation.DSMT4">
                  <p:embed/>
                </p:oleObj>
              </mc:Choice>
              <mc:Fallback>
                <p:oleObj name="Equation" r:id="rId6" imgW="2514600" imgH="393480" progId="Equation.DSMT4">
                  <p:embed/>
                  <p:pic>
                    <p:nvPicPr>
                      <p:cNvPr id="553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563" y="981075"/>
                        <a:ext cx="4410075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6" name="Rectangle 6"/>
          <p:cNvSpPr>
            <a:spLocks noGrp="1" noRot="1" noChangeArrowheads="1"/>
          </p:cNvSpPr>
          <p:nvPr>
            <p:ph type="title" sz="quarter"/>
          </p:nvPr>
        </p:nvSpPr>
        <p:spPr bwMode="auto">
          <a:xfrm>
            <a:off x="179388" y="188913"/>
            <a:ext cx="8208962" cy="7826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/>
              <a:t>Quantum hierarchal Fokker-Planck eq</a:t>
            </a:r>
            <a:r>
              <a:rPr lang="ja-JP" altLang="en-US" sz="3200" dirty="0"/>
              <a:t>　</a:t>
            </a:r>
            <a:r>
              <a:rPr lang="en-US" altLang="ja-JP" sz="3200" dirty="0"/>
              <a:t>(LL+SL)</a:t>
            </a:r>
          </a:p>
        </p:txBody>
      </p:sp>
      <p:graphicFrame>
        <p:nvGraphicFramePr>
          <p:cNvPr id="55302" name="Object 7"/>
          <p:cNvGraphicFramePr>
            <a:graphicFrameLocks noChangeAspect="1"/>
          </p:cNvGraphicFramePr>
          <p:nvPr/>
        </p:nvGraphicFramePr>
        <p:xfrm>
          <a:off x="4149725" y="3933825"/>
          <a:ext cx="46259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327120" imgH="482400" progId="Equation.DSMT4">
                  <p:embed/>
                </p:oleObj>
              </mc:Choice>
              <mc:Fallback>
                <p:oleObj name="Equation" r:id="rId8" imgW="3327120" imgH="482400" progId="Equation.DSMT4">
                  <p:embed/>
                  <p:pic>
                    <p:nvPicPr>
                      <p:cNvPr id="5530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9725" y="3933825"/>
                        <a:ext cx="4625975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3" name="Object 8"/>
          <p:cNvGraphicFramePr>
            <a:graphicFrameLocks noChangeAspect="1"/>
          </p:cNvGraphicFramePr>
          <p:nvPr/>
        </p:nvGraphicFramePr>
        <p:xfrm>
          <a:off x="704850" y="5373688"/>
          <a:ext cx="5214938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74840" imgH="419040" progId="Equation.DSMT4">
                  <p:embed/>
                </p:oleObj>
              </mc:Choice>
              <mc:Fallback>
                <p:oleObj name="Equation" r:id="rId10" imgW="3174840" imgH="419040" progId="Equation.DSMT4">
                  <p:embed/>
                  <p:pic>
                    <p:nvPicPr>
                      <p:cNvPr id="55303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50" y="5373688"/>
                        <a:ext cx="5214938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4" name="Object 9"/>
          <p:cNvGraphicFramePr>
            <a:graphicFrameLocks noChangeAspect="1"/>
          </p:cNvGraphicFramePr>
          <p:nvPr/>
        </p:nvGraphicFramePr>
        <p:xfrm>
          <a:off x="4011613" y="6092825"/>
          <a:ext cx="4073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251160" imgH="457200" progId="Equation.DSMT4">
                  <p:embed/>
                </p:oleObj>
              </mc:Choice>
              <mc:Fallback>
                <p:oleObj name="Equation" r:id="rId12" imgW="3251160" imgH="457200" progId="Equation.DSMT4">
                  <p:embed/>
                  <p:pic>
                    <p:nvPicPr>
                      <p:cNvPr id="5530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1613" y="6092825"/>
                        <a:ext cx="4073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7" name="Text Box 10"/>
          <p:cNvSpPr txBox="1">
            <a:spLocks noChangeArrowheads="1"/>
          </p:cNvSpPr>
          <p:nvPr/>
        </p:nvSpPr>
        <p:spPr bwMode="auto">
          <a:xfrm>
            <a:off x="468313" y="4652963"/>
            <a:ext cx="374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sp>
        <p:nvSpPr>
          <p:cNvPr id="55308" name="Text Box 11"/>
          <p:cNvSpPr txBox="1">
            <a:spLocks noChangeArrowheads="1"/>
          </p:cNvSpPr>
          <p:nvPr/>
        </p:nvSpPr>
        <p:spPr bwMode="auto">
          <a:xfrm>
            <a:off x="6300788" y="981075"/>
            <a:ext cx="2879724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YT &amp; Steffen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JPS</a:t>
            </a:r>
            <a:r>
              <a:rPr lang="fr-FR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 </a:t>
            </a:r>
            <a:r>
              <a:rPr lang="fr-FR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69</a:t>
            </a:r>
            <a:r>
              <a:rPr lang="fr-FR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, 4095 (2000)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Kato &amp; YT,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JCP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120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, 260 (2004).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</p:txBody>
      </p:sp>
      <p:graphicFrame>
        <p:nvGraphicFramePr>
          <p:cNvPr id="55305" name="Object 12"/>
          <p:cNvGraphicFramePr>
            <a:graphicFrameLocks noChangeAspect="1"/>
          </p:cNvGraphicFramePr>
          <p:nvPr/>
        </p:nvGraphicFramePr>
        <p:xfrm>
          <a:off x="1979613" y="4005263"/>
          <a:ext cx="18002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15920" imgH="253800" progId="Equation.DSMT4">
                  <p:embed/>
                </p:oleObj>
              </mc:Choice>
              <mc:Fallback>
                <p:oleObj name="Equation" r:id="rId16" imgW="1015920" imgH="253800" progId="Equation.DSMT4">
                  <p:embed/>
                  <p:pic>
                    <p:nvPicPr>
                      <p:cNvPr id="55305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4005263"/>
                        <a:ext cx="1800225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5292725" y="4797425"/>
            <a:ext cx="3382963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1600" b="1" dirty="0">
                <a:solidFill>
                  <a:srgbClr val="FF0000"/>
                </a:solidFill>
                <a:latin typeface="Tahoma" pitchFamily="34" charset="0"/>
                <a:ea typeface="Arial Unicode MS" panose="020B0604020202020204" pitchFamily="50" charset="-128"/>
              </a:rPr>
              <a:t>temperature correct. term</a:t>
            </a:r>
            <a:endParaRPr kumimoji="0" lang="ja-JP" altLang="de-DE" sz="1600" b="1" dirty="0">
              <a:solidFill>
                <a:srgbClr val="FF0000"/>
              </a:solidFill>
              <a:latin typeface="Tahoma" pitchFamily="34" charset="0"/>
              <a:ea typeface="Arial Unicode MS" panose="020B0604020202020204" pitchFamily="50" charset="-128"/>
            </a:endParaRP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00166" y="264318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357554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72066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643702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Second-order Perturbation </a:t>
            </a:r>
            <a:endParaRPr kumimoji="1" lang="ja-JP" altLang="en-US" dirty="0"/>
          </a:p>
        </p:txBody>
      </p:sp>
      <p:pic>
        <p:nvPicPr>
          <p:cNvPr id="10" name="Picture 3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13" y="4005064"/>
            <a:ext cx="7845425" cy="280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88377"/>
              </p:ext>
            </p:extLst>
          </p:nvPr>
        </p:nvGraphicFramePr>
        <p:xfrm>
          <a:off x="1343025" y="2708275"/>
          <a:ext cx="56515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651280" imgH="647640" progId="Equation.DSMT4">
                  <p:embed/>
                </p:oleObj>
              </mc:Choice>
              <mc:Fallback>
                <p:oleObj name="Equation" r:id="rId3" imgW="5651280" imgH="647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2708275"/>
                        <a:ext cx="56515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539552" y="2132856"/>
            <a:ext cx="2686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</a:t>
            </a:r>
            <a:r>
              <a:rPr lang="en-US" altLang="ja-JP" sz="2400" baseline="30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nd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114369"/>
              </p:ext>
            </p:extLst>
          </p:nvPr>
        </p:nvGraphicFramePr>
        <p:xfrm>
          <a:off x="304800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1840" imgH="457200" progId="Equation.DSMT4">
                  <p:embed/>
                </p:oleObj>
              </mc:Choice>
              <mc:Fallback>
                <p:oleObj name="Equation" r:id="rId5" imgW="20318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414466"/>
              </p:ext>
            </p:extLst>
          </p:nvPr>
        </p:nvGraphicFramePr>
        <p:xfrm>
          <a:off x="2451100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1840" imgH="457200" progId="Equation.DSMT4">
                  <p:embed/>
                </p:oleObj>
              </mc:Choice>
              <mc:Fallback>
                <p:oleObj name="Equation" r:id="rId7" imgW="20318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837000"/>
              </p:ext>
            </p:extLst>
          </p:nvPr>
        </p:nvGraphicFramePr>
        <p:xfrm>
          <a:off x="4581525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1840" imgH="457200" progId="Equation.DSMT4">
                  <p:embed/>
                </p:oleObj>
              </mc:Choice>
              <mc:Fallback>
                <p:oleObj name="Equation" r:id="rId9" imgW="20318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525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618402"/>
              </p:ext>
            </p:extLst>
          </p:nvPr>
        </p:nvGraphicFramePr>
        <p:xfrm>
          <a:off x="6742113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1840" imgH="457200" progId="Equation.DSMT4">
                  <p:embed/>
                </p:oleObj>
              </mc:Choice>
              <mc:Fallback>
                <p:oleObj name="Equation" r:id="rId11" imgW="20318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2113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169715"/>
              </p:ext>
            </p:extLst>
          </p:nvPr>
        </p:nvGraphicFramePr>
        <p:xfrm>
          <a:off x="1500188" y="1247775"/>
          <a:ext cx="5638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638680" imgH="736560" progId="Equation.DSMT4">
                  <p:embed/>
                </p:oleObj>
              </mc:Choice>
              <mc:Fallback>
                <p:oleObj name="Equation" r:id="rId13" imgW="563868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1247775"/>
                        <a:ext cx="56388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614" name="Picture 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60742"/>
            <a:ext cx="24860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14" name="Rectangle 14"/>
          <p:cNvSpPr>
            <a:spLocks noGrp="1" noChangeArrowheads="1"/>
          </p:cNvSpPr>
          <p:nvPr>
            <p:ph type="title"/>
          </p:nvPr>
        </p:nvSpPr>
        <p:spPr>
          <a:xfrm>
            <a:off x="636588" y="423863"/>
            <a:ext cx="8364568" cy="719137"/>
          </a:xfrm>
        </p:spPr>
        <p:txBody>
          <a:bodyPr rtlCol="0" anchor="t">
            <a:normAutofit fontScale="90000"/>
          </a:bodyPr>
          <a:lstStyle/>
          <a:p>
            <a:pPr algn="l"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Multistate Quantum Fokker-Planck eq</a:t>
            </a:r>
            <a:endParaRPr lang="en-US" altLang="ja-JP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sp>
        <p:nvSpPr>
          <p:cNvPr id="31949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82613" y="2808288"/>
            <a:ext cx="6291262" cy="31686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Energy vs. distance </a:t>
            </a:r>
            <a:r>
              <a:rPr lang="en-US" altLang="ja-JP" sz="2000" i="1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q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for different electronic states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319490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65225" y="1357313"/>
          <a:ext cx="6049963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6304762" imgH="1486107" progId="PBrush">
                  <p:embed/>
                </p:oleObj>
              </mc:Choice>
              <mc:Fallback>
                <p:oleObj name="ビットマップ イメージ" r:id="rId3" imgW="6304762" imgH="148610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225" y="1357313"/>
                        <a:ext cx="6049963" cy="1425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856687" y="597394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i="1" dirty="0">
                <a:latin typeface="Arial" pitchFamily="34" charset="0"/>
              </a:rPr>
              <a:t>q</a:t>
            </a:r>
            <a:endParaRPr lang="ja-JP" altLang="en-US" i="1" dirty="0"/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3721100" y="4102100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09800" imgH="1993680" progId="Equation.DSMT4">
                  <p:embed/>
                </p:oleObj>
              </mc:Choice>
              <mc:Fallback>
                <p:oleObj name="Equation" r:id="rId5" imgW="4609800" imgH="19936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4102100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1611702" y="5463679"/>
          <a:ext cx="876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266400" progId="Equation.DSMT4">
                  <p:embed/>
                </p:oleObj>
              </mc:Choice>
              <mc:Fallback>
                <p:oleObj name="Equation" r:id="rId7" imgW="8762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11702" y="5463679"/>
                        <a:ext cx="876300" cy="266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線矢印コネクタ 9"/>
          <p:cNvCxnSpPr/>
          <p:nvPr/>
        </p:nvCxnSpPr>
        <p:spPr>
          <a:xfrm flipV="1">
            <a:off x="1488029" y="5316012"/>
            <a:ext cx="22718" cy="686326"/>
          </a:xfrm>
          <a:prstGeom prst="straightConnector1">
            <a:avLst/>
          </a:prstGeom>
          <a:ln w="57150">
            <a:solidFill>
              <a:srgbClr val="FE385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>
            <a:off x="1423115" y="5003350"/>
            <a:ext cx="740536" cy="1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オブジェクト 11"/>
          <p:cNvGraphicFramePr>
            <a:graphicFrameLocks noGrp="1" noChangeAspect="1"/>
          </p:cNvGraphicFramePr>
          <p:nvPr/>
        </p:nvGraphicFramePr>
        <p:xfrm>
          <a:off x="3728244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09800" imgH="1993680" progId="Equation.DSMT4">
                  <p:embed/>
                </p:oleObj>
              </mc:Choice>
              <mc:Fallback>
                <p:oleObj name="Equation" r:id="rId9" imgW="4609800" imgH="19936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244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711034" y="4490963"/>
          <a:ext cx="635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34680" imgH="291960" progId="Equation.DSMT4">
                  <p:embed/>
                </p:oleObj>
              </mc:Choice>
              <mc:Fallback>
                <p:oleObj name="Equation" r:id="rId11" imgW="63468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11034" y="4490963"/>
                        <a:ext cx="6350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Grp="1" noChangeAspect="1"/>
          </p:cNvGraphicFramePr>
          <p:nvPr/>
        </p:nvGraphicFramePr>
        <p:xfrm>
          <a:off x="3742532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09800" imgH="1993680" progId="Equation.DSMT4">
                  <p:embed/>
                </p:oleObj>
              </mc:Choice>
              <mc:Fallback>
                <p:oleObj name="Equation" r:id="rId13" imgW="4609800" imgH="19936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2532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3735388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609800" imgH="1993680" progId="Equation.DSMT4">
                  <p:embed/>
                </p:oleObj>
              </mc:Choice>
              <mc:Fallback>
                <p:oleObj name="Equation" r:id="rId15" imgW="4609800" imgH="19936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473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91131" y="336437"/>
            <a:ext cx="8218488" cy="98982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 molecular system:</a:t>
            </a:r>
            <a:endParaRPr lang="en-US" altLang="ja-JP" sz="2000" dirty="0">
              <a:solidFill>
                <a:srgbClr val="CC3300"/>
              </a:solidFill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0514" name="Object 2"/>
          <p:cNvGraphicFramePr>
            <a:graphicFrameLocks noGrp="1" noChangeAspect="1"/>
          </p:cNvGraphicFramePr>
          <p:nvPr>
            <p:ph sz="half" idx="2"/>
          </p:nvPr>
        </p:nvGraphicFramePr>
        <p:xfrm>
          <a:off x="1043608" y="1792575"/>
          <a:ext cx="605155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38880" imgH="1015920" progId="Equation.DSMT4">
                  <p:embed/>
                </p:oleObj>
              </mc:Choice>
              <mc:Fallback>
                <p:oleObj name="Equation" r:id="rId2" imgW="7238880" imgH="1015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792575"/>
                        <a:ext cx="6051550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0521" name="Rectangle 10"/>
          <p:cNvSpPr>
            <a:spLocks noChangeArrowheads="1"/>
          </p:cNvSpPr>
          <p:nvPr/>
        </p:nvSpPr>
        <p:spPr bwMode="auto">
          <a:xfrm>
            <a:off x="452018" y="3794148"/>
            <a:ext cx="45720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stem"/>
              </a:rPr>
              <a:t>The reduced density matrix is</a:t>
            </a:r>
          </a:p>
          <a:p>
            <a:endParaRPr lang="en-US" altLang="ja-JP" sz="2000" dirty="0">
              <a:latin typeface="Calibri" pitchFamily="34" charset="0"/>
              <a:ea typeface="Arial Unicode MS" panose="020B0604020202020204" pitchFamily="50" charset="-128"/>
              <a:sym typeface="System"/>
            </a:endParaRPr>
          </a:p>
          <a:p>
            <a:r>
              <a:rPr lang="ja-JP" altLang="en-US" dirty="0">
                <a:latin typeface="Calibri" pitchFamily="34" charset="0"/>
                <a:ea typeface="Arial Unicode MS" panose="020B0604020202020204" pitchFamily="50" charset="-128"/>
                <a:sym typeface="Wingdings" pitchFamily="2" charset="2"/>
              </a:rPr>
              <a:t>　　　　　　　　　　　　　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ja-JP" dirty="0">
              <a:latin typeface="Calibri" pitchFamily="34" charset="0"/>
              <a:ea typeface="Arial Unicode MS" panose="020B0604020202020204" pitchFamily="50" charset="-128"/>
              <a:sym typeface="System"/>
            </a:endParaRPr>
          </a:p>
        </p:txBody>
      </p:sp>
      <p:graphicFrame>
        <p:nvGraphicFramePr>
          <p:cNvPr id="320515" name="Object 3"/>
          <p:cNvGraphicFramePr>
            <a:graphicFrameLocks noChangeAspect="1"/>
          </p:cNvGraphicFramePr>
          <p:nvPr/>
        </p:nvGraphicFramePr>
        <p:xfrm>
          <a:off x="3881811" y="3794148"/>
          <a:ext cx="228441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253800" progId="Equation.DSMT4">
                  <p:embed/>
                </p:oleObj>
              </mc:Choice>
              <mc:Fallback>
                <p:oleObj name="Equation" r:id="rId4" imgW="116820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1811" y="3794148"/>
                        <a:ext cx="2284413" cy="49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0516" name="Object 4"/>
          <p:cNvGraphicFramePr>
            <a:graphicFrameLocks noChangeAspect="1"/>
          </p:cNvGraphicFramePr>
          <p:nvPr/>
        </p:nvGraphicFramePr>
        <p:xfrm>
          <a:off x="783533" y="4826469"/>
          <a:ext cx="13208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0560" imgH="203040" progId="Equation.DSMT4">
                  <p:embed/>
                </p:oleObj>
              </mc:Choice>
              <mc:Fallback>
                <p:oleObj name="Equation" r:id="rId6" imgW="5205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533" y="4826469"/>
                        <a:ext cx="1320800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0522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01313" y="4939182"/>
            <a:ext cx="6429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23" name="正方形/長方形 10"/>
          <p:cNvSpPr>
            <a:spLocks noChangeArrowheads="1"/>
          </p:cNvSpPr>
          <p:nvPr/>
        </p:nvSpPr>
        <p:spPr bwMode="auto">
          <a:xfrm>
            <a:off x="1912268" y="956369"/>
            <a:ext cx="242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16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　　</a:t>
            </a:r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Potential surfaces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20524" name="正方形/長方形 11"/>
          <p:cNvSpPr>
            <a:spLocks noChangeArrowheads="1"/>
          </p:cNvSpPr>
          <p:nvPr/>
        </p:nvSpPr>
        <p:spPr bwMode="auto">
          <a:xfrm>
            <a:off x="4932040" y="956369"/>
            <a:ext cx="3365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laser, </a:t>
            </a:r>
            <a:r>
              <a:rPr lang="en-US" altLang="ja-JP" dirty="0" err="1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nonadiabatic</a:t>
            </a:r>
            <a:r>
              <a:rPr lang="en-US" altLang="ja-JP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 interactions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3185844" y="4455288"/>
          <a:ext cx="5508625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511600" imgH="1346040" progId="Equation.DSMT4">
                  <p:embed/>
                </p:oleObj>
              </mc:Choice>
              <mc:Fallback>
                <p:oleObj name="Equation" r:id="rId9" imgW="5511600" imgH="1346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5844" y="4455288"/>
                        <a:ext cx="5508625" cy="134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下矢印 3"/>
          <p:cNvSpPr/>
          <p:nvPr/>
        </p:nvSpPr>
        <p:spPr>
          <a:xfrm>
            <a:off x="3313303" y="1484784"/>
            <a:ext cx="347708" cy="3170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下矢印 15"/>
          <p:cNvSpPr/>
          <p:nvPr/>
        </p:nvSpPr>
        <p:spPr>
          <a:xfrm>
            <a:off x="5940157" y="1484784"/>
            <a:ext cx="347708" cy="3170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622363" y="3009421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System"/>
              </a:rPr>
              <a:t>Any shape of potentials, any strength of interactions, can be time dependent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941591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4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41313"/>
            <a:ext cx="6994525" cy="586581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Liouville operator of the molecular system: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In the Wigner representation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where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153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948842"/>
              </p:ext>
            </p:extLst>
          </p:nvPr>
        </p:nvGraphicFramePr>
        <p:xfrm>
          <a:off x="814388" y="765175"/>
          <a:ext cx="8234362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94160" imgH="482400" progId="Equation.DSMT4">
                  <p:embed/>
                </p:oleObj>
              </mc:Choice>
              <mc:Fallback>
                <p:oleObj name="Equation" r:id="rId3" imgW="439416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88" y="765175"/>
                        <a:ext cx="8234362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1543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780928"/>
            <a:ext cx="4191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21539" name="Object 3"/>
          <p:cNvGraphicFramePr>
            <a:graphicFrameLocks noChangeAspect="1"/>
          </p:cNvGraphicFramePr>
          <p:nvPr/>
        </p:nvGraphicFramePr>
        <p:xfrm>
          <a:off x="1517650" y="4389438"/>
          <a:ext cx="55880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960" imgH="888840" progId="Equation.DSMT4">
                  <p:embed/>
                </p:oleObj>
              </mc:Choice>
              <mc:Fallback>
                <p:oleObj name="Equation" r:id="rId6" imgW="279396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7650" y="4389438"/>
                        <a:ext cx="55880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1540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98549613"/>
              </p:ext>
            </p:extLst>
          </p:nvPr>
        </p:nvGraphicFramePr>
        <p:xfrm>
          <a:off x="854075" y="2593975"/>
          <a:ext cx="7899400" cy="153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57520" imgH="863280" progId="Equation.DSMT4">
                  <p:embed/>
                </p:oleObj>
              </mc:Choice>
              <mc:Fallback>
                <p:oleObj name="Equation" r:id="rId8" imgW="4457520" imgH="863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075" y="2593975"/>
                        <a:ext cx="7899400" cy="153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9"/>
          <p:cNvSpPr>
            <a:spLocks noChangeArrowheads="1"/>
          </p:cNvSpPr>
          <p:nvPr/>
        </p:nvSpPr>
        <p:spPr bwMode="auto">
          <a:xfrm>
            <a:off x="947738" y="6237312"/>
            <a:ext cx="50193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Mukamel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101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3049 (1994).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00595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58775" y="165399"/>
            <a:ext cx="8785225" cy="586581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2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multistate quantum dynamics is described by replacements: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2564" name="Object 4"/>
          <p:cNvGraphicFramePr>
            <a:graphicFrameLocks noChangeAspect="1"/>
          </p:cNvGraphicFramePr>
          <p:nvPr/>
        </p:nvGraphicFramePr>
        <p:xfrm>
          <a:off x="1844675" y="725488"/>
          <a:ext cx="49688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965480" imgH="1143000" progId="Equation.DSMT4">
                  <p:embed/>
                </p:oleObj>
              </mc:Choice>
              <mc:Fallback>
                <p:oleObj name="Equation" r:id="rId3" imgW="4965480" imgH="1143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675" y="725488"/>
                        <a:ext cx="496887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2570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1874" y="779349"/>
            <a:ext cx="55721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2571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96705" y="1393711"/>
            <a:ext cx="541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正方形/長方形 5"/>
          <p:cNvSpPr>
            <a:spLocks noChangeArrowheads="1"/>
          </p:cNvSpPr>
          <p:nvPr/>
        </p:nvSpPr>
        <p:spPr bwMode="auto">
          <a:xfrm>
            <a:off x="962818" y="6273921"/>
            <a:ext cx="7577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Maruyama &amp;  Tanimura,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CPL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292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, 28 (1998).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正方形/長方形 6"/>
          <p:cNvSpPr>
            <a:spLocks noChangeArrowheads="1"/>
          </p:cNvSpPr>
          <p:nvPr/>
        </p:nvSpPr>
        <p:spPr bwMode="auto">
          <a:xfrm>
            <a:off x="910507" y="5960787"/>
            <a:ext cx="6596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Maruyama,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107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1779 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18" name="Object 2"/>
          <p:cNvGraphicFramePr>
            <a:graphicFrameLocks noChangeAspect="1"/>
          </p:cNvGraphicFramePr>
          <p:nvPr/>
        </p:nvGraphicFramePr>
        <p:xfrm>
          <a:off x="1288256" y="2505536"/>
          <a:ext cx="6081712" cy="333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83280" imgH="3340080" progId="Equation.DSMT4">
                  <p:embed/>
                </p:oleObj>
              </mc:Choice>
              <mc:Fallback>
                <p:oleObj name="Equation" r:id="rId9" imgW="6083280" imgH="3340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8256" y="2505536"/>
                        <a:ext cx="6081712" cy="333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11003" y="42493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52541" y="42670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70128" y="42543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13116" y="428931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正方形/長方形 3"/>
          <p:cNvSpPr/>
          <p:nvPr/>
        </p:nvSpPr>
        <p:spPr>
          <a:xfrm>
            <a:off x="755576" y="2019465"/>
            <a:ext cx="8366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Multi-state quantum hierarchal Fokker-Planck </a:t>
            </a:r>
            <a:r>
              <a:rPr lang="en-US" altLang="ja-JP" dirty="0" err="1">
                <a:latin typeface="Arial Unicode MS"/>
                <a:ea typeface="Arial Unicode MS"/>
                <a:cs typeface="Arial Unicode MS"/>
                <a:sym typeface="Symbol" pitchFamily="18" charset="2"/>
              </a:rPr>
              <a:t>Eq</a:t>
            </a:r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(without low temp. corrections)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0002263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9" name="Rectangle 13"/>
          <p:cNvSpPr>
            <a:spLocks noGrp="1" noChangeArrowheads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Linear absorption</a:t>
            </a:r>
            <a:b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</a:br>
            <a:endParaRPr lang="en-US" altLang="ja-JP" sz="28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</p:txBody>
      </p:sp>
      <p:sp>
        <p:nvSpPr>
          <p:cNvPr id="32461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620713"/>
            <a:ext cx="4038600" cy="5865812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Morse potentials system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b="1" dirty="0">
              <a:solidFill>
                <a:srgbClr val="0000CC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</p:txBody>
      </p:sp>
      <p:graphicFrame>
        <p:nvGraphicFramePr>
          <p:cNvPr id="324610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00563" y="836613"/>
          <a:ext cx="3887787" cy="568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2553056" imgH="3734321" progId="Paint.Picture">
                  <p:embed/>
                </p:oleObj>
              </mc:Choice>
              <mc:Fallback>
                <p:oleObj name="ビットマップ イメージ" r:id="rId3" imgW="2553056" imgH="373432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836613"/>
                        <a:ext cx="3887787" cy="568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4673" name="Picture 6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25" y="1844993"/>
            <a:ext cx="3076575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519008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7" name="Rectangle 5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5489575" cy="561975"/>
          </a:xfrm>
        </p:spPr>
        <p:txBody>
          <a:bodyPr rtlCol="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Wave Packet dynamics </a:t>
            </a:r>
            <a:endParaRPr lang="en-US" altLang="ja-JP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itchFamily="18" charset="2"/>
            </a:endParaRPr>
          </a:p>
        </p:txBody>
      </p:sp>
      <p:graphicFrame>
        <p:nvGraphicFramePr>
          <p:cNvPr id="325634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827088" y="908050"/>
          <a:ext cx="569912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6706536" imgH="6571429" progId="PBrush">
                  <p:embed/>
                </p:oleObj>
              </mc:Choice>
              <mc:Fallback>
                <p:oleObj name="ビットマップ イメージ" r:id="rId3" imgW="6706536" imgH="6571429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908050"/>
                        <a:ext cx="569912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186" y="353568"/>
            <a:ext cx="2020727" cy="2175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96924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255678"/>
              </p:ext>
            </p:extLst>
          </p:nvPr>
        </p:nvGraphicFramePr>
        <p:xfrm>
          <a:off x="2846297" y="4226565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06080" progId="Equation.DSMT4">
                  <p:embed/>
                </p:oleObj>
              </mc:Choice>
              <mc:Fallback>
                <p:oleObj name="Equation" r:id="rId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297" y="4226565"/>
                        <a:ext cx="9525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583548" y="362358"/>
            <a:ext cx="569899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Pump-probe spectroscopy 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(=Transient absorption spectroscopy)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 rot="16200000" flipV="1">
            <a:off x="399919" y="3340378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16200000" flipV="1">
            <a:off x="-312869" y="3341965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Line 9"/>
          <p:cNvSpPr>
            <a:spLocks noChangeShapeType="1"/>
          </p:cNvSpPr>
          <p:nvPr/>
        </p:nvSpPr>
        <p:spPr bwMode="auto">
          <a:xfrm flipH="1">
            <a:off x="1888200" y="3531671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1177000" y="4398446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1175413" y="1845746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888200" y="1842571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0" name="テキスト ボックス 47"/>
          <p:cNvSpPr txBox="1">
            <a:spLocks noChangeArrowheads="1"/>
          </p:cNvSpPr>
          <p:nvPr/>
        </p:nvSpPr>
        <p:spPr bwMode="auto">
          <a:xfrm>
            <a:off x="1242088" y="1328164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278208"/>
              </p:ext>
            </p:extLst>
          </p:nvPr>
        </p:nvGraphicFramePr>
        <p:xfrm>
          <a:off x="1254788" y="4495284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42720" progId="Equation.DSMT4">
                  <p:embed/>
                </p:oleObj>
              </mc:Choice>
              <mc:Fallback>
                <p:oleObj name="Equation" r:id="rId4" imgW="545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4788" y="4495284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095043"/>
              </p:ext>
            </p:extLst>
          </p:nvPr>
        </p:nvGraphicFramePr>
        <p:xfrm>
          <a:off x="1272250" y="3831709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2250" y="3831709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683381"/>
              </p:ext>
            </p:extLst>
          </p:nvPr>
        </p:nvGraphicFramePr>
        <p:xfrm>
          <a:off x="1288125" y="3022084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8125" y="3022084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254484"/>
              </p:ext>
            </p:extLst>
          </p:nvPr>
        </p:nvGraphicFramePr>
        <p:xfrm>
          <a:off x="1294475" y="2190234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42720" progId="Equation.DSMT4">
                  <p:embed/>
                </p:oleObj>
              </mc:Choice>
              <mc:Fallback>
                <p:oleObj name="Equation" r:id="rId10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4475" y="2190234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1175413" y="3539609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1173825" y="2752209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H="1">
            <a:off x="1885025" y="2763321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1892963" y="4388921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1812000" y="3474521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1812000" y="2683946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1096038" y="1772721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星 7 51"/>
          <p:cNvSpPr>
            <a:spLocks noChangeAspect="1"/>
          </p:cNvSpPr>
          <p:nvPr/>
        </p:nvSpPr>
        <p:spPr>
          <a:xfrm>
            <a:off x="1097625" y="4307959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580100" y="3739634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580100" y="2910959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580100" y="2118796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626654"/>
              </p:ext>
            </p:extLst>
          </p:nvPr>
        </p:nvGraphicFramePr>
        <p:xfrm>
          <a:off x="2828476" y="2521438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06080" progId="Equation.DSMT4">
                  <p:embed/>
                </p:oleObj>
              </mc:Choice>
              <mc:Fallback>
                <p:oleObj name="Equation" r:id="rId1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476" y="2521438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860627"/>
              </p:ext>
            </p:extLst>
          </p:nvPr>
        </p:nvGraphicFramePr>
        <p:xfrm>
          <a:off x="2846297" y="334629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06080" progId="Equation.DSMT4">
                  <p:embed/>
                </p:oleObj>
              </mc:Choice>
              <mc:Fallback>
                <p:oleObj name="Equation" r:id="rId14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297" y="334629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475374"/>
              </p:ext>
            </p:extLst>
          </p:nvPr>
        </p:nvGraphicFramePr>
        <p:xfrm>
          <a:off x="2844040" y="1734831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06080" progId="Equation.DSMT4">
                  <p:embed/>
                </p:oleObj>
              </mc:Choice>
              <mc:Fallback>
                <p:oleObj name="Equation" r:id="rId16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040" y="1734831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786307"/>
              </p:ext>
            </p:extLst>
          </p:nvPr>
        </p:nvGraphicFramePr>
        <p:xfrm>
          <a:off x="2047041" y="4192071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71320" imgH="406080" progId="Equation.DSMT4">
                  <p:embed/>
                </p:oleObj>
              </mc:Choice>
              <mc:Fallback>
                <p:oleObj name="Equation" r:id="rId18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7041" y="4192071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69828"/>
              </p:ext>
            </p:extLst>
          </p:nvPr>
        </p:nvGraphicFramePr>
        <p:xfrm>
          <a:off x="2099607" y="3325296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406080" progId="Equation.DSMT4">
                  <p:embed/>
                </p:oleObj>
              </mc:Choice>
              <mc:Fallback>
                <p:oleObj name="Equation" r:id="rId20" imgW="5331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9607" y="3325296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077217"/>
              </p:ext>
            </p:extLst>
          </p:nvPr>
        </p:nvGraphicFramePr>
        <p:xfrm>
          <a:off x="2078819" y="2538916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33160" imgH="406080" progId="Equation.DSMT4">
                  <p:embed/>
                </p:oleObj>
              </mc:Choice>
              <mc:Fallback>
                <p:oleObj name="Equation" r:id="rId22" imgW="5331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8819" y="2538916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オブジェクト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694177"/>
              </p:ext>
            </p:extLst>
          </p:nvPr>
        </p:nvGraphicFramePr>
        <p:xfrm>
          <a:off x="2075196" y="1729859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68280" progId="Equation.DSMT4">
                  <p:embed/>
                </p:oleObj>
              </mc:Choice>
              <mc:Fallback>
                <p:oleObj name="Equation" r:id="rId24" imgW="5839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5196" y="1729859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Line 9"/>
          <p:cNvSpPr>
            <a:spLocks noChangeShapeType="1"/>
          </p:cNvSpPr>
          <p:nvPr/>
        </p:nvSpPr>
        <p:spPr bwMode="auto">
          <a:xfrm flipV="1">
            <a:off x="5452644" y="5589508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4597416" y="5587412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3723536" y="5587412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8" name="星 7 67"/>
          <p:cNvSpPr>
            <a:spLocks noChangeAspect="1"/>
          </p:cNvSpPr>
          <p:nvPr/>
        </p:nvSpPr>
        <p:spPr>
          <a:xfrm>
            <a:off x="4370263" y="551200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3528858" y="550505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5261201" y="5500007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星 7 70"/>
          <p:cNvSpPr>
            <a:spLocks noChangeAspect="1"/>
          </p:cNvSpPr>
          <p:nvPr/>
        </p:nvSpPr>
        <p:spPr>
          <a:xfrm>
            <a:off x="6142466" y="5501687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6444503" y="5589508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73" name="オブジェクト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865677"/>
              </p:ext>
            </p:extLst>
          </p:nvPr>
        </p:nvGraphicFramePr>
        <p:xfrm>
          <a:off x="1485900" y="5016500"/>
          <a:ext cx="576897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65760" imgH="558720" progId="Equation.DSMT4">
                  <p:embed/>
                </p:oleObj>
              </mc:Choice>
              <mc:Fallback>
                <p:oleObj name="Equation" r:id="rId26" imgW="5765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900" y="5016500"/>
                        <a:ext cx="5768975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直線矢印コネクタ 73"/>
          <p:cNvCxnSpPr/>
          <p:nvPr/>
        </p:nvCxnSpPr>
        <p:spPr>
          <a:xfrm rot="16200000" flipV="1">
            <a:off x="3857347" y="3395357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ine 9"/>
          <p:cNvSpPr>
            <a:spLocks noChangeShapeType="1"/>
          </p:cNvSpPr>
          <p:nvPr/>
        </p:nvSpPr>
        <p:spPr bwMode="auto">
          <a:xfrm flipH="1">
            <a:off x="5351979" y="1905488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Line 9"/>
          <p:cNvSpPr>
            <a:spLocks noChangeShapeType="1"/>
          </p:cNvSpPr>
          <p:nvPr/>
        </p:nvSpPr>
        <p:spPr bwMode="auto">
          <a:xfrm flipH="1">
            <a:off x="6066354" y="3583475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Line 9"/>
          <p:cNvSpPr>
            <a:spLocks noChangeShapeType="1"/>
          </p:cNvSpPr>
          <p:nvPr/>
        </p:nvSpPr>
        <p:spPr bwMode="auto">
          <a:xfrm>
            <a:off x="5356741" y="4429613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6064766" y="1903900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415479" y="1395378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81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649784"/>
              </p:ext>
            </p:extLst>
          </p:nvPr>
        </p:nvGraphicFramePr>
        <p:xfrm>
          <a:off x="5447229" y="391050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7229" y="391050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722099"/>
              </p:ext>
            </p:extLst>
          </p:nvPr>
        </p:nvGraphicFramePr>
        <p:xfrm>
          <a:off x="5429766" y="3078650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45760" imgH="342720" progId="Equation.DSMT4">
                  <p:embed/>
                </p:oleObj>
              </mc:Choice>
              <mc:Fallback>
                <p:oleObj name="Equation" r:id="rId28" imgW="545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766" y="3078650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9"/>
          <p:cNvSpPr>
            <a:spLocks noChangeShapeType="1"/>
          </p:cNvSpPr>
          <p:nvPr/>
        </p:nvSpPr>
        <p:spPr bwMode="auto">
          <a:xfrm flipH="1">
            <a:off x="5359122" y="3552671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 flipH="1">
            <a:off x="5351979" y="2810363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 flipH="1">
            <a:off x="6064766" y="2800838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>
            <a:off x="6064766" y="4429613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星 7 86"/>
          <p:cNvSpPr>
            <a:spLocks noChangeAspect="1"/>
          </p:cNvSpPr>
          <p:nvPr/>
        </p:nvSpPr>
        <p:spPr>
          <a:xfrm>
            <a:off x="5278954" y="3510450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8" name="星 7 87"/>
          <p:cNvSpPr>
            <a:spLocks noChangeAspect="1"/>
          </p:cNvSpPr>
          <p:nvPr/>
        </p:nvSpPr>
        <p:spPr>
          <a:xfrm>
            <a:off x="5286891" y="2727813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9" name="星 7 88"/>
          <p:cNvSpPr>
            <a:spLocks noChangeAspect="1"/>
          </p:cNvSpPr>
          <p:nvPr/>
        </p:nvSpPr>
        <p:spPr>
          <a:xfrm>
            <a:off x="5274191" y="1811825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0" name="星 7 89"/>
          <p:cNvSpPr>
            <a:spLocks noChangeAspect="1"/>
          </p:cNvSpPr>
          <p:nvPr/>
        </p:nvSpPr>
        <p:spPr>
          <a:xfrm>
            <a:off x="5271016" y="4351825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1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060690"/>
              </p:ext>
            </p:extLst>
          </p:nvPr>
        </p:nvGraphicFramePr>
        <p:xfrm>
          <a:off x="5461516" y="2229338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516" y="2229338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直線矢印コネクタ 93"/>
          <p:cNvCxnSpPr/>
          <p:nvPr/>
        </p:nvCxnSpPr>
        <p:spPr>
          <a:xfrm rot="16200000" flipV="1">
            <a:off x="4576486" y="3406700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4654856" y="3975740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4654856" y="3147065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8" name="Text Box 12"/>
          <p:cNvSpPr txBox="1">
            <a:spLocks noChangeArrowheads="1"/>
          </p:cNvSpPr>
          <p:nvPr/>
        </p:nvSpPr>
        <p:spPr bwMode="auto">
          <a:xfrm>
            <a:off x="4654856" y="2354902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8705" name="オブジェクト 3287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772892"/>
              </p:ext>
            </p:extLst>
          </p:nvPr>
        </p:nvGraphicFramePr>
        <p:xfrm>
          <a:off x="7309570" y="4307959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52200" imgH="406080" progId="Equation.DSMT4">
                  <p:embed/>
                </p:oleObj>
              </mc:Choice>
              <mc:Fallback>
                <p:oleObj name="Equation" r:id="rId30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9570" y="4307959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6" name="オブジェクト 3287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424185"/>
              </p:ext>
            </p:extLst>
          </p:nvPr>
        </p:nvGraphicFramePr>
        <p:xfrm>
          <a:off x="7332064" y="2826821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2064" y="2826821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7" name="オブジェクト 3287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873202"/>
              </p:ext>
            </p:extLst>
          </p:nvPr>
        </p:nvGraphicFramePr>
        <p:xfrm>
          <a:off x="7320720" y="3583475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0720" y="3583475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8" name="オブジェクト 3287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509224"/>
              </p:ext>
            </p:extLst>
          </p:nvPr>
        </p:nvGraphicFramePr>
        <p:xfrm>
          <a:off x="7286386" y="196421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406080" progId="Equation.DSMT4">
                  <p:embed/>
                </p:oleObj>
              </mc:Choice>
              <mc:Fallback>
                <p:oleObj name="Equation" r:id="rId36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386" y="196421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9" name="オブジェクト 3287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518854"/>
              </p:ext>
            </p:extLst>
          </p:nvPr>
        </p:nvGraphicFramePr>
        <p:xfrm>
          <a:off x="6382827" y="4307590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571320" imgH="406080" progId="Equation.DSMT4">
                  <p:embed/>
                </p:oleObj>
              </mc:Choice>
              <mc:Fallback>
                <p:oleObj name="Equation" r:id="rId38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2827" y="4307590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0" name="オブジェクト 3287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036040"/>
              </p:ext>
            </p:extLst>
          </p:nvPr>
        </p:nvGraphicFramePr>
        <p:xfrm>
          <a:off x="6417986" y="3581272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71320" imgH="406080" progId="Equation.DSMT4">
                  <p:embed/>
                </p:oleObj>
              </mc:Choice>
              <mc:Fallback>
                <p:oleObj name="Equation" r:id="rId40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7986" y="3581272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1" name="オブジェクト 3287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374294"/>
              </p:ext>
            </p:extLst>
          </p:nvPr>
        </p:nvGraphicFramePr>
        <p:xfrm>
          <a:off x="6383061" y="2831972"/>
          <a:ext cx="584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583920" imgH="406080" progId="Equation.DSMT4">
                  <p:embed/>
                </p:oleObj>
              </mc:Choice>
              <mc:Fallback>
                <p:oleObj name="Equation" r:id="rId42" imgW="5839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3061" y="2831972"/>
                        <a:ext cx="5842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2" name="オブジェクト 3287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829040"/>
              </p:ext>
            </p:extLst>
          </p:nvPr>
        </p:nvGraphicFramePr>
        <p:xfrm>
          <a:off x="6361173" y="1986364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83920" imgH="368280" progId="Equation.DSMT4">
                  <p:embed/>
                </p:oleObj>
              </mc:Choice>
              <mc:Fallback>
                <p:oleObj name="Equation" r:id="rId44" imgW="5839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1173" y="1986364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5452644" y="6486647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V="1">
            <a:off x="4597416" y="6484551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>
            <a:off x="3723536" y="6484551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7" name="星 7 116"/>
          <p:cNvSpPr>
            <a:spLocks noChangeAspect="1"/>
          </p:cNvSpPr>
          <p:nvPr/>
        </p:nvSpPr>
        <p:spPr>
          <a:xfrm>
            <a:off x="4370263" y="6409145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3528858" y="6402194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5261201" y="6397146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6142466" y="6398826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Line 9"/>
          <p:cNvSpPr>
            <a:spLocks noChangeShapeType="1"/>
          </p:cNvSpPr>
          <p:nvPr/>
        </p:nvSpPr>
        <p:spPr bwMode="auto">
          <a:xfrm flipV="1">
            <a:off x="6444503" y="6486647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122" name="オブジェクト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297386"/>
              </p:ext>
            </p:extLst>
          </p:nvPr>
        </p:nvGraphicFramePr>
        <p:xfrm>
          <a:off x="1454813" y="5919690"/>
          <a:ext cx="58324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829120" imgH="545760" progId="Equation.DSMT4">
                  <p:embed/>
                </p:oleObj>
              </mc:Choice>
              <mc:Fallback>
                <p:oleObj name="Equation" r:id="rId46" imgW="5829120" imgH="545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813" y="5919690"/>
                        <a:ext cx="58324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正方形/長方形 122"/>
          <p:cNvSpPr/>
          <p:nvPr/>
        </p:nvSpPr>
        <p:spPr>
          <a:xfrm>
            <a:off x="6307566" y="1143498"/>
            <a:ext cx="2627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nonMarkovian09+2DES</a:t>
            </a:r>
          </a:p>
        </p:txBody>
      </p:sp>
    </p:spTree>
    <p:extLst>
      <p:ext uri="{BB962C8B-B14F-4D97-AF65-F5344CB8AC3E}">
        <p14:creationId xmlns:p14="http://schemas.microsoft.com/office/powerpoint/2010/main" val="8205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3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500"/>
                            </p:stCondLst>
                            <p:childTnLst>
                              <p:par>
                                <p:cTn id="2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98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タイトル 1"/>
          <p:cNvSpPr>
            <a:spLocks noGrp="1"/>
          </p:cNvSpPr>
          <p:nvPr>
            <p:ph type="title"/>
          </p:nvPr>
        </p:nvSpPr>
        <p:spPr>
          <a:xfrm>
            <a:off x="402996" y="124177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Pump-probe spectra 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2666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536844"/>
            <a:ext cx="35020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6662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8618" y="3578119"/>
            <a:ext cx="3729038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6663" name="正方形/長方形 12"/>
          <p:cNvSpPr>
            <a:spLocks noChangeArrowheads="1"/>
          </p:cNvSpPr>
          <p:nvPr/>
        </p:nvSpPr>
        <p:spPr bwMode="auto">
          <a:xfrm>
            <a:off x="1357841" y="6252820"/>
            <a:ext cx="50385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Maruyama,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107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1779 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9" name="Picture 2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192" y="2101767"/>
            <a:ext cx="1761375" cy="1896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408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532" y="2130254"/>
            <a:ext cx="178117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084243"/>
              </p:ext>
            </p:extLst>
          </p:nvPr>
        </p:nvGraphicFramePr>
        <p:xfrm>
          <a:off x="827584" y="1141566"/>
          <a:ext cx="7226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225600" imgH="330120" progId="Equation.DSMT4">
                  <p:embed/>
                </p:oleObj>
              </mc:Choice>
              <mc:Fallback>
                <p:oleObj name="Equation" r:id="rId8" imgW="32256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141566"/>
                        <a:ext cx="7226300" cy="736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016144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418606" y="1445014"/>
          <a:ext cx="71739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75160" imgH="672840" progId="Equation.DSMT4">
                  <p:embed/>
                </p:oleObj>
              </mc:Choice>
              <mc:Fallback>
                <p:oleObj name="Equation" r:id="rId2" imgW="717516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606" y="1445014"/>
                        <a:ext cx="71739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395536" y="188640"/>
            <a:ext cx="75558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 dirty="0"/>
              <a:t>Multi-sate Quantum Hierarchal F-P </a:t>
            </a:r>
            <a:r>
              <a:rPr lang="en-US" altLang="ja-JP" sz="3200" dirty="0" err="1"/>
              <a:t>Eqs</a:t>
            </a:r>
            <a:r>
              <a:rPr lang="en-US" altLang="ja-JP" sz="3200" dirty="0"/>
              <a:t>. 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18606" y="2286223"/>
          <a:ext cx="88360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839080" imgH="672840" progId="Equation.DSMT4">
                  <p:embed/>
                </p:oleObj>
              </mc:Choice>
              <mc:Fallback>
                <p:oleObj name="Equation" r:id="rId4" imgW="883908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606" y="2286223"/>
                        <a:ext cx="88360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467544" y="3190711"/>
          <a:ext cx="88376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39080" imgH="672840" progId="Equation.DSMT4">
                  <p:embed/>
                </p:oleObj>
              </mc:Choice>
              <mc:Fallback>
                <p:oleObj name="Equation" r:id="rId6" imgW="883908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3190711"/>
                        <a:ext cx="88376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61294" y="405272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78932" y="404796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07869" y="404796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08182" y="404796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3" name="正方形/長方形 12"/>
          <p:cNvSpPr>
            <a:spLocks noChangeArrowheads="1"/>
          </p:cNvSpPr>
          <p:nvPr/>
        </p:nvSpPr>
        <p:spPr bwMode="auto">
          <a:xfrm>
            <a:off x="3927851" y="6270348"/>
            <a:ext cx="6541737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 Ikeda &amp;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JCP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  <a:p>
            <a:endParaRPr lang="en-US" altLang="ja-JP" sz="1600" dirty="0">
              <a:solidFill>
                <a:srgbClr val="0070C0"/>
              </a:solidFill>
            </a:endParaRPr>
          </a:p>
          <a:p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 </a:t>
            </a:r>
            <a:endParaRPr lang="ja-JP" altLang="en-US" sz="1600" dirty="0"/>
          </a:p>
          <a:p>
            <a:r>
              <a:rPr lang="ja-JP" altLang="ja-JP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418606" y="4519287"/>
          <a:ext cx="4724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724280" imgH="723600" progId="Equation.DSMT4">
                  <p:embed/>
                </p:oleObj>
              </mc:Choice>
              <mc:Fallback>
                <p:oleObj name="Equation" r:id="rId9" imgW="4724280" imgH="723600" progId="Equation.DSMT4">
                  <p:embed/>
                  <p:pic>
                    <p:nvPicPr>
                      <p:cNvPr id="1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606" y="4519287"/>
                        <a:ext cx="47244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6"/>
          <p:cNvSpPr>
            <a:spLocks noChangeArrowheads="1"/>
          </p:cNvSpPr>
          <p:nvPr/>
        </p:nvSpPr>
        <p:spPr bwMode="auto">
          <a:xfrm>
            <a:off x="3999859" y="5858985"/>
            <a:ext cx="6596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Maruyama, 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107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1779 (1997).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004920" y="941524"/>
            <a:ext cx="190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(With heat-bath) </a:t>
            </a:r>
            <a:endParaRPr lang="ja-JP" altLang="en-US" dirty="0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08005" y="483135"/>
            <a:ext cx="1192018" cy="126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140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989" y="3989261"/>
            <a:ext cx="3414783" cy="1189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7383" y="1621486"/>
            <a:ext cx="2880000" cy="233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" name="テキスト ボックス 136"/>
          <p:cNvSpPr txBox="1"/>
          <p:nvPr/>
        </p:nvSpPr>
        <p:spPr>
          <a:xfrm>
            <a:off x="578924" y="5396718"/>
            <a:ext cx="35765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T. </a:t>
            </a:r>
            <a:r>
              <a:rPr kumimoji="1" lang="en-US" altLang="ja-JP" sz="1600" dirty="0" err="1"/>
              <a:t>Tahara</a:t>
            </a:r>
            <a:r>
              <a:rPr kumimoji="1" lang="en-US" altLang="ja-JP" sz="1600" dirty="0"/>
              <a:t> et al. PCCP 2012, </a:t>
            </a:r>
            <a:r>
              <a:rPr kumimoji="1" lang="en-US" altLang="ja-JP" sz="1600" b="1" dirty="0"/>
              <a:t>14</a:t>
            </a:r>
            <a:r>
              <a:rPr kumimoji="1" lang="en-US" altLang="ja-JP" sz="1600" dirty="0"/>
              <a:t>, 6225</a:t>
            </a:r>
            <a:endParaRPr kumimoji="1" lang="ja-JP" altLang="en-US" sz="1600" dirty="0"/>
          </a:p>
        </p:txBody>
      </p:sp>
      <p:pic>
        <p:nvPicPr>
          <p:cNvPr id="138" name="図 137"/>
          <p:cNvPicPr>
            <a:picLocks noChangeAspect="1"/>
          </p:cNvPicPr>
          <p:nvPr/>
        </p:nvPicPr>
        <p:blipFill rotWithShape="1">
          <a:blip r:embed="rId5"/>
          <a:srcRect r="50640"/>
          <a:stretch/>
        </p:blipFill>
        <p:spPr>
          <a:xfrm>
            <a:off x="4572000" y="1997958"/>
            <a:ext cx="3297971" cy="2543118"/>
          </a:xfrm>
          <a:prstGeom prst="rect">
            <a:avLst/>
          </a:prstGeom>
        </p:spPr>
      </p:pic>
      <p:sp>
        <p:nvSpPr>
          <p:cNvPr id="139" name="テキスト ボックス 138"/>
          <p:cNvSpPr txBox="1"/>
          <p:nvPr/>
        </p:nvSpPr>
        <p:spPr>
          <a:xfrm>
            <a:off x="4648458" y="5298312"/>
            <a:ext cx="40879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/>
              <a:t>S. </a:t>
            </a:r>
            <a:r>
              <a:rPr lang="en-US" altLang="ja-JP" sz="1600" dirty="0" err="1"/>
              <a:t>Ruhman</a:t>
            </a:r>
            <a:r>
              <a:rPr lang="en-US" altLang="ja-JP" sz="1600" dirty="0"/>
              <a:t> et al. ARPC 2013, 64:437</a:t>
            </a: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1235566" y="1059429"/>
            <a:ext cx="1298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Stilbene</a:t>
            </a:r>
            <a:endParaRPr kumimoji="1" lang="ja-JP" altLang="en-US" sz="2400" dirty="0"/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4968614" y="1065491"/>
            <a:ext cx="1144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/>
              <a:t>Retinal</a:t>
            </a:r>
            <a:endParaRPr kumimoji="1" lang="ja-JP" altLang="en-US" sz="2400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2488" y="899524"/>
            <a:ext cx="1398386" cy="1868262"/>
          </a:xfrm>
          <a:prstGeom prst="rect">
            <a:avLst/>
          </a:prstGeom>
        </p:spPr>
      </p:pic>
      <p:sp>
        <p:nvSpPr>
          <p:cNvPr id="15" name="タイトル 1"/>
          <p:cNvSpPr>
            <a:spLocks noGrp="1"/>
          </p:cNvSpPr>
          <p:nvPr>
            <p:ph type="title"/>
          </p:nvPr>
        </p:nvSpPr>
        <p:spPr>
          <a:xfrm>
            <a:off x="215972" y="-61288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4000" dirty="0"/>
              <a:t>Photo induced isomerization </a:t>
            </a:r>
            <a:endParaRPr kumimoji="1" lang="ja-JP" altLang="en-US" sz="4000" dirty="0"/>
          </a:p>
        </p:txBody>
      </p:sp>
      <p:sp>
        <p:nvSpPr>
          <p:cNvPr id="2" name="正方形/長方形 1"/>
          <p:cNvSpPr/>
          <p:nvPr/>
        </p:nvSpPr>
        <p:spPr>
          <a:xfrm>
            <a:off x="1512223" y="5952927"/>
            <a:ext cx="65694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dirty="0"/>
              <a:t>How does 2DEVS look like?</a:t>
            </a:r>
            <a:endParaRPr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23069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Rotating wave approximation (RWA)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14282" y="5572140"/>
            <a:ext cx="69557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characteristic time of the system &gt;&gt; characteristic time of the bath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Energy scale of the system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&gt;&gt;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energy scale of the bath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 (these conditions has to be verified each time)</a:t>
            </a:r>
          </a:p>
        </p:txBody>
      </p:sp>
      <p:graphicFrame>
        <p:nvGraphicFramePr>
          <p:cNvPr id="624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393208"/>
              </p:ext>
            </p:extLst>
          </p:nvPr>
        </p:nvGraphicFramePr>
        <p:xfrm>
          <a:off x="718335" y="4021526"/>
          <a:ext cx="5207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06680" imgH="457200" progId="Equation.DSMT4">
                  <p:embed/>
                </p:oleObj>
              </mc:Choice>
              <mc:Fallback>
                <p:oleObj name="Equation" r:id="rId2" imgW="5206680" imgH="4572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335" y="4021526"/>
                        <a:ext cx="5207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357158" y="4857760"/>
            <a:ext cx="5442516" cy="4616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Rotating wave (secular) approximation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77871" y="1486527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Example of a spin-Boson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247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639546"/>
              </p:ext>
            </p:extLst>
          </p:nvPr>
        </p:nvGraphicFramePr>
        <p:xfrm>
          <a:off x="801688" y="2114527"/>
          <a:ext cx="5510212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511600" imgH="863280" progId="Equation.DSMT4">
                  <p:embed/>
                </p:oleObj>
              </mc:Choice>
              <mc:Fallback>
                <p:oleObj name="Equation" r:id="rId4" imgW="5511600" imgH="8632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688" y="2114527"/>
                        <a:ext cx="5510212" cy="865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107504" y="3218016"/>
            <a:ext cx="6032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Drop the term that does not satisfies energy conservation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247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2071678"/>
            <a:ext cx="2400301" cy="160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47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87025" y="4362539"/>
            <a:ext cx="2493408" cy="149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正方形/長方形 19"/>
          <p:cNvSpPr/>
          <p:nvPr/>
        </p:nvSpPr>
        <p:spPr>
          <a:xfrm>
            <a:off x="6572264" y="1428736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Resonance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6500826" y="3857628"/>
            <a:ext cx="2210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ea typeface="Arial Unicode MS" panose="020B0604020202020204" pitchFamily="50" charset="-128"/>
              </a:rPr>
              <a:t>Nonresonance</a:t>
            </a:r>
            <a:r>
              <a:rPr lang="en-US" altLang="ja-JP" dirty="0">
                <a:ea typeface="Arial Unicode MS" panose="020B0604020202020204" pitchFamily="50" charset="-128"/>
              </a:rPr>
              <a:t>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8"/>
          <p:cNvSpPr>
            <a:spLocks noChangeShapeType="1"/>
          </p:cNvSpPr>
          <p:nvPr/>
        </p:nvSpPr>
        <p:spPr bwMode="auto">
          <a:xfrm flipV="1">
            <a:off x="6787197" y="4495475"/>
            <a:ext cx="2071702" cy="128588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Line 37"/>
          <p:cNvSpPr>
            <a:spLocks noChangeShapeType="1"/>
          </p:cNvSpPr>
          <p:nvPr/>
        </p:nvSpPr>
        <p:spPr bwMode="auto">
          <a:xfrm>
            <a:off x="6643701" y="4500569"/>
            <a:ext cx="2143141" cy="135732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250033" y="3717032"/>
            <a:ext cx="2834135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8" grpId="0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>
          <a:xfrm>
            <a:off x="467544" y="141763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en-US" altLang="ja-JP" sz="2400" dirty="0"/>
              <a:t>Wigner distribution </a:t>
            </a:r>
            <a:endParaRPr kumimoji="1" lang="ja-JP" altLang="en-US" sz="240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Underdamped case</a:t>
            </a:r>
            <a:endParaRPr kumimoji="1" lang="ja-JP" altLang="en-US" dirty="0"/>
          </a:p>
        </p:txBody>
      </p:sp>
      <p:grpSp>
        <p:nvGrpSpPr>
          <p:cNvPr id="15" name="グループ化 14"/>
          <p:cNvGrpSpPr/>
          <p:nvPr/>
        </p:nvGrpSpPr>
        <p:grpSpPr>
          <a:xfrm>
            <a:off x="683568" y="2060848"/>
            <a:ext cx="8263830" cy="4263992"/>
            <a:chOff x="310218" y="2474940"/>
            <a:chExt cx="6550886" cy="3584458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6529" y="2474940"/>
              <a:ext cx="6124575" cy="1443430"/>
            </a:xfrm>
            <a:prstGeom prst="rect">
              <a:avLst/>
            </a:prstGeom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0218" y="4286924"/>
              <a:ext cx="5346477" cy="1772474"/>
            </a:xfrm>
            <a:prstGeom prst="rect">
              <a:avLst/>
            </a:prstGeom>
          </p:spPr>
        </p:pic>
        <p:cxnSp>
          <p:nvCxnSpPr>
            <p:cNvPr id="9" name="直線矢印コネクタ 8"/>
            <p:cNvCxnSpPr/>
            <p:nvPr/>
          </p:nvCxnSpPr>
          <p:spPr>
            <a:xfrm flipV="1">
              <a:off x="1671354" y="3918371"/>
              <a:ext cx="26650" cy="46087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矢印コネクタ 9"/>
            <p:cNvCxnSpPr/>
            <p:nvPr/>
          </p:nvCxnSpPr>
          <p:spPr>
            <a:xfrm flipV="1">
              <a:off x="2597614" y="3821102"/>
              <a:ext cx="771683" cy="111628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矢印コネクタ 11"/>
            <p:cNvCxnSpPr/>
            <p:nvPr/>
          </p:nvCxnSpPr>
          <p:spPr>
            <a:xfrm flipV="1">
              <a:off x="3559090" y="3821102"/>
              <a:ext cx="1779171" cy="11162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正方形/長方形 10"/>
          <p:cNvSpPr/>
          <p:nvPr/>
        </p:nvSpPr>
        <p:spPr>
          <a:xfrm>
            <a:off x="1403648" y="6436663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J. Chem. Phys.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103" y="313650"/>
            <a:ext cx="786064" cy="100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81459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480" y="1268728"/>
            <a:ext cx="3312368" cy="2362406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698" y="3816671"/>
            <a:ext cx="6972300" cy="203835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1404664" y="170652"/>
            <a:ext cx="5256584" cy="1143000"/>
          </a:xfrm>
        </p:spPr>
        <p:txBody>
          <a:bodyPr>
            <a:normAutofit/>
          </a:bodyPr>
          <a:lstStyle/>
          <a:p>
            <a:r>
              <a:rPr lang="en-US" altLang="ja-JP" sz="4000" dirty="0"/>
              <a:t>2DEVS</a:t>
            </a:r>
            <a:endParaRPr kumimoji="1" lang="ja-JP" altLang="en-US" sz="4000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4045" y="692191"/>
            <a:ext cx="5040560" cy="732257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5417" y="-233594"/>
            <a:ext cx="6958583" cy="1100296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1177037" y="6130822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J. Chem. Phys.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</p:txBody>
      </p:sp>
      <p:cxnSp>
        <p:nvCxnSpPr>
          <p:cNvPr id="20" name="直線矢印コネクタ 19"/>
          <p:cNvCxnSpPr/>
          <p:nvPr/>
        </p:nvCxnSpPr>
        <p:spPr>
          <a:xfrm>
            <a:off x="1915637" y="4516356"/>
            <a:ext cx="1345061" cy="901781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V="1">
            <a:off x="3439472" y="5058097"/>
            <a:ext cx="1117370" cy="441326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>
            <a:off x="5641533" y="5139383"/>
            <a:ext cx="1291573" cy="42277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/>
          <p:nvPr/>
        </p:nvCxnSpPr>
        <p:spPr>
          <a:xfrm>
            <a:off x="4703204" y="5058064"/>
            <a:ext cx="834015" cy="81319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flipV="1">
            <a:off x="4371223" y="4699321"/>
            <a:ext cx="1409755" cy="189188"/>
          </a:xfrm>
          <a:prstGeom prst="straightConnector1">
            <a:avLst/>
          </a:prstGeom>
          <a:ln>
            <a:solidFill>
              <a:srgbClr val="0066FF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>
            <a:off x="5883391" y="4662700"/>
            <a:ext cx="1310289" cy="436023"/>
          </a:xfrm>
          <a:prstGeom prst="straightConnector1">
            <a:avLst/>
          </a:prstGeom>
          <a:ln>
            <a:solidFill>
              <a:srgbClr val="0066FF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V="1">
            <a:off x="3325880" y="4866479"/>
            <a:ext cx="1019509" cy="642423"/>
          </a:xfrm>
          <a:prstGeom prst="straightConnector1">
            <a:avLst/>
          </a:prstGeom>
          <a:ln>
            <a:solidFill>
              <a:srgbClr val="0066FF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直線矢印コネクタ 20"/>
          <p:cNvCxnSpPr/>
          <p:nvPr/>
        </p:nvCxnSpPr>
        <p:spPr>
          <a:xfrm>
            <a:off x="1777775" y="2125291"/>
            <a:ext cx="561977" cy="779464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 flipV="1">
            <a:off x="2419581" y="2562381"/>
            <a:ext cx="415955" cy="311378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/>
          <p:nvPr/>
        </p:nvCxnSpPr>
        <p:spPr>
          <a:xfrm>
            <a:off x="2339752" y="2970144"/>
            <a:ext cx="575614" cy="236159"/>
          </a:xfrm>
          <a:prstGeom prst="straightConnector1">
            <a:avLst/>
          </a:prstGeom>
          <a:ln>
            <a:solidFill>
              <a:srgbClr val="0066FF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/>
          <p:nvPr/>
        </p:nvCxnSpPr>
        <p:spPr>
          <a:xfrm flipH="1">
            <a:off x="2504431" y="2604382"/>
            <a:ext cx="521290" cy="363621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直線矢印コネクタ 26"/>
          <p:cNvCxnSpPr/>
          <p:nvPr/>
        </p:nvCxnSpPr>
        <p:spPr>
          <a:xfrm flipV="1">
            <a:off x="3192598" y="3080324"/>
            <a:ext cx="493748" cy="93043"/>
          </a:xfrm>
          <a:prstGeom prst="straightConnector1">
            <a:avLst/>
          </a:prstGeom>
          <a:ln>
            <a:solidFill>
              <a:srgbClr val="0066FF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42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194874"/>
            <a:ext cx="3096343" cy="261629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576" y="3842158"/>
            <a:ext cx="6934200" cy="226695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1404664" y="170652"/>
            <a:ext cx="5256584" cy="1143000"/>
          </a:xfrm>
        </p:spPr>
        <p:txBody>
          <a:bodyPr>
            <a:normAutofit/>
          </a:bodyPr>
          <a:lstStyle/>
          <a:p>
            <a:r>
              <a:rPr lang="en-US" altLang="ja-JP" sz="4000" dirty="0"/>
              <a:t>2DEVS</a:t>
            </a:r>
            <a:endParaRPr kumimoji="1" lang="ja-JP" altLang="en-US" sz="4000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4045" y="692191"/>
            <a:ext cx="5040560" cy="732257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5417" y="-233594"/>
            <a:ext cx="6958583" cy="1100296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1403648" y="6436663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J. Chem. Phys.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</p:txBody>
      </p:sp>
      <p:cxnSp>
        <p:nvCxnSpPr>
          <p:cNvPr id="18" name="直線矢印コネクタ 17"/>
          <p:cNvCxnSpPr/>
          <p:nvPr/>
        </p:nvCxnSpPr>
        <p:spPr>
          <a:xfrm>
            <a:off x="2043165" y="4692937"/>
            <a:ext cx="1224136" cy="432048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>
            <a:off x="3339309" y="5124985"/>
            <a:ext cx="1080120" cy="288032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4531182" y="5412635"/>
            <a:ext cx="1256399" cy="144398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flipV="1">
            <a:off x="5816116" y="5124985"/>
            <a:ext cx="1339617" cy="441068"/>
          </a:xfrm>
          <a:prstGeom prst="straightConnector1">
            <a:avLst/>
          </a:prstGeom>
          <a:ln>
            <a:solidFill>
              <a:srgbClr val="0066FF"/>
            </a:solidFill>
            <a:prstDash val="dash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>
            <a:off x="1691680" y="1933919"/>
            <a:ext cx="144016" cy="414961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>
            <a:off x="1835696" y="2415275"/>
            <a:ext cx="224382" cy="264112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>
            <a:off x="2060078" y="2708920"/>
            <a:ext cx="219478" cy="247877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>
            <a:off x="2447763" y="2996952"/>
            <a:ext cx="507483" cy="131792"/>
          </a:xfrm>
          <a:prstGeom prst="straightConnector1">
            <a:avLst/>
          </a:prstGeom>
          <a:ln cmpd="sng">
            <a:solidFill>
              <a:srgbClr val="0066FF"/>
            </a:solidFill>
            <a:prstDash val="solid"/>
            <a:headEnd type="non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57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255214"/>
            <a:ext cx="8892480" cy="1143000"/>
          </a:xfrm>
        </p:spPr>
        <p:txBody>
          <a:bodyPr>
            <a:normAutofit/>
          </a:bodyPr>
          <a:lstStyle/>
          <a:p>
            <a:r>
              <a:rPr lang="en-US" altLang="ja-JP" sz="3200" dirty="0"/>
              <a:t>Transient absorption &amp; 2D correlation spectra</a:t>
            </a:r>
            <a:endParaRPr lang="ja-JP" altLang="en-US" sz="3200" dirty="0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endParaRPr lang="en-US" altLang="ja-JP" dirty="0"/>
          </a:p>
        </p:txBody>
      </p:sp>
      <p:grpSp>
        <p:nvGrpSpPr>
          <p:cNvPr id="27" name="グループ化 26"/>
          <p:cNvGrpSpPr/>
          <p:nvPr/>
        </p:nvGrpSpPr>
        <p:grpSpPr>
          <a:xfrm>
            <a:off x="99975" y="1547046"/>
            <a:ext cx="5240870" cy="3563937"/>
            <a:chOff x="208976" y="1558476"/>
            <a:chExt cx="5240870" cy="3563937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261" y="3473636"/>
              <a:ext cx="1368743" cy="1640205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8976" y="1558476"/>
              <a:ext cx="4830604" cy="1780224"/>
            </a:xfrm>
            <a:prstGeom prst="rect">
              <a:avLst/>
            </a:prstGeom>
          </p:spPr>
        </p:pic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80577" y="3433631"/>
              <a:ext cx="1068705" cy="1680210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78855" y="3372668"/>
              <a:ext cx="1057275" cy="1717359"/>
            </a:xfrm>
            <a:prstGeom prst="rect">
              <a:avLst/>
            </a:prstGeom>
          </p:spPr>
        </p:pic>
        <p:pic>
          <p:nvPicPr>
            <p:cNvPr id="14" name="図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5426" y="3396483"/>
              <a:ext cx="1074420" cy="1725930"/>
            </a:xfrm>
            <a:prstGeom prst="rect">
              <a:avLst/>
            </a:prstGeom>
          </p:spPr>
        </p:pic>
        <p:cxnSp>
          <p:nvCxnSpPr>
            <p:cNvPr id="16" name="直線矢印コネクタ 15"/>
            <p:cNvCxnSpPr/>
            <p:nvPr/>
          </p:nvCxnSpPr>
          <p:spPr>
            <a:xfrm flipV="1">
              <a:off x="674602" y="3105150"/>
              <a:ext cx="0" cy="29133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矢印コネクタ 16"/>
            <p:cNvCxnSpPr/>
            <p:nvPr/>
          </p:nvCxnSpPr>
          <p:spPr>
            <a:xfrm flipH="1" flipV="1">
              <a:off x="908344" y="3002911"/>
              <a:ext cx="653106" cy="39357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矢印コネクタ 19"/>
            <p:cNvCxnSpPr>
              <a:stCxn id="13" idx="0"/>
            </p:cNvCxnSpPr>
            <p:nvPr/>
          </p:nvCxnSpPr>
          <p:spPr>
            <a:xfrm flipH="1" flipV="1">
              <a:off x="1295904" y="3002911"/>
              <a:ext cx="2011589" cy="36975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矢印コネクタ 24"/>
            <p:cNvCxnSpPr/>
            <p:nvPr/>
          </p:nvCxnSpPr>
          <p:spPr>
            <a:xfrm flipV="1">
              <a:off x="4837027" y="3138488"/>
              <a:ext cx="0" cy="29133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コンテンツ プレースホルダー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223" y="1387284"/>
            <a:ext cx="3792987" cy="2031107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1610043" y="5553618"/>
            <a:ext cx="6648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J. Chem. Phys. </a:t>
            </a:r>
            <a:r>
              <a:rPr lang="fr-FR" altLang="ja-JP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dirty="0">
                <a:solidFill>
                  <a:schemeClr val="tx2">
                    <a:lumMod val="75000"/>
                  </a:schemeClr>
                </a:solidFill>
              </a:rPr>
              <a:t>,  014102  (2017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dirty="0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64" y="5347835"/>
            <a:ext cx="786064" cy="100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23781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video_ratchet_flow_10p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396165" y="4029019"/>
            <a:ext cx="2374587" cy="2552514"/>
          </a:xfrm>
          <a:prstGeom prst="rect">
            <a:avLst/>
          </a:prstGeom>
        </p:spPr>
      </p:pic>
      <p:pic>
        <p:nvPicPr>
          <p:cNvPr id="2" name="video_ratchet_flow_1p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504505" y="4029018"/>
            <a:ext cx="2398511" cy="2596362"/>
          </a:xfrm>
          <a:prstGeom prst="rect">
            <a:avLst/>
          </a:prstGeom>
        </p:spPr>
      </p:pic>
      <p:pic>
        <p:nvPicPr>
          <p:cNvPr id="3" name="video_ratchet_flow_0.3p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626316" y="4029018"/>
            <a:ext cx="2517684" cy="2596362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DF39E39-89F4-48F0-9B5C-B3AE1B3C729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46" y="942377"/>
            <a:ext cx="6798391" cy="2994530"/>
          </a:xfrm>
          <a:prstGeom prst="rect">
            <a:avLst/>
          </a:prstGeom>
        </p:spPr>
      </p:pic>
      <p:sp>
        <p:nvSpPr>
          <p:cNvPr id="6" name="Rectangle 14"/>
          <p:cNvSpPr txBox="1">
            <a:spLocks noChangeArrowheads="1"/>
          </p:cNvSpPr>
          <p:nvPr/>
        </p:nvSpPr>
        <p:spPr>
          <a:xfrm>
            <a:off x="395536" y="327332"/>
            <a:ext cx="8568952" cy="719137"/>
          </a:xfrm>
          <a:prstGeom prst="rect">
            <a:avLst/>
          </a:prstGeom>
        </p:spPr>
        <p:txBody>
          <a:bodyPr rtlCol="0" anchor="t"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5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Application: Molecular Motor System (dynamics) </a:t>
            </a:r>
          </a:p>
          <a:p>
            <a:pPr algn="l">
              <a:defRPr/>
            </a:pPr>
            <a:endParaRPr lang="en-US" altLang="ja-JP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6876256" y="1196752"/>
            <a:ext cx="21723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</a:rPr>
              <a:t>Slow thermalization </a:t>
            </a:r>
          </a:p>
          <a:p>
            <a:r>
              <a:rPr lang="en-US" altLang="ja-JP" sz="1600" b="1" dirty="0">
                <a:solidFill>
                  <a:srgbClr val="FF0000"/>
                </a:solidFill>
              </a:rPr>
              <a:t>(</a:t>
            </a:r>
            <a:r>
              <a:rPr lang="en-US" altLang="ja-JP" sz="1600" b="1" dirty="0">
                <a:solidFill>
                  <a:srgbClr val="0070C0"/>
                </a:solidFill>
              </a:rPr>
              <a:t>Overdamped bath </a:t>
            </a:r>
            <a:r>
              <a:rPr lang="en-US" altLang="ja-JP" sz="1600" b="1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ja-JP" sz="1600" b="1" dirty="0">
                <a:solidFill>
                  <a:srgbClr val="FF0000"/>
                </a:solidFill>
              </a:rPr>
              <a:t> </a:t>
            </a:r>
            <a:r>
              <a:rPr lang="en-US" altLang="ja-JP" sz="1600" b="1" dirty="0"/>
              <a:t>+</a:t>
            </a:r>
            <a:r>
              <a:rPr lang="en-US" altLang="ja-JP" sz="1600" b="1" dirty="0">
                <a:solidFill>
                  <a:srgbClr val="FF0000"/>
                </a:solidFill>
              </a:rPr>
              <a:t> </a:t>
            </a:r>
            <a:r>
              <a:rPr lang="en-US" altLang="ja-JP" sz="1600" b="1" dirty="0">
                <a:solidFill>
                  <a:srgbClr val="FF66CC"/>
                </a:solidFill>
              </a:rPr>
              <a:t>nonlinear spectra</a:t>
            </a:r>
            <a:endParaRPr lang="ja-JP" altLang="en-US" sz="1600" dirty="0">
              <a:solidFill>
                <a:srgbClr val="FF66CC"/>
              </a:solidFill>
            </a:endParaRPr>
          </a:p>
        </p:txBody>
      </p:sp>
      <p:pic>
        <p:nvPicPr>
          <p:cNvPr id="8" name="video_ratchet_flow_50ps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08310" y="4029019"/>
            <a:ext cx="2305738" cy="2481514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6740802" y="2178032"/>
            <a:ext cx="2514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Ikeda, Tanimura, &amp; Dijkstra, </a:t>
            </a:r>
          </a:p>
          <a:p>
            <a:r>
              <a:rPr lang="fr-FR" altLang="ja-JP" sz="1400" dirty="0"/>
              <a:t> JCP 150, 114103 (2019).</a:t>
            </a:r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2830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666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33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 mute="1">
                <p:cTn id="2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3DF39E39-89F4-48F0-9B5C-B3AE1B3C72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51051"/>
            <a:ext cx="6798391" cy="2994530"/>
          </a:xfrm>
          <a:prstGeom prst="rect">
            <a:avLst/>
          </a:prstGeom>
        </p:spPr>
      </p:pic>
      <p:sp>
        <p:nvSpPr>
          <p:cNvPr id="6" name="Rectangle 14"/>
          <p:cNvSpPr txBox="1">
            <a:spLocks noChangeArrowheads="1"/>
          </p:cNvSpPr>
          <p:nvPr/>
        </p:nvSpPr>
        <p:spPr>
          <a:xfrm>
            <a:off x="395536" y="327332"/>
            <a:ext cx="8364568" cy="719137"/>
          </a:xfrm>
          <a:prstGeom prst="rect">
            <a:avLst/>
          </a:prstGeom>
        </p:spPr>
        <p:txBody>
          <a:bodyPr rtlCol="0" anchor="t"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5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Application: Molecular Motor System</a:t>
            </a:r>
          </a:p>
          <a:p>
            <a:pPr algn="l">
              <a:defRPr/>
            </a:pPr>
            <a:endParaRPr lang="en-US" altLang="ja-JP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588224" y="2209502"/>
            <a:ext cx="2659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itchFamily="2" charset="2"/>
              </a:rPr>
              <a:t>Ikeda, </a:t>
            </a:r>
            <a:r>
              <a:rPr lang="en-US" altLang="ja-JP" sz="160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itchFamily="2" charset="2"/>
              </a:rPr>
              <a:t>Tanimura,&amp;Dijkstra</a:t>
            </a:r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Wingdings" pitchFamily="2" charset="2"/>
              </a:rPr>
              <a:t>, </a:t>
            </a:r>
          </a:p>
          <a:p>
            <a:r>
              <a:rPr lang="fr-FR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JCP 150, 114103 (2019).</a:t>
            </a:r>
            <a:endParaRPr lang="ja-JP" altLang="en-US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6876256" y="1196752"/>
            <a:ext cx="21723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</a:rPr>
              <a:t>Slow thermalization </a:t>
            </a:r>
          </a:p>
          <a:p>
            <a:r>
              <a:rPr lang="en-US" altLang="ja-JP" sz="1600" b="1" dirty="0">
                <a:solidFill>
                  <a:srgbClr val="FF0000"/>
                </a:solidFill>
              </a:rPr>
              <a:t>(</a:t>
            </a:r>
            <a:r>
              <a:rPr lang="en-US" altLang="ja-JP" sz="1600" b="1" dirty="0">
                <a:solidFill>
                  <a:srgbClr val="0070C0"/>
                </a:solidFill>
              </a:rPr>
              <a:t>Overdamped bath </a:t>
            </a:r>
            <a:r>
              <a:rPr lang="en-US" altLang="ja-JP" sz="1600" b="1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ja-JP" sz="1600" b="1" dirty="0">
                <a:solidFill>
                  <a:srgbClr val="FF0000"/>
                </a:solidFill>
              </a:rPr>
              <a:t> </a:t>
            </a:r>
            <a:r>
              <a:rPr lang="en-US" altLang="ja-JP" sz="1600" b="1" dirty="0"/>
              <a:t>+</a:t>
            </a:r>
            <a:r>
              <a:rPr lang="en-US" altLang="ja-JP" sz="1600" b="1" dirty="0">
                <a:solidFill>
                  <a:srgbClr val="FF0000"/>
                </a:solidFill>
              </a:rPr>
              <a:t> </a:t>
            </a:r>
            <a:r>
              <a:rPr lang="en-US" altLang="ja-JP" sz="1600" b="1" dirty="0">
                <a:solidFill>
                  <a:srgbClr val="FF66CC"/>
                </a:solidFill>
              </a:rPr>
              <a:t>nonlinear spectra</a:t>
            </a:r>
            <a:endParaRPr lang="ja-JP" altLang="en-US" sz="1600" dirty="0">
              <a:solidFill>
                <a:srgbClr val="FF66CC"/>
              </a:solidFill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1FE59D37-9E11-4BF3-A834-1308A87655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27" y="4497064"/>
            <a:ext cx="2331725" cy="233172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D7D63566-7C4C-41A4-822C-FE31C97F45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4434053"/>
            <a:ext cx="2448272" cy="3888432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D39F5572-5077-4386-9F33-CFB6DC6D1F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726" y="4434053"/>
            <a:ext cx="2469666" cy="3922411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2892748" y="4166997"/>
            <a:ext cx="2480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TAS (photo-excitation)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5732353" y="4174114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TAS (thermalization)</a:t>
            </a:r>
            <a:endParaRPr lang="ja-JP" altLang="en-US" dirty="0"/>
          </a:p>
        </p:txBody>
      </p:sp>
      <p:sp>
        <p:nvSpPr>
          <p:cNvPr id="14" name="正方形/長方形 13"/>
          <p:cNvSpPr/>
          <p:nvPr/>
        </p:nvSpPr>
        <p:spPr>
          <a:xfrm>
            <a:off x="540457" y="4149503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Linear Absorption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789358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ideo_ratchet_flow_0.3p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588224" y="770034"/>
            <a:ext cx="2517684" cy="2596362"/>
          </a:xfrm>
          <a:prstGeom prst="rect">
            <a:avLst/>
          </a:prstGeom>
        </p:spPr>
      </p:pic>
      <p:pic>
        <p:nvPicPr>
          <p:cNvPr id="8" name="video_ratchet_flow_1p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732320" y="795538"/>
            <a:ext cx="2398511" cy="2596362"/>
          </a:xfrm>
          <a:prstGeom prst="rect">
            <a:avLst/>
          </a:prstGeom>
        </p:spPr>
      </p:pic>
      <p:pic>
        <p:nvPicPr>
          <p:cNvPr id="10" name="video_ratchet_flow_50p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26036" y="930846"/>
            <a:ext cx="2289779" cy="2354138"/>
          </a:xfrm>
          <a:prstGeom prst="rect">
            <a:avLst/>
          </a:prstGeom>
        </p:spPr>
      </p:pic>
      <p:pic>
        <p:nvPicPr>
          <p:cNvPr id="9" name="video_ratchet_flow_10ps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699792" y="888081"/>
            <a:ext cx="2374587" cy="2448793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4916" y="3140968"/>
            <a:ext cx="8655188" cy="3960439"/>
          </a:xfrm>
          <a:prstGeom prst="rect">
            <a:avLst/>
          </a:prstGeom>
        </p:spPr>
      </p:pic>
      <p:sp>
        <p:nvSpPr>
          <p:cNvPr id="6" name="Rectangle 14"/>
          <p:cNvSpPr txBox="1">
            <a:spLocks noChangeArrowheads="1"/>
          </p:cNvSpPr>
          <p:nvPr/>
        </p:nvSpPr>
        <p:spPr>
          <a:xfrm>
            <a:off x="395536" y="327332"/>
            <a:ext cx="8364568" cy="719137"/>
          </a:xfrm>
          <a:prstGeom prst="rect">
            <a:avLst/>
          </a:prstGeom>
        </p:spPr>
        <p:txBody>
          <a:bodyPr rtlCol="0" anchor="t"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5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 Application: Molecular Motor System (2DES) </a:t>
            </a:r>
          </a:p>
          <a:p>
            <a:pPr algn="l">
              <a:defRPr/>
            </a:pPr>
            <a:endParaRPr lang="en-US" altLang="ja-JP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71508" y="3448980"/>
            <a:ext cx="8515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2DES </a:t>
            </a:r>
          </a:p>
        </p:txBody>
      </p:sp>
    </p:spTree>
    <p:extLst>
      <p:ext uri="{BB962C8B-B14F-4D97-AF65-F5344CB8AC3E}">
        <p14:creationId xmlns:p14="http://schemas.microsoft.com/office/powerpoint/2010/main" val="337185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33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6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33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93B30FE-0EED-481D-B6A9-7530E115E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28184" y="6381328"/>
            <a:ext cx="2133600" cy="365125"/>
          </a:xfrm>
        </p:spPr>
        <p:txBody>
          <a:bodyPr/>
          <a:lstStyle/>
          <a:p>
            <a:fld id="{B2BBB77E-7EC3-44DE-8312-06B2A1C125AE}" type="slidenum">
              <a:rPr kumimoji="1" lang="ja-JP" altLang="en-US" smtClean="0"/>
              <a:t>67</a:t>
            </a:fld>
            <a:endParaRPr kumimoji="1" lang="ja-JP" altLang="en-US"/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93AA2EDB-74C2-4C81-92B1-62501AF87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4" y="1248510"/>
            <a:ext cx="4104456" cy="4410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648932" y="5740599"/>
            <a:ext cx="4176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sz="1600" dirty="0"/>
              <a:t>R.Srinivasan, J. S. Feenstra, S.T. Park,</a:t>
            </a:r>
          </a:p>
          <a:p>
            <a:r>
              <a:rPr lang="fr-FR" altLang="ja-JP" sz="1600" dirty="0"/>
              <a:t> S. Xu, A. H. Zewail, Science 2005;307:558</a:t>
            </a:r>
            <a:endParaRPr lang="ja-JP" altLang="en-US" sz="1600" dirty="0"/>
          </a:p>
        </p:txBody>
      </p:sp>
      <p:sp>
        <p:nvSpPr>
          <p:cNvPr id="5" name="正方形/長方形 4"/>
          <p:cNvSpPr/>
          <p:nvPr/>
        </p:nvSpPr>
        <p:spPr>
          <a:xfrm>
            <a:off x="4823048" y="2373858"/>
            <a:ext cx="3621504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>
                <a:solidFill>
                  <a:srgbClr val="FF0000"/>
                </a:solidFill>
              </a:rPr>
              <a:t>Avoided Crossing</a:t>
            </a:r>
            <a:endParaRPr lang="ja-JP" altLang="en-US" sz="2800" dirty="0">
              <a:solidFill>
                <a:srgbClr val="FF0000"/>
              </a:solidFill>
            </a:endParaRPr>
          </a:p>
          <a:p>
            <a:r>
              <a:rPr lang="ja-JP" altLang="en-US" sz="2800" b="1" dirty="0"/>
              <a:t>　　　　　　</a:t>
            </a:r>
            <a:r>
              <a:rPr lang="en-US" altLang="ja-JP" sz="2800" b="1" dirty="0"/>
              <a:t>vs</a:t>
            </a:r>
          </a:p>
          <a:p>
            <a:r>
              <a:rPr lang="en-US" altLang="ja-JP" sz="2800" b="1" dirty="0">
                <a:solidFill>
                  <a:srgbClr val="FF0000"/>
                </a:solidFill>
              </a:rPr>
              <a:t>Conical Intersection</a:t>
            </a:r>
          </a:p>
          <a:p>
            <a:r>
              <a:rPr lang="en-US" altLang="ja-JP" sz="2800" b="1" dirty="0">
                <a:solidFill>
                  <a:schemeClr val="accent1">
                    <a:lumMod val="50000"/>
                  </a:schemeClr>
                </a:solidFill>
              </a:rPr>
              <a:t>      (Berry phase?)</a:t>
            </a:r>
          </a:p>
          <a:p>
            <a:endParaRPr lang="en-US" altLang="ja-JP" sz="2800" b="1" dirty="0"/>
          </a:p>
        </p:txBody>
      </p:sp>
      <p:sp>
        <p:nvSpPr>
          <p:cNvPr id="6" name="正方形/長方形 5"/>
          <p:cNvSpPr/>
          <p:nvPr/>
        </p:nvSpPr>
        <p:spPr>
          <a:xfrm>
            <a:off x="4751040" y="4587339"/>
            <a:ext cx="4211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Multi-state Quantum Fokker-Planck </a:t>
            </a:r>
            <a:r>
              <a:rPr lang="en-US" altLang="ja-JP" dirty="0" err="1">
                <a:solidFill>
                  <a:srgbClr val="FF0000"/>
                </a:solidFill>
              </a:rPr>
              <a:t>Eq</a:t>
            </a:r>
            <a:r>
              <a:rPr lang="en-US" altLang="ja-JP" dirty="0">
                <a:solidFill>
                  <a:srgbClr val="FF0000"/>
                </a:solidFill>
              </a:rPr>
              <a:t>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for 2D potential surfaces 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C89FC25-EA97-46CF-8987-A4C533B13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19" y="-10353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Application: </a:t>
            </a:r>
            <a:r>
              <a:rPr lang="en-US" altLang="ja-JP" sz="3600" b="1" dirty="0"/>
              <a:t>Two-Dimensional Potentials </a:t>
            </a:r>
            <a:endParaRPr kumimoji="1" lang="ja-JP" altLang="en-US" sz="3600" b="1" dirty="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E598CC76-20BC-484E-849B-CE106A6F9EC2}"/>
              </a:ext>
            </a:extLst>
          </p:cNvPr>
          <p:cNvGrpSpPr/>
          <p:nvPr/>
        </p:nvGrpSpPr>
        <p:grpSpPr>
          <a:xfrm>
            <a:off x="801547" y="1005706"/>
            <a:ext cx="3836964" cy="5643693"/>
            <a:chOff x="1003089" y="911150"/>
            <a:chExt cx="3836964" cy="5643693"/>
          </a:xfrm>
        </p:grpSpPr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0B8DED7F-152D-4447-B3D6-3618521EE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089" y="911150"/>
              <a:ext cx="3836964" cy="402665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15E33BF1-7252-4BE7-BBF2-EAEDF0B67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82" y="4921877"/>
              <a:ext cx="1955577" cy="1585172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022E4608-FB72-448C-A136-4ACC6B0E6C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4475" y="4937807"/>
              <a:ext cx="1955577" cy="1617036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16" name="正方形/長方形 15"/>
          <p:cNvSpPr/>
          <p:nvPr/>
        </p:nvSpPr>
        <p:spPr>
          <a:xfrm>
            <a:off x="5353768" y="5651750"/>
            <a:ext cx="3005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</a:p>
          <a:p>
            <a:r>
              <a:rPr lang="en-US" altLang="ja-JP" dirty="0" err="1">
                <a:solidFill>
                  <a:schemeClr val="tx2">
                    <a:lumMod val="75000"/>
                  </a:schemeClr>
                </a:solidFill>
              </a:rPr>
              <a:t>Chem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Phys 515, 203(2018)</a:t>
            </a:r>
          </a:p>
        </p:txBody>
      </p:sp>
    </p:spTree>
    <p:extLst>
      <p:ext uri="{BB962C8B-B14F-4D97-AF65-F5344CB8AC3E}">
        <p14:creationId xmlns:p14="http://schemas.microsoft.com/office/powerpoint/2010/main" val="195093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146FE-6111-39B7-7B83-A8191CC89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>
            <a:extLst>
              <a:ext uri="{FF2B5EF4-FFF2-40B4-BE49-F238E27FC236}">
                <a16:creationId xmlns:a16="http://schemas.microsoft.com/office/drawing/2014/main" id="{6E268E52-FECC-63BE-3BE6-BE010AB42290}"/>
              </a:ext>
            </a:extLst>
          </p:cNvPr>
          <p:cNvSpPr txBox="1">
            <a:spLocks noChangeArrowheads="1"/>
          </p:cNvSpPr>
          <p:nvPr/>
        </p:nvSpPr>
        <p:spPr>
          <a:xfrm>
            <a:off x="249510" y="117584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>
            <a:extLst>
              <a:ext uri="{FF2B5EF4-FFF2-40B4-BE49-F238E27FC236}">
                <a16:creationId xmlns:a16="http://schemas.microsoft.com/office/drawing/2014/main" id="{65E7593B-F82F-0300-B091-0EE963ADDDEB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535073" y="1919526"/>
          <a:ext cx="200628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06280" imgH="838080" progId="Equation.DSMT4">
                  <p:embed/>
                </p:oleObj>
              </mc:Choice>
              <mc:Fallback>
                <p:oleObj name="Equation" r:id="rId3" imgW="2006280" imgH="838080" progId="Equation.DSMT4">
                  <p:embed/>
                  <p:pic>
                    <p:nvPicPr>
                      <p:cNvPr id="32" name="Object 2">
                        <a:extLst>
                          <a:ext uri="{FF2B5EF4-FFF2-40B4-BE49-F238E27FC236}">
                            <a16:creationId xmlns:a16="http://schemas.microsoft.com/office/drawing/2014/main" id="{B9A8DA64-5643-E486-E098-6AA8B7BD9E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5073" y="1919526"/>
                        <a:ext cx="2006280" cy="838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8">
            <a:extLst>
              <a:ext uri="{FF2B5EF4-FFF2-40B4-BE49-F238E27FC236}">
                <a16:creationId xmlns:a16="http://schemas.microsoft.com/office/drawing/2014/main" id="{D0350CDC-5671-2195-F497-409D85FDDB8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37073" y="4501975"/>
          <a:ext cx="5384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84520" imgH="876240" progId="Equation.DSMT4">
                  <p:embed/>
                </p:oleObj>
              </mc:Choice>
              <mc:Fallback>
                <p:oleObj name="Equation" r:id="rId5" imgW="5384520" imgH="876240" progId="Equation.DSMT4">
                  <p:embed/>
                  <p:pic>
                    <p:nvPicPr>
                      <p:cNvPr id="98" name="Object 8">
                        <a:extLst>
                          <a:ext uri="{FF2B5EF4-FFF2-40B4-BE49-F238E27FC236}">
                            <a16:creationId xmlns:a16="http://schemas.microsoft.com/office/drawing/2014/main" id="{765E80DC-4888-1DBB-1D06-7975797AD5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7073" y="4501975"/>
                        <a:ext cx="5384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3">
            <a:extLst>
              <a:ext uri="{FF2B5EF4-FFF2-40B4-BE49-F238E27FC236}">
                <a16:creationId xmlns:a16="http://schemas.microsoft.com/office/drawing/2014/main" id="{CEAE17B0-1B26-EF47-2577-E576A65119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83269" y="2782798"/>
          <a:ext cx="2171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71520" imgH="825480" progId="Equation.DSMT4">
                  <p:embed/>
                </p:oleObj>
              </mc:Choice>
              <mc:Fallback>
                <p:oleObj name="Equation" r:id="rId7" imgW="2171520" imgH="825480" progId="Equation.DSMT4">
                  <p:embed/>
                  <p:pic>
                    <p:nvPicPr>
                      <p:cNvPr id="99" name="Object 3">
                        <a:extLst>
                          <a:ext uri="{FF2B5EF4-FFF2-40B4-BE49-F238E27FC236}">
                            <a16:creationId xmlns:a16="http://schemas.microsoft.com/office/drawing/2014/main" id="{03040B62-9167-30F7-B6CA-2022786D9B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3269" y="2782798"/>
                        <a:ext cx="21717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Rectangle 21">
            <a:extLst>
              <a:ext uri="{FF2B5EF4-FFF2-40B4-BE49-F238E27FC236}">
                <a16:creationId xmlns:a16="http://schemas.microsoft.com/office/drawing/2014/main" id="{0B9B48DA-4251-B977-D7B8-D23AC6B0A8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917" y="2904486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sp>
        <p:nvSpPr>
          <p:cNvPr id="101" name="Rectangle 21">
            <a:extLst>
              <a:ext uri="{FF2B5EF4-FFF2-40B4-BE49-F238E27FC236}">
                <a16:creationId xmlns:a16="http://schemas.microsoft.com/office/drawing/2014/main" id="{01DF9FC9-C766-8BD6-CF7C-255C181531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338" y="3691151"/>
            <a:ext cx="75220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(</a:t>
            </a:r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+ </a:t>
            </a:r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singularity)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8E550277-49D9-AF86-F1B4-F9994296E102}"/>
              </a:ext>
            </a:extLst>
          </p:cNvPr>
          <p:cNvCxnSpPr/>
          <p:nvPr/>
        </p:nvCxnSpPr>
        <p:spPr>
          <a:xfrm flipV="1">
            <a:off x="5056881" y="3155190"/>
            <a:ext cx="425729" cy="10906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21">
            <a:extLst>
              <a:ext uri="{FF2B5EF4-FFF2-40B4-BE49-F238E27FC236}">
                <a16:creationId xmlns:a16="http://schemas.microsoft.com/office/drawing/2014/main" id="{AD0D9B67-B619-E8BE-2466-CF66904619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9839" y="2848317"/>
            <a:ext cx="1845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en-US" altLang="ja-JP" sz="2400" dirty="0">
              <a:solidFill>
                <a:srgbClr val="0541EB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3" name="Rectangle 21">
            <a:extLst>
              <a:ext uri="{FF2B5EF4-FFF2-40B4-BE49-F238E27FC236}">
                <a16:creationId xmlns:a16="http://schemas.microsoft.com/office/drawing/2014/main" id="{D34B0EDD-FD43-53E7-E4CD-BD11958F7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291" y="6071971"/>
            <a:ext cx="32063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&amp; diverges</a:t>
            </a:r>
          </a:p>
        </p:txBody>
      </p:sp>
      <p:sp>
        <p:nvSpPr>
          <p:cNvPr id="13" name="Rectangle 21">
            <a:extLst>
              <a:ext uri="{FF2B5EF4-FFF2-40B4-BE49-F238E27FC236}">
                <a16:creationId xmlns:a16="http://schemas.microsoft.com/office/drawing/2014/main" id="{F9C3E5D1-6251-DA4A-17D4-431FC45F9D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339" y="1393902"/>
            <a:ext cx="61029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Ohmic bath (Markovian at high temp)</a:t>
            </a: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5" name="Object 3">
            <a:extLst>
              <a:ext uri="{FF2B5EF4-FFF2-40B4-BE49-F238E27FC236}">
                <a16:creationId xmlns:a16="http://schemas.microsoft.com/office/drawing/2014/main" id="{ACCFA115-F7BE-AF91-C3C1-A13078323A8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50227" y="6087819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42920" imgH="406080" progId="Equation.DSMT4">
                  <p:embed/>
                </p:oleObj>
              </mc:Choice>
              <mc:Fallback>
                <p:oleObj name="Equation" r:id="rId9" imgW="1942920" imgH="406080" progId="Equation.DSMT4">
                  <p:embed/>
                  <p:pic>
                    <p:nvPicPr>
                      <p:cNvPr id="15" name="Object 3">
                        <a:extLst>
                          <a:ext uri="{FF2B5EF4-FFF2-40B4-BE49-F238E27FC236}">
                            <a16:creationId xmlns:a16="http://schemas.microsoft.com/office/drawing/2014/main" id="{9B6ED3C3-FDE4-B630-30BA-D9EF8F5951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227" y="6087819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>
            <a:extLst>
              <a:ext uri="{FF2B5EF4-FFF2-40B4-BE49-F238E27FC236}">
                <a16:creationId xmlns:a16="http://schemas.microsoft.com/office/drawing/2014/main" id="{AD4C69DF-04C8-4475-9D04-652791FBC4F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60183" y="5957905"/>
          <a:ext cx="1574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74640" imgH="583920" progId="Equation.DSMT4">
                  <p:embed/>
                </p:oleObj>
              </mc:Choice>
              <mc:Fallback>
                <p:oleObj name="Equation" r:id="rId11" imgW="1574640" imgH="583920" progId="Equation.DSMT4">
                  <p:embed/>
                  <p:pic>
                    <p:nvPicPr>
                      <p:cNvPr id="16" name="Object 3">
                        <a:extLst>
                          <a:ext uri="{FF2B5EF4-FFF2-40B4-BE49-F238E27FC236}">
                            <a16:creationId xmlns:a16="http://schemas.microsoft.com/office/drawing/2014/main" id="{735A64B1-0B4F-3F5D-44EA-F7D52DB42B1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0183" y="5957905"/>
                        <a:ext cx="1574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C8B1B70E-C374-C91A-C506-B08016FD80A9}"/>
              </a:ext>
            </a:extLst>
          </p:cNvPr>
          <p:cNvSpPr/>
          <p:nvPr/>
        </p:nvSpPr>
        <p:spPr>
          <a:xfrm>
            <a:off x="5482610" y="6542105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B54AA3D-DAC7-C5FA-5958-C795F1B7C1C4}"/>
              </a:ext>
            </a:extLst>
          </p:cNvPr>
          <p:cNvSpPr txBox="1"/>
          <p:nvPr/>
        </p:nvSpPr>
        <p:spPr>
          <a:xfrm>
            <a:off x="5148064" y="5449848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</a:t>
            </a:r>
            <a:endParaRPr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45A9762-236D-FD4D-2940-E349357DB8E1}"/>
              </a:ext>
            </a:extLst>
          </p:cNvPr>
          <p:cNvSpPr txBox="1"/>
          <p:nvPr/>
        </p:nvSpPr>
        <p:spPr>
          <a:xfrm>
            <a:off x="2972860" y="5517000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7C7A45B-4877-2ACD-7BF2-6208E639B09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56927" y="3488451"/>
            <a:ext cx="1845377" cy="2752378"/>
          </a:xfrm>
          <a:prstGeom prst="rect">
            <a:avLst/>
          </a:prstGeom>
        </p:spPr>
      </p:pic>
      <p:sp>
        <p:nvSpPr>
          <p:cNvPr id="23" name="円/楕円 49">
            <a:extLst>
              <a:ext uri="{FF2B5EF4-FFF2-40B4-BE49-F238E27FC236}">
                <a16:creationId xmlns:a16="http://schemas.microsoft.com/office/drawing/2014/main" id="{CC32DBA9-FCAD-8AA9-2D44-28F956A9CD20}"/>
              </a:ext>
            </a:extLst>
          </p:cNvPr>
          <p:cNvSpPr/>
          <p:nvPr/>
        </p:nvSpPr>
        <p:spPr>
          <a:xfrm>
            <a:off x="7812360" y="4806775"/>
            <a:ext cx="808804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円/楕円 49">
            <a:extLst>
              <a:ext uri="{FF2B5EF4-FFF2-40B4-BE49-F238E27FC236}">
                <a16:creationId xmlns:a16="http://schemas.microsoft.com/office/drawing/2014/main" id="{726180D5-A760-BA6F-CBF8-2124B1412005}"/>
              </a:ext>
            </a:extLst>
          </p:cNvPr>
          <p:cNvSpPr/>
          <p:nvPr/>
        </p:nvSpPr>
        <p:spPr>
          <a:xfrm>
            <a:off x="4880262" y="4374000"/>
            <a:ext cx="2363555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8E238D6B-B942-A879-01A7-65DE76B816BA}"/>
              </a:ext>
            </a:extLst>
          </p:cNvPr>
          <p:cNvCxnSpPr>
            <a:cxnSpLocks/>
          </p:cNvCxnSpPr>
          <p:nvPr/>
        </p:nvCxnSpPr>
        <p:spPr>
          <a:xfrm>
            <a:off x="7389820" y="5095351"/>
            <a:ext cx="361568" cy="130371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">
            <a:extLst>
              <a:ext uri="{FF2B5EF4-FFF2-40B4-BE49-F238E27FC236}">
                <a16:creationId xmlns:a16="http://schemas.microsoft.com/office/drawing/2014/main" id="{F08FB756-2A8D-C698-B1D8-C59C0FF185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04" y="155834"/>
            <a:ext cx="8643938" cy="850900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Low-Temp</a:t>
            </a:r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. Q. Fokker-Planck &amp;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C4E449A-2F7B-A8DB-F4F3-963ED23810A9}"/>
              </a:ext>
            </a:extLst>
          </p:cNvPr>
          <p:cNvSpPr/>
          <p:nvPr/>
        </p:nvSpPr>
        <p:spPr>
          <a:xfrm>
            <a:off x="6666045" y="2200003"/>
            <a:ext cx="2467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</a:p>
          <a:p>
            <a:r>
              <a:rPr lang="en-US" altLang="ja-JP" dirty="0"/>
              <a:t>JCTC </a:t>
            </a:r>
            <a:r>
              <a:rPr lang="en-US" altLang="ja-JP" b="1" dirty="0"/>
              <a:t>15</a:t>
            </a:r>
            <a:r>
              <a:rPr lang="en-US" altLang="ja-JP" dirty="0"/>
              <a:t> 2517 (2019).</a:t>
            </a: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089F2FFC-6142-B7B1-5317-3A883116B63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476" y="866469"/>
            <a:ext cx="786064" cy="1156645"/>
          </a:xfrm>
          <a:prstGeom prst="rect">
            <a:avLst/>
          </a:prstGeom>
        </p:spPr>
      </p:pic>
      <p:sp>
        <p:nvSpPr>
          <p:cNvPr id="2" name="円/楕円 49">
            <a:extLst>
              <a:ext uri="{FF2B5EF4-FFF2-40B4-BE49-F238E27FC236}">
                <a16:creationId xmlns:a16="http://schemas.microsoft.com/office/drawing/2014/main" id="{5D278ACF-77EB-4C27-45E7-1C6F6C67E313}"/>
              </a:ext>
            </a:extLst>
          </p:cNvPr>
          <p:cNvSpPr/>
          <p:nvPr/>
        </p:nvSpPr>
        <p:spPr>
          <a:xfrm>
            <a:off x="3505472" y="4393315"/>
            <a:ext cx="758267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243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650F7-B7AE-7E0E-089E-82D00F0D2E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8">
            <a:extLst>
              <a:ext uri="{FF2B5EF4-FFF2-40B4-BE49-F238E27FC236}">
                <a16:creationId xmlns:a16="http://schemas.microsoft.com/office/drawing/2014/main" id="{3CB9682A-4A67-55B3-CD83-BD39DF50018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46887" y="885451"/>
          <a:ext cx="4216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16320" imgH="914400" progId="Equation.DSMT4">
                  <p:embed/>
                </p:oleObj>
              </mc:Choice>
              <mc:Fallback>
                <p:oleObj name="Equation" r:id="rId2" imgW="4216320" imgH="914400" progId="Equation.DSMT4">
                  <p:embed/>
                  <p:pic>
                    <p:nvPicPr>
                      <p:cNvPr id="4" name="Object 8">
                        <a:extLst>
                          <a:ext uri="{FF2B5EF4-FFF2-40B4-BE49-F238E27FC236}">
                            <a16:creationId xmlns:a16="http://schemas.microsoft.com/office/drawing/2014/main" id="{2A568FF8-12FA-4E1E-3F91-525CD3D95F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887" y="885451"/>
                        <a:ext cx="42164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>
            <a:extLst>
              <a:ext uri="{FF2B5EF4-FFF2-40B4-BE49-F238E27FC236}">
                <a16:creationId xmlns:a16="http://schemas.microsoft.com/office/drawing/2014/main" id="{3E9F4C1B-FEB8-6085-A8DF-17FF9EE8C21F}"/>
              </a:ext>
            </a:extLst>
          </p:cNvPr>
          <p:cNvSpPr txBox="1">
            <a:spLocks noChangeArrowheads="1"/>
          </p:cNvSpPr>
          <p:nvPr/>
        </p:nvSpPr>
        <p:spPr>
          <a:xfrm>
            <a:off x="-1246874" y="206109"/>
            <a:ext cx="8643938" cy="8509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For a finite cutoff </a:t>
            </a:r>
            <a:r>
              <a:rPr lang="en-US" altLang="ja-JP" sz="36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3600" i="1" dirty="0">
                <a:latin typeface="Arial Unicode MS" pitchFamily="50" charset="-128"/>
                <a:cs typeface="Arial Unicode MS" pitchFamily="50" charset="-128"/>
              </a:rPr>
              <a:t>: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E7DC031-3C67-30BC-ED21-2C1673309848}"/>
              </a:ext>
            </a:extLst>
          </p:cNvPr>
          <p:cNvSpPr/>
          <p:nvPr/>
        </p:nvSpPr>
        <p:spPr>
          <a:xfrm>
            <a:off x="618039" y="2380999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Wigner distribution </a:t>
            </a:r>
            <a:endParaRPr lang="ja-JP" altLang="en-US" dirty="0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B8DA1492-7766-EFF7-9567-BBE70F77932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23728" y="5391415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42920" imgH="406080" progId="Equation.DSMT4">
                  <p:embed/>
                </p:oleObj>
              </mc:Choice>
              <mc:Fallback>
                <p:oleObj name="Equation" r:id="rId4" imgW="1942920" imgH="4060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66CE5E5A-AC01-39C2-CB6D-6190B5E274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5391415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756719AD-534C-C35F-FC5B-C879313EA9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0194" y="5831704"/>
          <a:ext cx="1447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47560" imgH="583920" progId="Equation.DSMT4">
                  <p:embed/>
                </p:oleObj>
              </mc:Choice>
              <mc:Fallback>
                <p:oleObj name="Equation" r:id="rId6" imgW="1447560" imgH="58392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1E074546-E7E0-9F9D-D718-967B40BD57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0194" y="5831704"/>
                        <a:ext cx="1447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8877EFB3-F32B-8E5F-5BF5-B6AB2371BC6A}"/>
              </a:ext>
            </a:extLst>
          </p:cNvPr>
          <p:cNvSpPr/>
          <p:nvPr/>
        </p:nvSpPr>
        <p:spPr>
          <a:xfrm>
            <a:off x="2626723" y="6488668"/>
            <a:ext cx="1544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graphicFrame>
        <p:nvGraphicFramePr>
          <p:cNvPr id="16" name="Object 8">
            <a:extLst>
              <a:ext uri="{FF2B5EF4-FFF2-40B4-BE49-F238E27FC236}">
                <a16:creationId xmlns:a16="http://schemas.microsoft.com/office/drawing/2014/main" id="{E694AA28-E2A2-92FF-50B3-CBDE4AF103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4526" y="5369631"/>
          <a:ext cx="939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39600" imgH="291960" progId="Equation.DSMT4">
                  <p:embed/>
                </p:oleObj>
              </mc:Choice>
              <mc:Fallback>
                <p:oleObj name="Equation" r:id="rId8" imgW="939600" imgH="291960" progId="Equation.DSMT4">
                  <p:embed/>
                  <p:pic>
                    <p:nvPicPr>
                      <p:cNvPr id="16" name="Object 8">
                        <a:extLst>
                          <a:ext uri="{FF2B5EF4-FFF2-40B4-BE49-F238E27FC236}">
                            <a16:creationId xmlns:a16="http://schemas.microsoft.com/office/drawing/2014/main" id="{5B5A70B0-15DC-8DAC-D839-BFA867B2D81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526" y="5369631"/>
                        <a:ext cx="939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CD3E3C97-B7AD-3C23-810A-7CD852C5083B}"/>
              </a:ext>
            </a:extLst>
          </p:cNvPr>
          <p:cNvGrpSpPr/>
          <p:nvPr/>
        </p:nvGrpSpPr>
        <p:grpSpPr>
          <a:xfrm>
            <a:off x="105436" y="2253930"/>
            <a:ext cx="2864097" cy="2876815"/>
            <a:chOff x="921213" y="3244764"/>
            <a:chExt cx="3394800" cy="3394800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F95B6B67-35E6-AD91-2877-469F0C2EC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213" y="3244764"/>
              <a:ext cx="3394800" cy="3394800"/>
            </a:xfrm>
            <a:prstGeom prst="rect">
              <a:avLst/>
            </a:prstGeom>
          </p:spPr>
        </p:pic>
        <p:sp>
          <p:nvSpPr>
            <p:cNvPr id="21" name="矢印: 下 22">
              <a:extLst>
                <a:ext uri="{FF2B5EF4-FFF2-40B4-BE49-F238E27FC236}">
                  <a16:creationId xmlns:a16="http://schemas.microsoft.com/office/drawing/2014/main" id="{A5CF12C3-7C93-93AE-9D8A-C4786F7199F7}"/>
                </a:ext>
              </a:extLst>
            </p:cNvPr>
            <p:cNvSpPr/>
            <p:nvPr/>
          </p:nvSpPr>
          <p:spPr>
            <a:xfrm>
              <a:off x="2443808" y="4561219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A56119EF-3D3F-1205-8298-2C0BA04B2E59}"/>
              </a:ext>
            </a:extLst>
          </p:cNvPr>
          <p:cNvGrpSpPr/>
          <p:nvPr/>
        </p:nvGrpSpPr>
        <p:grpSpPr>
          <a:xfrm>
            <a:off x="2555776" y="2097269"/>
            <a:ext cx="2795120" cy="3226874"/>
            <a:chOff x="934950" y="3273328"/>
            <a:chExt cx="3394800" cy="3394800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6ED53C33-F207-C20E-EF68-8F32DC301E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950" y="3273328"/>
              <a:ext cx="3394800" cy="3394800"/>
            </a:xfrm>
            <a:prstGeom prst="rect">
              <a:avLst/>
            </a:prstGeom>
          </p:spPr>
        </p:pic>
        <p:sp>
          <p:nvSpPr>
            <p:cNvPr id="24" name="矢印: 下 30">
              <a:extLst>
                <a:ext uri="{FF2B5EF4-FFF2-40B4-BE49-F238E27FC236}">
                  <a16:creationId xmlns:a16="http://schemas.microsoft.com/office/drawing/2014/main" id="{3520AFD5-6A6F-F5C5-4906-95AC6A0A1F96}"/>
                </a:ext>
              </a:extLst>
            </p:cNvPr>
            <p:cNvSpPr/>
            <p:nvPr/>
          </p:nvSpPr>
          <p:spPr>
            <a:xfrm>
              <a:off x="2411760" y="4898864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02DAAA77-CF6D-AF9F-E57D-74833BC4BB51}"/>
                </a:ext>
              </a:extLst>
            </p:cNvPr>
            <p:cNvSpPr txBox="1"/>
            <p:nvPr/>
          </p:nvSpPr>
          <p:spPr>
            <a:xfrm>
              <a:off x="2089461" y="4419244"/>
              <a:ext cx="10583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Increase </a:t>
              </a:r>
              <a:r>
                <a:rPr kumimoji="1" lang="en-US" altLang="ja-JP" sz="16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endParaRPr kumimoji="1" lang="ja-JP" alt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6" name="図 25">
            <a:extLst>
              <a:ext uri="{FF2B5EF4-FFF2-40B4-BE49-F238E27FC236}">
                <a16:creationId xmlns:a16="http://schemas.microsoft.com/office/drawing/2014/main" id="{8F6C826E-A3E1-FFB7-54DA-F3507C5D267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098" y="2408074"/>
            <a:ext cx="3672408" cy="3672408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9E9FDA6-2DE7-179A-CFEF-86578E04D74E}"/>
              </a:ext>
            </a:extLst>
          </p:cNvPr>
          <p:cNvSpPr/>
          <p:nvPr/>
        </p:nvSpPr>
        <p:spPr>
          <a:xfrm>
            <a:off x="7382380" y="2870020"/>
            <a:ext cx="165618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CA745DE-EB72-B35D-159E-FFAFD9D37DFB}"/>
              </a:ext>
            </a:extLst>
          </p:cNvPr>
          <p:cNvSpPr txBox="1"/>
          <p:nvPr/>
        </p:nvSpPr>
        <p:spPr>
          <a:xfrm>
            <a:off x="5004048" y="2069264"/>
            <a:ext cx="4985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Set </a:t>
            </a:r>
            <a:r>
              <a:rPr lang="en-US" altLang="ja-JP" sz="18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 </a:t>
            </a:r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to be not too large not too small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8052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Factorized initial condition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66571" y="3079630"/>
            <a:ext cx="3571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Then, each term such as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5325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351277"/>
              </p:ext>
            </p:extLst>
          </p:nvPr>
        </p:nvGraphicFramePr>
        <p:xfrm>
          <a:off x="573088" y="5949950"/>
          <a:ext cx="3492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92360" imgH="419040" progId="Equation.DSMT4">
                  <p:embed/>
                </p:oleObj>
              </mc:Choice>
              <mc:Fallback>
                <p:oleObj name="Equation" r:id="rId2" imgW="34923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088" y="5949950"/>
                        <a:ext cx="3492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4108319" y="1733068"/>
            <a:ext cx="376417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Factorized initial cond.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190559"/>
              </p:ext>
            </p:extLst>
          </p:nvPr>
        </p:nvGraphicFramePr>
        <p:xfrm>
          <a:off x="827584" y="1700580"/>
          <a:ext cx="2819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19160" imgH="723600" progId="Equation.DSMT4">
                  <p:embed/>
                </p:oleObj>
              </mc:Choice>
              <mc:Fallback>
                <p:oleObj name="Equation" r:id="rId4" imgW="2819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700580"/>
                        <a:ext cx="28194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/>
          <p:cNvSpPr txBox="1"/>
          <p:nvPr/>
        </p:nvSpPr>
        <p:spPr>
          <a:xfrm>
            <a:off x="479000" y="1244662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Initial condition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479000" y="2424480"/>
            <a:ext cx="8269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(system-bath interaction is week  -&gt;  the total density matrix is decomposed)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The eq. total state  is not equal to the decomposed state (approximation)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140186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71" y="3541295"/>
            <a:ext cx="771061" cy="100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113602"/>
              </p:ext>
            </p:extLst>
          </p:nvPr>
        </p:nvGraphicFramePr>
        <p:xfrm>
          <a:off x="1123950" y="3757613"/>
          <a:ext cx="7391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391160" imgH="571320" progId="Equation.DSMT4">
                  <p:embed/>
                </p:oleObj>
              </mc:Choice>
              <mc:Fallback>
                <p:oleObj name="Equation" r:id="rId7" imgW="7391160" imgH="57132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3757613"/>
                        <a:ext cx="7391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074383"/>
              </p:ext>
            </p:extLst>
          </p:nvPr>
        </p:nvGraphicFramePr>
        <p:xfrm>
          <a:off x="1669919" y="5949280"/>
          <a:ext cx="2438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38280" imgH="380880" progId="Equation.DSMT4">
                  <p:embed/>
                </p:oleObj>
              </mc:Choice>
              <mc:Fallback>
                <p:oleObj name="Equation" r:id="rId9" imgW="2438280" imgH="3808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9919" y="5949280"/>
                        <a:ext cx="2438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883605"/>
              </p:ext>
            </p:extLst>
          </p:nvPr>
        </p:nvGraphicFramePr>
        <p:xfrm>
          <a:off x="4276725" y="5011738"/>
          <a:ext cx="4711700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711680" imgH="1587240" progId="Equation.DSMT4">
                  <p:embed/>
                </p:oleObj>
              </mc:Choice>
              <mc:Fallback>
                <p:oleObj name="Equation" r:id="rId11" imgW="4711680" imgH="15872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725" y="5011738"/>
                        <a:ext cx="4711700" cy="158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431920"/>
              </p:ext>
            </p:extLst>
          </p:nvPr>
        </p:nvGraphicFramePr>
        <p:xfrm>
          <a:off x="627063" y="5157788"/>
          <a:ext cx="3492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492360" imgH="419040" progId="Equation.DSMT4">
                  <p:embed/>
                </p:oleObj>
              </mc:Choice>
              <mc:Fallback>
                <p:oleObj name="Equation" r:id="rId13" imgW="3492360" imgH="4190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5157788"/>
                        <a:ext cx="3492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769751"/>
              </p:ext>
            </p:extLst>
          </p:nvPr>
        </p:nvGraphicFramePr>
        <p:xfrm>
          <a:off x="1758950" y="5229225"/>
          <a:ext cx="240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00120" imgH="380880" progId="Equation.DSMT4">
                  <p:embed/>
                </p:oleObj>
              </mc:Choice>
              <mc:Fallback>
                <p:oleObj name="Equation" r:id="rId15" imgW="2400120" imgH="38088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5229225"/>
                        <a:ext cx="2400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802317"/>
              </p:ext>
            </p:extLst>
          </p:nvPr>
        </p:nvGraphicFramePr>
        <p:xfrm>
          <a:off x="326600" y="5229200"/>
          <a:ext cx="3048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04560" imgH="1231560" progId="Equation.DSMT4">
                  <p:embed/>
                </p:oleObj>
              </mc:Choice>
              <mc:Fallback>
                <p:oleObj name="Equation" r:id="rId17" imgW="304560" imgH="123156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600" y="5229200"/>
                        <a:ext cx="3048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291611" y="4582326"/>
            <a:ext cx="35413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can be decomposed into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正方形/長方形 11"/>
              <p:cNvSpPr/>
              <p:nvPr/>
            </p:nvSpPr>
            <p:spPr>
              <a:xfrm>
                <a:off x="5147451" y="4438900"/>
                <a:ext cx="1789849" cy="421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ja-JP" altLang="en-US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bSup>
                          <m:r>
                            <a:rPr lang="ja-JP" altLang="en-US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0070C0"/>
                  </a:solidFill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12" name="正方形/長方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451" y="4438900"/>
                <a:ext cx="1789849" cy="421334"/>
              </a:xfrm>
              <a:prstGeom prst="rect">
                <a:avLst/>
              </a:prstGeom>
              <a:blipFill rotWithShape="0">
                <a:blip r:embed="rId20"/>
                <a:stretch>
                  <a:fillRect b="-869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正方形/長方形 15"/>
              <p:cNvSpPr/>
              <p:nvPr/>
            </p:nvSpPr>
            <p:spPr>
              <a:xfrm>
                <a:off x="6930434" y="4460346"/>
                <a:ext cx="1789849" cy="421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ja-JP" altLang="en-US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bSup>
                          <m:r>
                            <a:rPr lang="ja-JP" altLang="en-US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7030A0"/>
                  </a:solidFill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16" name="正方形/長方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0434" y="4460346"/>
                <a:ext cx="1789849" cy="421334"/>
              </a:xfrm>
              <a:prstGeom prst="rect">
                <a:avLst/>
              </a:prstGeom>
              <a:blipFill rotWithShape="0">
                <a:blip r:embed="rId21"/>
                <a:stretch>
                  <a:fillRect b="-7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 rot="17449711">
            <a:off x="5898405" y="4243497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 rot="17449711">
            <a:off x="7418535" y="4243496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オブジェクト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0526"/>
              </p:ext>
            </p:extLst>
          </p:nvPr>
        </p:nvGraphicFramePr>
        <p:xfrm>
          <a:off x="4584700" y="3141663"/>
          <a:ext cx="4457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457520" imgH="571320" progId="Equation.DSMT4">
                  <p:embed/>
                </p:oleObj>
              </mc:Choice>
              <mc:Fallback>
                <p:oleObj name="Equation" r:id="rId23" imgW="4457520" imgH="571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584700" y="3141663"/>
                        <a:ext cx="44577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アーチ 21"/>
          <p:cNvSpPr/>
          <p:nvPr/>
        </p:nvSpPr>
        <p:spPr>
          <a:xfrm>
            <a:off x="5706532" y="4221089"/>
            <a:ext cx="2689279" cy="567066"/>
          </a:xfrm>
          <a:prstGeom prst="blockArc">
            <a:avLst>
              <a:gd name="adj1" fmla="val 10708461"/>
              <a:gd name="adj2" fmla="val 49991"/>
              <a:gd name="adj3" fmla="val 4946"/>
            </a:avLst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アーチ 24"/>
          <p:cNvSpPr/>
          <p:nvPr/>
        </p:nvSpPr>
        <p:spPr>
          <a:xfrm flipV="1">
            <a:off x="6432384" y="4613526"/>
            <a:ext cx="1106292" cy="440543"/>
          </a:xfrm>
          <a:prstGeom prst="blockArc">
            <a:avLst>
              <a:gd name="adj1" fmla="val 10708461"/>
              <a:gd name="adj2" fmla="val 49991"/>
              <a:gd name="adj3" fmla="val 4946"/>
            </a:avLst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339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0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6" grpId="0"/>
      <p:bldP spid="22" grpId="0" animBg="1"/>
      <p:bldP spid="2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6AECA-7ABF-866D-8F08-1690362ED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0F1B6AB8-155C-0951-A94C-8098DA38B8E8}"/>
              </a:ext>
            </a:extLst>
          </p:cNvPr>
          <p:cNvSpPr/>
          <p:nvPr/>
        </p:nvSpPr>
        <p:spPr>
          <a:xfrm>
            <a:off x="158358" y="3235915"/>
            <a:ext cx="8793357" cy="205797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1" name="Rectangle 2">
            <a:extLst>
              <a:ext uri="{FF2B5EF4-FFF2-40B4-BE49-F238E27FC236}">
                <a16:creationId xmlns:a16="http://schemas.microsoft.com/office/drawing/2014/main" id="{33F45C0E-4198-984C-AE8B-2FBAF0F3E38C}"/>
              </a:ext>
            </a:extLst>
          </p:cNvPr>
          <p:cNvSpPr txBox="1">
            <a:spLocks noChangeArrowheads="1"/>
          </p:cNvSpPr>
          <p:nvPr/>
        </p:nvSpPr>
        <p:spPr>
          <a:xfrm>
            <a:off x="61482" y="176525"/>
            <a:ext cx="8643938" cy="8509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Fokker-Planck </a:t>
            </a:r>
            <a:r>
              <a:rPr lang="en-US" altLang="ja-JP" sz="3600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(for Ohmic bath with a finite cutoff </a:t>
            </a:r>
            <a:r>
              <a:rPr lang="en-US" altLang="ja-JP" sz="2800" i="1" dirty="0"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)</a:t>
            </a:r>
            <a:endParaRPr lang="en-US" altLang="ja-JP" sz="2800" i="1" dirty="0">
              <a:latin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92" name="正方形/長方形 291">
            <a:extLst>
              <a:ext uri="{FF2B5EF4-FFF2-40B4-BE49-F238E27FC236}">
                <a16:creationId xmlns:a16="http://schemas.microsoft.com/office/drawing/2014/main" id="{90EBB627-EAAB-9E8A-4BA8-6C1AE5B9B0C6}"/>
              </a:ext>
            </a:extLst>
          </p:cNvPr>
          <p:cNvSpPr/>
          <p:nvPr/>
        </p:nvSpPr>
        <p:spPr>
          <a:xfrm>
            <a:off x="3661271" y="6091754"/>
            <a:ext cx="43845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  <a:endParaRPr lang="en-US" altLang="ja-JP" dirty="0"/>
          </a:p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J. Chem. Theory </a:t>
            </a:r>
            <a:r>
              <a:rPr lang="en-US" altLang="ja-JP" b="0" i="0" dirty="0" err="1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Comput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. </a:t>
            </a:r>
            <a:r>
              <a:rPr lang="en-US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15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 2517 (2019).</a:t>
            </a:r>
            <a:endParaRPr lang="en-US" altLang="ja-JP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93" name="図 292">
            <a:extLst>
              <a:ext uri="{FF2B5EF4-FFF2-40B4-BE49-F238E27FC236}">
                <a16:creationId xmlns:a16="http://schemas.microsoft.com/office/drawing/2014/main" id="{4AAA07CD-B0B4-0089-FCEC-204EFCCC29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651" y="5715383"/>
            <a:ext cx="786064" cy="1156645"/>
          </a:xfrm>
          <a:prstGeom prst="rect">
            <a:avLst/>
          </a:prstGeom>
        </p:spPr>
      </p:pic>
      <p:graphicFrame>
        <p:nvGraphicFramePr>
          <p:cNvPr id="297" name="Object 13">
            <a:extLst>
              <a:ext uri="{FF2B5EF4-FFF2-40B4-BE49-F238E27FC236}">
                <a16:creationId xmlns:a16="http://schemas.microsoft.com/office/drawing/2014/main" id="{F4148336-0E29-7A7B-E8EB-D9340DCE59B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6114" y="3454931"/>
          <a:ext cx="83185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318160" imgH="1803240" progId="Equation.DSMT4">
                  <p:embed/>
                </p:oleObj>
              </mc:Choice>
              <mc:Fallback>
                <p:oleObj name="Equation" r:id="rId4" imgW="8318160" imgH="1803240" progId="Equation.DSMT4">
                  <p:embed/>
                  <p:pic>
                    <p:nvPicPr>
                      <p:cNvPr id="297" name="Object 13">
                        <a:extLst>
                          <a:ext uri="{FF2B5EF4-FFF2-40B4-BE49-F238E27FC236}">
                            <a16:creationId xmlns:a16="http://schemas.microsoft.com/office/drawing/2014/main" id="{4FAA451E-233F-CF07-DE35-8FC0117E01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114" y="3454931"/>
                        <a:ext cx="8318500" cy="180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8" name="Object 13">
            <a:extLst>
              <a:ext uri="{FF2B5EF4-FFF2-40B4-BE49-F238E27FC236}">
                <a16:creationId xmlns:a16="http://schemas.microsoft.com/office/drawing/2014/main" id="{B93E6209-A0A5-0696-1B22-E77C1319B02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74964" y="5392205"/>
          <a:ext cx="640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00800" imgH="431640" progId="Equation.DSMT4">
                  <p:embed/>
                </p:oleObj>
              </mc:Choice>
              <mc:Fallback>
                <p:oleObj name="Equation" r:id="rId6" imgW="6400800" imgH="431640" progId="Equation.DSMT4">
                  <p:embed/>
                  <p:pic>
                    <p:nvPicPr>
                      <p:cNvPr id="298" name="Object 13">
                        <a:extLst>
                          <a:ext uri="{FF2B5EF4-FFF2-40B4-BE49-F238E27FC236}">
                            <a16:creationId xmlns:a16="http://schemas.microsoft.com/office/drawing/2014/main" id="{66005FEB-08BB-F57C-DC27-BAA7830FD1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964" y="5392205"/>
                        <a:ext cx="640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5">
            <a:extLst>
              <a:ext uri="{FF2B5EF4-FFF2-40B4-BE49-F238E27FC236}">
                <a16:creationId xmlns:a16="http://schemas.microsoft.com/office/drawing/2014/main" id="{3B52EC4D-8EDC-8DD9-C0D3-6AB3A29ABC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67825" y="2285193"/>
          <a:ext cx="14509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90360" imgH="342720" progId="Equation.DSMT4">
                  <p:embed/>
                </p:oleObj>
              </mc:Choice>
              <mc:Fallback>
                <p:oleObj name="Equation" r:id="rId8" imgW="990360" imgH="342720" progId="Equation.DSMT4">
                  <p:embed/>
                  <p:pic>
                    <p:nvPicPr>
                      <p:cNvPr id="23" name="Object 5">
                        <a:extLst>
                          <a:ext uri="{FF2B5EF4-FFF2-40B4-BE49-F238E27FC236}">
                            <a16:creationId xmlns:a16="http://schemas.microsoft.com/office/drawing/2014/main" id="{21428E08-3537-0480-70CD-EE2FCD05C14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825" y="2285193"/>
                        <a:ext cx="1450975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">
            <a:extLst>
              <a:ext uri="{FF2B5EF4-FFF2-40B4-BE49-F238E27FC236}">
                <a16:creationId xmlns:a16="http://schemas.microsoft.com/office/drawing/2014/main" id="{660B9EDB-DC3A-BC44-7B82-BF0DBFE29B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60032" y="2518403"/>
          <a:ext cx="254952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39880" imgH="457200" progId="Equation.DSMT4">
                  <p:embed/>
                </p:oleObj>
              </mc:Choice>
              <mc:Fallback>
                <p:oleObj name="Equation" r:id="rId10" imgW="1739880" imgH="457200" progId="Equation.DSMT4">
                  <p:embed/>
                  <p:pic>
                    <p:nvPicPr>
                      <p:cNvPr id="24" name="Object 5">
                        <a:extLst>
                          <a:ext uri="{FF2B5EF4-FFF2-40B4-BE49-F238E27FC236}">
                            <a16:creationId xmlns:a16="http://schemas.microsoft.com/office/drawing/2014/main" id="{9B9F826D-4BBA-F769-0F9B-F904CBB2BA3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2518403"/>
                        <a:ext cx="2549525" cy="66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右中かっこ 24">
            <a:extLst>
              <a:ext uri="{FF2B5EF4-FFF2-40B4-BE49-F238E27FC236}">
                <a16:creationId xmlns:a16="http://schemas.microsoft.com/office/drawing/2014/main" id="{793634A8-586A-42A2-1D6A-55FC733C932E}"/>
              </a:ext>
            </a:extLst>
          </p:cNvPr>
          <p:cNvSpPr/>
          <p:nvPr/>
        </p:nvSpPr>
        <p:spPr>
          <a:xfrm rot="16200000">
            <a:off x="5650835" y="2335761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V 字形矢印 28">
            <a:extLst>
              <a:ext uri="{FF2B5EF4-FFF2-40B4-BE49-F238E27FC236}">
                <a16:creationId xmlns:a16="http://schemas.microsoft.com/office/drawing/2014/main" id="{9437EB26-C2F4-54B0-43D1-23A44D340D8D}"/>
              </a:ext>
            </a:extLst>
          </p:cNvPr>
          <p:cNvSpPr/>
          <p:nvPr/>
        </p:nvSpPr>
        <p:spPr>
          <a:xfrm>
            <a:off x="3300874" y="1985949"/>
            <a:ext cx="720795" cy="431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7" name="Object 8">
            <a:extLst>
              <a:ext uri="{FF2B5EF4-FFF2-40B4-BE49-F238E27FC236}">
                <a16:creationId xmlns:a16="http://schemas.microsoft.com/office/drawing/2014/main" id="{A00A0BF7-6FB0-EEE3-5F9B-06B57E3400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78038" y="1341237"/>
          <a:ext cx="4495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95680" imgH="863280" progId="Equation.DSMT4">
                  <p:embed/>
                </p:oleObj>
              </mc:Choice>
              <mc:Fallback>
                <p:oleObj name="Equation" r:id="rId12" imgW="4495680" imgH="863280" progId="Equation.DSMT4">
                  <p:embed/>
                  <p:pic>
                    <p:nvPicPr>
                      <p:cNvPr id="27" name="Object 8">
                        <a:extLst>
                          <a:ext uri="{FF2B5EF4-FFF2-40B4-BE49-F238E27FC236}">
                            <a16:creationId xmlns:a16="http://schemas.microsoft.com/office/drawing/2014/main" id="{58C0AE68-D37F-7511-E247-2CEFC5171A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038" y="1341237"/>
                        <a:ext cx="4495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8">
            <a:extLst>
              <a:ext uri="{FF2B5EF4-FFF2-40B4-BE49-F238E27FC236}">
                <a16:creationId xmlns:a16="http://schemas.microsoft.com/office/drawing/2014/main" id="{777C6149-D7E5-C6BD-C76F-04989D5408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6574" y="1606661"/>
          <a:ext cx="1943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42920" imgH="431640" progId="Equation.DSMT4">
                  <p:embed/>
                </p:oleObj>
              </mc:Choice>
              <mc:Fallback>
                <p:oleObj name="Equation" r:id="rId14" imgW="1942920" imgH="431640" progId="Equation.DSMT4">
                  <p:embed/>
                  <p:pic>
                    <p:nvPicPr>
                      <p:cNvPr id="28" name="Object 8">
                        <a:extLst>
                          <a:ext uri="{FF2B5EF4-FFF2-40B4-BE49-F238E27FC236}">
                            <a16:creationId xmlns:a16="http://schemas.microsoft.com/office/drawing/2014/main" id="{2114EA7C-215C-8A09-B437-CA04480128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574" y="1606661"/>
                        <a:ext cx="1943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55B10590-6D21-476D-EDCF-61B66E467366}"/>
                  </a:ext>
                </a:extLst>
              </p:cNvPr>
              <p:cNvSpPr txBox="1"/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ja-JP" dirty="0">
                    <a:latin typeface="Arial Unicode MS" pitchFamily="50" charset="-128"/>
                    <a:cs typeface="Arial Unicode MS" pitchFamily="50" charset="-128"/>
                  </a:rPr>
                  <a:t>e</a:t>
                </a:r>
                <a:r>
                  <a:rPr lang="en-US" altLang="ja-JP" sz="1800" dirty="0">
                    <a:latin typeface="Arial Unicode MS" pitchFamily="50" charset="-128"/>
                    <a:cs typeface="Arial Unicode MS" pitchFamily="50" charset="-128"/>
                  </a:rPr>
                  <a:t>xpand for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e>
                      <m:sub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ja-JP" sz="1800" dirty="0">
                    <a:solidFill>
                      <a:srgbClr val="FF0000"/>
                    </a:solidFill>
                    <a:latin typeface="Arial Unicode MS" pitchFamily="50" charset="-128"/>
                    <a:cs typeface="Arial Unicode MS" pitchFamily="50" charset="-128"/>
                  </a:rPr>
                  <a:t> 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blipFill>
                <a:blip r:embed="rId17"/>
                <a:stretch>
                  <a:fillRect l="-1200" t="-3125"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742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6" grpId="0" animBg="1"/>
      <p:bldP spid="1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video_wavepacket_ci1_d+1.5">
            <a:hlinkClick r:id="" action="ppaction://media"/>
            <a:extLst>
              <a:ext uri="{FF2B5EF4-FFF2-40B4-BE49-F238E27FC236}">
                <a16:creationId xmlns:a16="http://schemas.microsoft.com/office/drawing/2014/main" id="{D71BCA59-0F59-4E7F-9813-FFCC17E2D82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70692" y="1517877"/>
            <a:ext cx="2754507" cy="275450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0D1BDFE-74F9-4D4A-855E-4C6764728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931" y="7273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Wavepacket Dynamics</a:t>
            </a:r>
            <a:endParaRPr kumimoji="1" lang="ja-JP" altLang="en-US" dirty="0"/>
          </a:p>
        </p:txBody>
      </p:sp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2888986" y="1167498"/>
          <a:ext cx="4787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787640" imgH="469800" progId="Equation.DSMT4">
                  <p:embed/>
                </p:oleObj>
              </mc:Choice>
              <mc:Fallback>
                <p:oleObj name="Equation" r:id="rId5" imgW="4787640" imgH="469800" progId="Equation.DSMT4">
                  <p:embed/>
                  <p:pic>
                    <p:nvPicPr>
                      <p:cNvPr id="12" name="オブジェクト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88986" y="1167498"/>
                        <a:ext cx="4787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図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949280"/>
            <a:ext cx="595873" cy="764704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4139952" y="1733672"/>
            <a:ext cx="511293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</a:rPr>
              <a:t>2D potential surfaces w. Ohmic bath</a:t>
            </a:r>
          </a:p>
          <a:p>
            <a:r>
              <a:rPr lang="en-US" altLang="ja-JP" dirty="0"/>
              <a:t>(from Multi-state F-P equation approach)</a:t>
            </a:r>
          </a:p>
        </p:txBody>
      </p:sp>
      <p:pic>
        <p:nvPicPr>
          <p:cNvPr id="18" name="Picture 2" descr="Tesla K8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915" y="2519424"/>
            <a:ext cx="911343" cy="66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Tesla K8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258" y="2535042"/>
            <a:ext cx="911343" cy="66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5919929" y="3223053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GP-GPU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E230D25E-9FC8-4451-89E5-57BAA956EC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58" y="208936"/>
            <a:ext cx="1682817" cy="136407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F45E0AF8-6AC6-4B6E-AF96-79D5F881185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20" y="3960405"/>
            <a:ext cx="2306910" cy="219180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CD14882B-F9EA-4434-AFA7-AED0BD68D70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06" y="4230909"/>
            <a:ext cx="2255228" cy="1872309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2378DA22-E64B-4AFB-9846-FAC590741B0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810" y="4128008"/>
            <a:ext cx="2208245" cy="1877008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1490089" y="6355973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  <a:r>
              <a:rPr lang="en-US" altLang="ja-JP" dirty="0" err="1">
                <a:solidFill>
                  <a:schemeClr val="tx2">
                    <a:lumMod val="75000"/>
                  </a:schemeClr>
                </a:solidFill>
              </a:rPr>
              <a:t>Chem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Phys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515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203(2018)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07908" y="2660671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10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41" y="6021288"/>
            <a:ext cx="643691" cy="819243"/>
          </a:xfrm>
          <a:prstGeom prst="rect">
            <a:avLst/>
          </a:prstGeom>
        </p:spPr>
      </p:pic>
      <p:pic>
        <p:nvPicPr>
          <p:cNvPr id="2" name="video_coherence_ac0_a350">
            <a:hlinkClick r:id="" action="ppaction://media"/>
            <a:extLst>
              <a:ext uri="{FF2B5EF4-FFF2-40B4-BE49-F238E27FC236}">
                <a16:creationId xmlns:a16="http://schemas.microsoft.com/office/drawing/2014/main" id="{C5C1B73F-4035-4577-8507-39CD0CC46F3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08837" y="3907474"/>
            <a:ext cx="2628900" cy="2628900"/>
          </a:xfrm>
          <a:prstGeom prst="rect">
            <a:avLst/>
          </a:prstGeom>
        </p:spPr>
      </p:pic>
      <p:pic>
        <p:nvPicPr>
          <p:cNvPr id="3" name="video_wavepacket_ac1_a300">
            <a:hlinkClick r:id="" action="ppaction://media"/>
            <a:extLst>
              <a:ext uri="{FF2B5EF4-FFF2-40B4-BE49-F238E27FC236}">
                <a16:creationId xmlns:a16="http://schemas.microsoft.com/office/drawing/2014/main" id="{260FF3F8-41EF-4187-A622-0BE20BB1E15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29771" y="1096813"/>
            <a:ext cx="2628900" cy="2628900"/>
          </a:xfrm>
          <a:prstGeom prst="rect">
            <a:avLst/>
          </a:prstGeom>
        </p:spPr>
      </p:pic>
      <p:pic>
        <p:nvPicPr>
          <p:cNvPr id="5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01FDAD0D-DE4F-41E6-A468-0CBCFD9291A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266511" y="1078421"/>
            <a:ext cx="2628900" cy="2628900"/>
          </a:xfrm>
          <a:prstGeom prst="rect">
            <a:avLst/>
          </a:prstGeom>
        </p:spPr>
      </p:pic>
      <p:pic>
        <p:nvPicPr>
          <p:cNvPr id="17" name="video_coherence_ci0_d-2.0">
            <a:hlinkClick r:id="" action="ppaction://media"/>
            <a:extLst>
              <a:ext uri="{FF2B5EF4-FFF2-40B4-BE49-F238E27FC236}">
                <a16:creationId xmlns:a16="http://schemas.microsoft.com/office/drawing/2014/main" id="{64A8DA84-6538-49B0-9912-254F06A0A5AD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266511" y="3928287"/>
            <a:ext cx="2628900" cy="26289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D542F91C-82D4-4D42-A539-342DDC2DAD2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60648"/>
            <a:ext cx="1496571" cy="1213106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DDF14BB6-4C8C-432A-B262-D68D715C4D7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61" y="312290"/>
            <a:ext cx="1496571" cy="1237491"/>
          </a:xfrm>
          <a:prstGeom prst="rect">
            <a:avLst/>
          </a:prstGeom>
        </p:spPr>
      </p:pic>
      <p:grpSp>
        <p:nvGrpSpPr>
          <p:cNvPr id="73" name="グループ化 72" descr="TEX2PPTOBJ@- Code@  \begin{align*}@    W_{e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C06CA72A-3645-4E48-B106-E09727EA0223}"/>
              </a:ext>
            </a:extLst>
          </p:cNvPr>
          <p:cNvGrpSpPr/>
          <p:nvPr/>
        </p:nvGrpSpPr>
        <p:grpSpPr>
          <a:xfrm>
            <a:off x="1043285" y="2096173"/>
            <a:ext cx="570347" cy="296974"/>
            <a:chOff x="30163" y="0"/>
            <a:chExt cx="920750" cy="479425"/>
          </a:xfrm>
        </p:grpSpPr>
        <p:sp>
          <p:nvSpPr>
            <p:cNvPr id="70" name="Freeform 455">
              <a:extLst>
                <a:ext uri="{FF2B5EF4-FFF2-40B4-BE49-F238E27FC236}">
                  <a16:creationId xmlns:a16="http://schemas.microsoft.com/office/drawing/2014/main" id="{1338D2C7-9842-4EEC-8E17-0F2A78DC0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1638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1" name="Freeform 456">
              <a:extLst>
                <a:ext uri="{FF2B5EF4-FFF2-40B4-BE49-F238E27FC236}">
                  <a16:creationId xmlns:a16="http://schemas.microsoft.com/office/drawing/2014/main" id="{5BE685BC-EB42-483C-A563-1AAF79313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2" name="Freeform 457">
              <a:extLst>
                <a:ext uri="{FF2B5EF4-FFF2-40B4-BE49-F238E27FC236}">
                  <a16:creationId xmlns:a16="http://schemas.microsoft.com/office/drawing/2014/main" id="{2E1246C1-0AFC-4185-805A-E4D9D3EB16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6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1" name="グループ化 80" descr="TEX2PPTOBJ@- Code@  \begin{align*}@    W_{gg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54AAEF83-48A8-478E-8E11-AAB22427819B}"/>
              </a:ext>
            </a:extLst>
          </p:cNvPr>
          <p:cNvGrpSpPr/>
          <p:nvPr/>
        </p:nvGrpSpPr>
        <p:grpSpPr>
          <a:xfrm>
            <a:off x="1031976" y="3018392"/>
            <a:ext cx="592965" cy="345159"/>
            <a:chOff x="30163" y="0"/>
            <a:chExt cx="957263" cy="557213"/>
          </a:xfrm>
        </p:grpSpPr>
        <p:sp>
          <p:nvSpPr>
            <p:cNvPr id="78" name="Freeform 461">
              <a:extLst>
                <a:ext uri="{FF2B5EF4-FFF2-40B4-BE49-F238E27FC236}">
                  <a16:creationId xmlns:a16="http://schemas.microsoft.com/office/drawing/2014/main" id="{7B1BBEC6-A201-4CE5-AB47-CCE7BC225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462">
              <a:extLst>
                <a:ext uri="{FF2B5EF4-FFF2-40B4-BE49-F238E27FC236}">
                  <a16:creationId xmlns:a16="http://schemas.microsoft.com/office/drawing/2014/main" id="{562B05D0-7ABD-40E0-BBB5-B0D097A705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463">
              <a:extLst>
                <a:ext uri="{FF2B5EF4-FFF2-40B4-BE49-F238E27FC236}">
                  <a16:creationId xmlns:a16="http://schemas.microsoft.com/office/drawing/2014/main" id="{8484E3B9-5D4B-4992-82A9-AF82143B8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1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8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8" y="19"/>
                    <a:pt x="21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9" name="グループ化 88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B3E3F7C-8D15-40B8-8144-A4FCD112F039}"/>
              </a:ext>
            </a:extLst>
          </p:cNvPr>
          <p:cNvGrpSpPr/>
          <p:nvPr/>
        </p:nvGrpSpPr>
        <p:grpSpPr>
          <a:xfrm>
            <a:off x="1037384" y="5058989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376C6832-5082-42AB-8416-C6C1A7102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5143301A-5793-48F8-A481-6C1871AB8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FD8A8986-9962-471A-82B0-CBDD85066D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0" name="グループ化 89" descr="TEX2PPTOBJ@- Code@  \begin{align*}@    W_{e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A5DBCA14-94C3-4604-8870-CEF4C17C40A3}"/>
              </a:ext>
            </a:extLst>
          </p:cNvPr>
          <p:cNvGrpSpPr/>
          <p:nvPr/>
        </p:nvGrpSpPr>
        <p:grpSpPr>
          <a:xfrm>
            <a:off x="4710424" y="2100427"/>
            <a:ext cx="570347" cy="296974"/>
            <a:chOff x="30163" y="0"/>
            <a:chExt cx="920750" cy="479425"/>
          </a:xfrm>
        </p:grpSpPr>
        <p:sp>
          <p:nvSpPr>
            <p:cNvPr id="91" name="Freeform 455">
              <a:extLst>
                <a:ext uri="{FF2B5EF4-FFF2-40B4-BE49-F238E27FC236}">
                  <a16:creationId xmlns:a16="http://schemas.microsoft.com/office/drawing/2014/main" id="{B087A660-DC82-4D82-B6CE-2795BD6CF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1638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2" name="Freeform 456">
              <a:extLst>
                <a:ext uri="{FF2B5EF4-FFF2-40B4-BE49-F238E27FC236}">
                  <a16:creationId xmlns:a16="http://schemas.microsoft.com/office/drawing/2014/main" id="{923D5A24-B6A7-47CB-A993-A03BC8B4C8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3" name="Freeform 457">
              <a:extLst>
                <a:ext uri="{FF2B5EF4-FFF2-40B4-BE49-F238E27FC236}">
                  <a16:creationId xmlns:a16="http://schemas.microsoft.com/office/drawing/2014/main" id="{C4A294D8-4638-44CF-BD7E-92890DC355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6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4" name="グループ化 93" descr="TEX2PPTOBJ@- Code@  \begin{align*}@    W_{gg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E44F6760-0511-4525-8AFF-DDAAC069A3AB}"/>
              </a:ext>
            </a:extLst>
          </p:cNvPr>
          <p:cNvGrpSpPr/>
          <p:nvPr/>
        </p:nvGrpSpPr>
        <p:grpSpPr>
          <a:xfrm>
            <a:off x="4699115" y="3022646"/>
            <a:ext cx="592965" cy="345159"/>
            <a:chOff x="30163" y="0"/>
            <a:chExt cx="957263" cy="557213"/>
          </a:xfrm>
        </p:grpSpPr>
        <p:sp>
          <p:nvSpPr>
            <p:cNvPr id="95" name="Freeform 461">
              <a:extLst>
                <a:ext uri="{FF2B5EF4-FFF2-40B4-BE49-F238E27FC236}">
                  <a16:creationId xmlns:a16="http://schemas.microsoft.com/office/drawing/2014/main" id="{044F70B2-C93B-47A1-969E-CEF23672A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6" name="Freeform 462">
              <a:extLst>
                <a:ext uri="{FF2B5EF4-FFF2-40B4-BE49-F238E27FC236}">
                  <a16:creationId xmlns:a16="http://schemas.microsoft.com/office/drawing/2014/main" id="{6451C3BA-F42F-4AE2-89AF-2A76797B7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7" name="Freeform 463">
              <a:extLst>
                <a:ext uri="{FF2B5EF4-FFF2-40B4-BE49-F238E27FC236}">
                  <a16:creationId xmlns:a16="http://schemas.microsoft.com/office/drawing/2014/main" id="{D333A43B-2F97-4FAD-A9A5-8DA2C3DAD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1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8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8" y="19"/>
                    <a:pt x="21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8" name="グループ化 97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BBA1673E-23DE-4A15-BB71-770F153E6025}"/>
              </a:ext>
            </a:extLst>
          </p:cNvPr>
          <p:cNvGrpSpPr/>
          <p:nvPr/>
        </p:nvGrpSpPr>
        <p:grpSpPr>
          <a:xfrm>
            <a:off x="4704523" y="5063243"/>
            <a:ext cx="582149" cy="345159"/>
            <a:chOff x="30163" y="0"/>
            <a:chExt cx="939800" cy="557213"/>
          </a:xfrm>
        </p:grpSpPr>
        <p:sp>
          <p:nvSpPr>
            <p:cNvPr id="99" name="Freeform 467">
              <a:extLst>
                <a:ext uri="{FF2B5EF4-FFF2-40B4-BE49-F238E27FC236}">
                  <a16:creationId xmlns:a16="http://schemas.microsoft.com/office/drawing/2014/main" id="{576AF4CD-CC7E-4A70-B175-30F8807C7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0" name="Freeform 468">
              <a:extLst>
                <a:ext uri="{FF2B5EF4-FFF2-40B4-BE49-F238E27FC236}">
                  <a16:creationId xmlns:a16="http://schemas.microsoft.com/office/drawing/2014/main" id="{65CD0DE9-881B-4B64-A1DF-BD719B011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1" name="Freeform 469">
              <a:extLst>
                <a:ext uri="{FF2B5EF4-FFF2-40B4-BE49-F238E27FC236}">
                  <a16:creationId xmlns:a16="http://schemas.microsoft.com/office/drawing/2014/main" id="{04310069-1C03-44CC-BD9F-E55B0D94FE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35" name="正方形/長方形 34"/>
          <p:cNvSpPr/>
          <p:nvPr/>
        </p:nvSpPr>
        <p:spPr>
          <a:xfrm>
            <a:off x="3203848" y="6506349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  <a:r>
              <a:rPr lang="en-US" altLang="ja-JP" dirty="0" err="1">
                <a:solidFill>
                  <a:schemeClr val="tx2">
                    <a:lumMod val="75000"/>
                  </a:schemeClr>
                </a:solidFill>
              </a:rPr>
              <a:t>Chem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Phys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515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203(2018)</a:t>
            </a: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916325" y="94695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624782" y="155746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475908" y="708795"/>
            <a:ext cx="277031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66CC"/>
                </a:solidFill>
              </a:rPr>
              <a:t>Population transfer</a:t>
            </a:r>
            <a:endParaRPr lang="ja-JP" altLang="en-US" sz="2400" dirty="0">
              <a:solidFill>
                <a:srgbClr val="FF66CC"/>
              </a:solidFill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3301748" y="3724896"/>
            <a:ext cx="3062057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Electronic coherence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2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6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1" y="-83057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066FF"/>
                </a:solidFill>
              </a:rPr>
              <a:t>Electronic Coherence  </a:t>
            </a:r>
            <a:endParaRPr kumimoji="1" lang="ja-JP" altLang="en-US" sz="3600" dirty="0">
              <a:solidFill>
                <a:srgbClr val="0066FF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23594" y="15011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=0</a:t>
            </a:r>
            <a:endParaRPr kumimoji="1"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63FF822B-DC40-43DC-A7D7-EA1BDB0DC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51" y="825021"/>
            <a:ext cx="1496571" cy="1213106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FAE373D-DB66-4C52-A573-AF937C63D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7" y="865097"/>
            <a:ext cx="1496571" cy="1237491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5819B239-51CC-41D1-805C-EC6FC53F3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1986241"/>
            <a:ext cx="2633875" cy="2155671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E2DBC461-0EFF-4605-9185-8EFE5B9DEE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68" y="1895471"/>
            <a:ext cx="2633876" cy="2128131"/>
          </a:xfrm>
          <a:prstGeom prst="rect">
            <a:avLst/>
          </a:prstGeom>
        </p:spPr>
      </p:pic>
      <p:grpSp>
        <p:nvGrpSpPr>
          <p:cNvPr id="85" name="グループ化 84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5173319-0CE8-4530-B0C2-F765892510D2}"/>
              </a:ext>
            </a:extLst>
          </p:cNvPr>
          <p:cNvGrpSpPr/>
          <p:nvPr/>
        </p:nvGrpSpPr>
        <p:grpSpPr>
          <a:xfrm>
            <a:off x="726598" y="2773682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E4BC46DB-0865-4AB4-93E3-EBCAF9733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F4BE1988-59AB-4A5A-8001-505C9B48A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7A3ED3C4-03DC-4D32-8A35-38611ED42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22" name="テキスト ボックス 21"/>
          <p:cNvSpPr txBox="1"/>
          <p:nvPr/>
        </p:nvSpPr>
        <p:spPr>
          <a:xfrm>
            <a:off x="2312645" y="993271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852597" y="987839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89C6ED5-8D2B-4BA8-B399-00C819C56B88}"/>
              </a:ext>
            </a:extLst>
          </p:cNvPr>
          <p:cNvGrpSpPr/>
          <p:nvPr/>
        </p:nvGrpSpPr>
        <p:grpSpPr>
          <a:xfrm>
            <a:off x="3512339" y="4652540"/>
            <a:ext cx="2420752" cy="645885"/>
            <a:chOff x="3532598" y="5239961"/>
            <a:chExt cx="2420752" cy="645885"/>
          </a:xfrm>
        </p:grpSpPr>
        <p:sp>
          <p:nvSpPr>
            <p:cNvPr id="25" name="Freeform 66">
              <a:extLst>
                <a:ext uri="{FF2B5EF4-FFF2-40B4-BE49-F238E27FC236}">
                  <a16:creationId xmlns:a16="http://schemas.microsoft.com/office/drawing/2014/main" id="{4CD8FB84-5287-475C-BB11-847F2B801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11" y="5365987"/>
              <a:ext cx="115524" cy="78768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" name="Freeform 67">
              <a:extLst>
                <a:ext uri="{FF2B5EF4-FFF2-40B4-BE49-F238E27FC236}">
                  <a16:creationId xmlns:a16="http://schemas.microsoft.com/office/drawing/2014/main" id="{4A317C16-3568-4ACE-B56D-EF4A2AB39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2598" y="5444752"/>
              <a:ext cx="136528" cy="189039"/>
            </a:xfrm>
            <a:custGeom>
              <a:avLst/>
              <a:gdLst>
                <a:gd name="T0" fmla="*/ 74 w 85"/>
                <a:gd name="T1" fmla="*/ 95 h 115"/>
                <a:gd name="T2" fmla="*/ 60 w 85"/>
                <a:gd name="T3" fmla="*/ 107 h 115"/>
                <a:gd name="T4" fmla="*/ 57 w 85"/>
                <a:gd name="T5" fmla="*/ 103 h 115"/>
                <a:gd name="T6" fmla="*/ 68 w 85"/>
                <a:gd name="T7" fmla="*/ 63 h 115"/>
                <a:gd name="T8" fmla="*/ 85 w 85"/>
                <a:gd name="T9" fmla="*/ 1 h 115"/>
                <a:gd name="T10" fmla="*/ 84 w 85"/>
                <a:gd name="T11" fmla="*/ 0 h 115"/>
                <a:gd name="T12" fmla="*/ 58 w 85"/>
                <a:gd name="T13" fmla="*/ 4 h 115"/>
                <a:gd name="T14" fmla="*/ 58 w 85"/>
                <a:gd name="T15" fmla="*/ 7 h 115"/>
                <a:gd name="T16" fmla="*/ 69 w 85"/>
                <a:gd name="T17" fmla="*/ 11 h 115"/>
                <a:gd name="T18" fmla="*/ 66 w 85"/>
                <a:gd name="T19" fmla="*/ 23 h 115"/>
                <a:gd name="T20" fmla="*/ 59 w 85"/>
                <a:gd name="T21" fmla="*/ 50 h 115"/>
                <a:gd name="T22" fmla="*/ 48 w 85"/>
                <a:gd name="T23" fmla="*/ 40 h 115"/>
                <a:gd name="T24" fmla="*/ 0 w 85"/>
                <a:gd name="T25" fmla="*/ 96 h 115"/>
                <a:gd name="T26" fmla="*/ 17 w 85"/>
                <a:gd name="T27" fmla="*/ 115 h 115"/>
                <a:gd name="T28" fmla="*/ 47 w 85"/>
                <a:gd name="T29" fmla="*/ 93 h 115"/>
                <a:gd name="T30" fmla="*/ 45 w 85"/>
                <a:gd name="T31" fmla="*/ 108 h 115"/>
                <a:gd name="T32" fmla="*/ 52 w 85"/>
                <a:gd name="T33" fmla="*/ 115 h 115"/>
                <a:gd name="T34" fmla="*/ 76 w 85"/>
                <a:gd name="T35" fmla="*/ 97 h 115"/>
                <a:gd name="T36" fmla="*/ 74 w 85"/>
                <a:gd name="T37" fmla="*/ 95 h 115"/>
                <a:gd name="T38" fmla="*/ 49 w 85"/>
                <a:gd name="T39" fmla="*/ 44 h 115"/>
                <a:gd name="T40" fmla="*/ 56 w 85"/>
                <a:gd name="T41" fmla="*/ 54 h 115"/>
                <a:gd name="T42" fmla="*/ 24 w 85"/>
                <a:gd name="T43" fmla="*/ 107 h 115"/>
                <a:gd name="T44" fmla="*/ 14 w 85"/>
                <a:gd name="T45" fmla="*/ 96 h 115"/>
                <a:gd name="T46" fmla="*/ 33 w 85"/>
                <a:gd name="T47" fmla="*/ 52 h 115"/>
                <a:gd name="T48" fmla="*/ 49 w 85"/>
                <a:gd name="T4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5"/>
                  </a:moveTo>
                  <a:cubicBezTo>
                    <a:pt x="65" y="105"/>
                    <a:pt x="63" y="107"/>
                    <a:pt x="60" y="107"/>
                  </a:cubicBezTo>
                  <a:cubicBezTo>
                    <a:pt x="59" y="107"/>
                    <a:pt x="57" y="105"/>
                    <a:pt x="57" y="103"/>
                  </a:cubicBezTo>
                  <a:cubicBezTo>
                    <a:pt x="57" y="101"/>
                    <a:pt x="63" y="81"/>
                    <a:pt x="68" y="63"/>
                  </a:cubicBezTo>
                  <a:cubicBezTo>
                    <a:pt x="73" y="47"/>
                    <a:pt x="76" y="34"/>
                    <a:pt x="85" y="1"/>
                  </a:cubicBezTo>
                  <a:lnTo>
                    <a:pt x="84" y="0"/>
                  </a:lnTo>
                  <a:cubicBezTo>
                    <a:pt x="75" y="2"/>
                    <a:pt x="69" y="3"/>
                    <a:pt x="58" y="4"/>
                  </a:cubicBezTo>
                  <a:lnTo>
                    <a:pt x="58" y="7"/>
                  </a:lnTo>
                  <a:cubicBezTo>
                    <a:pt x="68" y="7"/>
                    <a:pt x="69" y="8"/>
                    <a:pt x="69" y="11"/>
                  </a:cubicBezTo>
                  <a:cubicBezTo>
                    <a:pt x="69" y="13"/>
                    <a:pt x="68" y="14"/>
                    <a:pt x="66" y="23"/>
                  </a:cubicBezTo>
                  <a:lnTo>
                    <a:pt x="59" y="50"/>
                  </a:lnTo>
                  <a:cubicBezTo>
                    <a:pt x="58" y="43"/>
                    <a:pt x="55" y="40"/>
                    <a:pt x="48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8"/>
                    <a:pt x="6" y="115"/>
                    <a:pt x="17" y="115"/>
                  </a:cubicBezTo>
                  <a:cubicBezTo>
                    <a:pt x="28" y="115"/>
                    <a:pt x="36" y="110"/>
                    <a:pt x="47" y="93"/>
                  </a:cubicBezTo>
                  <a:cubicBezTo>
                    <a:pt x="45" y="102"/>
                    <a:pt x="45" y="104"/>
                    <a:pt x="45" y="108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9"/>
                    <a:pt x="76" y="97"/>
                  </a:cubicBezTo>
                  <a:lnTo>
                    <a:pt x="74" y="95"/>
                  </a:lnTo>
                  <a:close/>
                  <a:moveTo>
                    <a:pt x="49" y="44"/>
                  </a:moveTo>
                  <a:cubicBezTo>
                    <a:pt x="54" y="44"/>
                    <a:pt x="56" y="48"/>
                    <a:pt x="56" y="54"/>
                  </a:cubicBezTo>
                  <a:cubicBezTo>
                    <a:pt x="56" y="79"/>
                    <a:pt x="39" y="107"/>
                    <a:pt x="24" y="107"/>
                  </a:cubicBezTo>
                  <a:cubicBezTo>
                    <a:pt x="18" y="107"/>
                    <a:pt x="14" y="103"/>
                    <a:pt x="14" y="96"/>
                  </a:cubicBezTo>
                  <a:cubicBezTo>
                    <a:pt x="14" y="82"/>
                    <a:pt x="23" y="63"/>
                    <a:pt x="33" y="52"/>
                  </a:cubicBezTo>
                  <a:cubicBezTo>
                    <a:pt x="38" y="47"/>
                    <a:pt x="44" y="44"/>
                    <a:pt x="49" y="4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" name="Freeform 68">
              <a:extLst>
                <a:ext uri="{FF2B5EF4-FFF2-40B4-BE49-F238E27FC236}">
                  <a16:creationId xmlns:a16="http://schemas.microsoft.com/office/drawing/2014/main" id="{32B2EA51-9902-4EB0-BBFE-F963055EA2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877" y="5586533"/>
              <a:ext cx="73515" cy="84017"/>
            </a:xfrm>
            <a:custGeom>
              <a:avLst/>
              <a:gdLst>
                <a:gd name="T0" fmla="*/ 38 w 44"/>
                <a:gd name="T1" fmla="*/ 39 h 52"/>
                <a:gd name="T2" fmla="*/ 21 w 44"/>
                <a:gd name="T3" fmla="*/ 47 h 52"/>
                <a:gd name="T4" fmla="*/ 10 w 44"/>
                <a:gd name="T5" fmla="*/ 37 h 52"/>
                <a:gd name="T6" fmla="*/ 11 w 44"/>
                <a:gd name="T7" fmla="*/ 30 h 52"/>
                <a:gd name="T8" fmla="*/ 14 w 44"/>
                <a:gd name="T9" fmla="*/ 29 h 52"/>
                <a:gd name="T10" fmla="*/ 44 w 44"/>
                <a:gd name="T11" fmla="*/ 8 h 52"/>
                <a:gd name="T12" fmla="*/ 35 w 44"/>
                <a:gd name="T13" fmla="*/ 0 h 52"/>
                <a:gd name="T14" fmla="*/ 0 w 44"/>
                <a:gd name="T15" fmla="*/ 37 h 52"/>
                <a:gd name="T16" fmla="*/ 15 w 44"/>
                <a:gd name="T17" fmla="*/ 52 h 52"/>
                <a:gd name="T18" fmla="*/ 39 w 44"/>
                <a:gd name="T19" fmla="*/ 40 h 52"/>
                <a:gd name="T20" fmla="*/ 38 w 44"/>
                <a:gd name="T21" fmla="*/ 39 h 52"/>
                <a:gd name="T22" fmla="*/ 14 w 44"/>
                <a:gd name="T23" fmla="*/ 22 h 52"/>
                <a:gd name="T24" fmla="*/ 32 w 44"/>
                <a:gd name="T25" fmla="*/ 3 h 52"/>
                <a:gd name="T26" fmla="*/ 36 w 44"/>
                <a:gd name="T27" fmla="*/ 7 h 52"/>
                <a:gd name="T28" fmla="*/ 31 w 44"/>
                <a:gd name="T29" fmla="*/ 19 h 52"/>
                <a:gd name="T30" fmla="*/ 12 w 44"/>
                <a:gd name="T31" fmla="*/ 27 h 52"/>
                <a:gd name="T32" fmla="*/ 14 w 44"/>
                <a:gd name="T33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2">
                  <a:moveTo>
                    <a:pt x="38" y="39"/>
                  </a:moveTo>
                  <a:cubicBezTo>
                    <a:pt x="30" y="45"/>
                    <a:pt x="26" y="47"/>
                    <a:pt x="21" y="47"/>
                  </a:cubicBezTo>
                  <a:cubicBezTo>
                    <a:pt x="14" y="47"/>
                    <a:pt x="10" y="43"/>
                    <a:pt x="10" y="37"/>
                  </a:cubicBezTo>
                  <a:cubicBezTo>
                    <a:pt x="10" y="35"/>
                    <a:pt x="10" y="33"/>
                    <a:pt x="11" y="30"/>
                  </a:cubicBezTo>
                  <a:lnTo>
                    <a:pt x="14" y="29"/>
                  </a:lnTo>
                  <a:cubicBezTo>
                    <a:pt x="32" y="27"/>
                    <a:pt x="44" y="18"/>
                    <a:pt x="44" y="8"/>
                  </a:cubicBezTo>
                  <a:cubicBezTo>
                    <a:pt x="44" y="3"/>
                    <a:pt x="41" y="0"/>
                    <a:pt x="35" y="0"/>
                  </a:cubicBezTo>
                  <a:cubicBezTo>
                    <a:pt x="18" y="0"/>
                    <a:pt x="0" y="19"/>
                    <a:pt x="0" y="37"/>
                  </a:cubicBezTo>
                  <a:cubicBezTo>
                    <a:pt x="0" y="46"/>
                    <a:pt x="6" y="52"/>
                    <a:pt x="15" y="52"/>
                  </a:cubicBezTo>
                  <a:cubicBezTo>
                    <a:pt x="23" y="52"/>
                    <a:pt x="32" y="48"/>
                    <a:pt x="39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7" y="3"/>
                    <a:pt x="32" y="3"/>
                  </a:cubicBezTo>
                  <a:cubicBezTo>
                    <a:pt x="35" y="3"/>
                    <a:pt x="36" y="5"/>
                    <a:pt x="36" y="7"/>
                  </a:cubicBezTo>
                  <a:cubicBezTo>
                    <a:pt x="36" y="11"/>
                    <a:pt x="34" y="15"/>
                    <a:pt x="31" y="19"/>
                  </a:cubicBezTo>
                  <a:cubicBezTo>
                    <a:pt x="26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" name="Freeform 69">
              <a:extLst>
                <a:ext uri="{FF2B5EF4-FFF2-40B4-BE49-F238E27FC236}">
                  <a16:creationId xmlns:a16="http://schemas.microsoft.com/office/drawing/2014/main" id="{7E6F47F5-93EF-4AC3-A0D0-FA199F4472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2641" y="5586533"/>
              <a:ext cx="89270" cy="120777"/>
            </a:xfrm>
            <a:custGeom>
              <a:avLst/>
              <a:gdLst>
                <a:gd name="T0" fmla="*/ 54 w 54"/>
                <a:gd name="T1" fmla="*/ 4 h 75"/>
                <a:gd name="T2" fmla="*/ 47 w 54"/>
                <a:gd name="T3" fmla="*/ 4 h 75"/>
                <a:gd name="T4" fmla="*/ 45 w 54"/>
                <a:gd name="T5" fmla="*/ 3 h 75"/>
                <a:gd name="T6" fmla="*/ 33 w 54"/>
                <a:gd name="T7" fmla="*/ 0 h 75"/>
                <a:gd name="T8" fmla="*/ 10 w 54"/>
                <a:gd name="T9" fmla="*/ 20 h 75"/>
                <a:gd name="T10" fmla="*/ 19 w 54"/>
                <a:gd name="T11" fmla="*/ 32 h 75"/>
                <a:gd name="T12" fmla="*/ 10 w 54"/>
                <a:gd name="T13" fmla="*/ 42 h 75"/>
                <a:gd name="T14" fmla="*/ 13 w 54"/>
                <a:gd name="T15" fmla="*/ 47 h 75"/>
                <a:gd name="T16" fmla="*/ 0 w 54"/>
                <a:gd name="T17" fmla="*/ 62 h 75"/>
                <a:gd name="T18" fmla="*/ 19 w 54"/>
                <a:gd name="T19" fmla="*/ 75 h 75"/>
                <a:gd name="T20" fmla="*/ 44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3 w 54"/>
                <a:gd name="T27" fmla="*/ 33 h 75"/>
                <a:gd name="T28" fmla="*/ 24 w 54"/>
                <a:gd name="T29" fmla="*/ 33 h 75"/>
                <a:gd name="T30" fmla="*/ 27 w 54"/>
                <a:gd name="T31" fmla="*/ 34 h 75"/>
                <a:gd name="T32" fmla="*/ 49 w 54"/>
                <a:gd name="T33" fmla="*/ 15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4 h 75"/>
                <a:gd name="T40" fmla="*/ 16 w 54"/>
                <a:gd name="T41" fmla="*/ 48 h 75"/>
                <a:gd name="T42" fmla="*/ 17 w 54"/>
                <a:gd name="T43" fmla="*/ 48 h 75"/>
                <a:gd name="T44" fmla="*/ 20 w 54"/>
                <a:gd name="T45" fmla="*/ 49 h 75"/>
                <a:gd name="T46" fmla="*/ 37 w 54"/>
                <a:gd name="T47" fmla="*/ 62 h 75"/>
                <a:gd name="T48" fmla="*/ 21 w 54"/>
                <a:gd name="T49" fmla="*/ 72 h 75"/>
                <a:gd name="T50" fmla="*/ 6 w 54"/>
                <a:gd name="T51" fmla="*/ 61 h 75"/>
                <a:gd name="T52" fmla="*/ 9 w 54"/>
                <a:gd name="T53" fmla="*/ 54 h 75"/>
                <a:gd name="T54" fmla="*/ 16 w 54"/>
                <a:gd name="T55" fmla="*/ 48 h 75"/>
                <a:gd name="T56" fmla="*/ 33 w 54"/>
                <a:gd name="T57" fmla="*/ 3 h 75"/>
                <a:gd name="T58" fmla="*/ 40 w 54"/>
                <a:gd name="T59" fmla="*/ 11 h 75"/>
                <a:gd name="T60" fmla="*/ 36 w 54"/>
                <a:gd name="T61" fmla="*/ 24 h 75"/>
                <a:gd name="T62" fmla="*/ 26 w 54"/>
                <a:gd name="T63" fmla="*/ 31 h 75"/>
                <a:gd name="T64" fmla="*/ 19 w 54"/>
                <a:gd name="T65" fmla="*/ 23 h 75"/>
                <a:gd name="T66" fmla="*/ 33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4"/>
                  </a:moveTo>
                  <a:lnTo>
                    <a:pt x="47" y="4"/>
                  </a:lnTo>
                  <a:cubicBezTo>
                    <a:pt x="46" y="4"/>
                    <a:pt x="46" y="4"/>
                    <a:pt x="45" y="3"/>
                  </a:cubicBezTo>
                  <a:cubicBezTo>
                    <a:pt x="42" y="1"/>
                    <a:pt x="38" y="0"/>
                    <a:pt x="33" y="0"/>
                  </a:cubicBezTo>
                  <a:cubicBezTo>
                    <a:pt x="21" y="0"/>
                    <a:pt x="10" y="9"/>
                    <a:pt x="10" y="20"/>
                  </a:cubicBezTo>
                  <a:cubicBezTo>
                    <a:pt x="10" y="26"/>
                    <a:pt x="13" y="29"/>
                    <a:pt x="19" y="32"/>
                  </a:cubicBezTo>
                  <a:cubicBezTo>
                    <a:pt x="12" y="37"/>
                    <a:pt x="10" y="39"/>
                    <a:pt x="10" y="42"/>
                  </a:cubicBezTo>
                  <a:cubicBezTo>
                    <a:pt x="10" y="44"/>
                    <a:pt x="11" y="45"/>
                    <a:pt x="13" y="47"/>
                  </a:cubicBezTo>
                  <a:cubicBezTo>
                    <a:pt x="2" y="54"/>
                    <a:pt x="0" y="56"/>
                    <a:pt x="0" y="62"/>
                  </a:cubicBezTo>
                  <a:cubicBezTo>
                    <a:pt x="0" y="70"/>
                    <a:pt x="8" y="75"/>
                    <a:pt x="19" y="75"/>
                  </a:cubicBezTo>
                  <a:cubicBezTo>
                    <a:pt x="34" y="75"/>
                    <a:pt x="44" y="68"/>
                    <a:pt x="44" y="58"/>
                  </a:cubicBezTo>
                  <a:cubicBezTo>
                    <a:pt x="44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6"/>
                    <a:pt x="22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38" y="34"/>
                    <a:pt x="49" y="24"/>
                    <a:pt x="49" y="15"/>
                  </a:cubicBezTo>
                  <a:cubicBezTo>
                    <a:pt x="49" y="13"/>
                    <a:pt x="49" y="11"/>
                    <a:pt x="48" y="9"/>
                  </a:cubicBezTo>
                  <a:lnTo>
                    <a:pt x="54" y="9"/>
                  </a:lnTo>
                  <a:lnTo>
                    <a:pt x="54" y="4"/>
                  </a:ln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9"/>
                    <a:pt x="20" y="49"/>
                  </a:cubicBezTo>
                  <a:cubicBezTo>
                    <a:pt x="32" y="53"/>
                    <a:pt x="37" y="56"/>
                    <a:pt x="37" y="62"/>
                  </a:cubicBezTo>
                  <a:cubicBezTo>
                    <a:pt x="37" y="68"/>
                    <a:pt x="30" y="72"/>
                    <a:pt x="21" y="72"/>
                  </a:cubicBezTo>
                  <a:cubicBezTo>
                    <a:pt x="12" y="72"/>
                    <a:pt x="6" y="68"/>
                    <a:pt x="6" y="61"/>
                  </a:cubicBezTo>
                  <a:cubicBezTo>
                    <a:pt x="6" y="58"/>
                    <a:pt x="7" y="56"/>
                    <a:pt x="9" y="54"/>
                  </a:cubicBezTo>
                  <a:cubicBezTo>
                    <a:pt x="10" y="52"/>
                    <a:pt x="15" y="48"/>
                    <a:pt x="16" y="48"/>
                  </a:cubicBezTo>
                  <a:close/>
                  <a:moveTo>
                    <a:pt x="33" y="3"/>
                  </a:moveTo>
                  <a:cubicBezTo>
                    <a:pt x="38" y="3"/>
                    <a:pt x="40" y="5"/>
                    <a:pt x="40" y="11"/>
                  </a:cubicBezTo>
                  <a:cubicBezTo>
                    <a:pt x="40" y="15"/>
                    <a:pt x="38" y="20"/>
                    <a:pt x="36" y="24"/>
                  </a:cubicBezTo>
                  <a:cubicBezTo>
                    <a:pt x="34" y="29"/>
                    <a:pt x="30" y="31"/>
                    <a:pt x="26" y="31"/>
                  </a:cubicBezTo>
                  <a:cubicBezTo>
                    <a:pt x="22" y="31"/>
                    <a:pt x="19" y="28"/>
                    <a:pt x="19" y="23"/>
                  </a:cubicBezTo>
                  <a:cubicBezTo>
                    <a:pt x="19" y="12"/>
                    <a:pt x="26" y="3"/>
                    <a:pt x="33" y="3"/>
                  </a:cubicBez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" name="Freeform 70">
              <a:extLst>
                <a:ext uri="{FF2B5EF4-FFF2-40B4-BE49-F238E27FC236}">
                  <a16:creationId xmlns:a16="http://schemas.microsoft.com/office/drawing/2014/main" id="{2C0AE932-2220-4EA4-A65B-E8B9F24BD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418" y="5450004"/>
              <a:ext cx="68266" cy="225798"/>
            </a:xfrm>
            <a:custGeom>
              <a:avLst/>
              <a:gdLst>
                <a:gd name="T0" fmla="*/ 41 w 43"/>
                <a:gd name="T1" fmla="*/ 0 h 142"/>
                <a:gd name="T2" fmla="*/ 18 w 43"/>
                <a:gd name="T3" fmla="*/ 20 h 142"/>
                <a:gd name="T4" fmla="*/ 0 w 43"/>
                <a:gd name="T5" fmla="*/ 71 h 142"/>
                <a:gd name="T6" fmla="*/ 21 w 43"/>
                <a:gd name="T7" fmla="*/ 125 h 142"/>
                <a:gd name="T8" fmla="*/ 41 w 43"/>
                <a:gd name="T9" fmla="*/ 142 h 142"/>
                <a:gd name="T10" fmla="*/ 43 w 43"/>
                <a:gd name="T11" fmla="*/ 139 h 142"/>
                <a:gd name="T12" fmla="*/ 20 w 43"/>
                <a:gd name="T13" fmla="*/ 110 h 142"/>
                <a:gd name="T14" fmla="*/ 15 w 43"/>
                <a:gd name="T15" fmla="*/ 70 h 142"/>
                <a:gd name="T16" fmla="*/ 21 w 43"/>
                <a:gd name="T17" fmla="*/ 29 h 142"/>
                <a:gd name="T18" fmla="*/ 43 w 43"/>
                <a:gd name="T19" fmla="*/ 3 h 142"/>
                <a:gd name="T20" fmla="*/ 41 w 43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2">
                  <a:moveTo>
                    <a:pt x="41" y="0"/>
                  </a:moveTo>
                  <a:cubicBezTo>
                    <a:pt x="29" y="8"/>
                    <a:pt x="24" y="13"/>
                    <a:pt x="18" y="20"/>
                  </a:cubicBezTo>
                  <a:cubicBezTo>
                    <a:pt x="6" y="35"/>
                    <a:pt x="0" y="51"/>
                    <a:pt x="0" y="71"/>
                  </a:cubicBezTo>
                  <a:cubicBezTo>
                    <a:pt x="0" y="92"/>
                    <a:pt x="6" y="108"/>
                    <a:pt x="21" y="125"/>
                  </a:cubicBezTo>
                  <a:cubicBezTo>
                    <a:pt x="28" y="133"/>
                    <a:pt x="32" y="136"/>
                    <a:pt x="41" y="142"/>
                  </a:cubicBezTo>
                  <a:lnTo>
                    <a:pt x="43" y="139"/>
                  </a:lnTo>
                  <a:cubicBezTo>
                    <a:pt x="29" y="128"/>
                    <a:pt x="25" y="123"/>
                    <a:pt x="20" y="110"/>
                  </a:cubicBezTo>
                  <a:cubicBezTo>
                    <a:pt x="16" y="99"/>
                    <a:pt x="15" y="87"/>
                    <a:pt x="15" y="70"/>
                  </a:cubicBezTo>
                  <a:cubicBezTo>
                    <a:pt x="15" y="53"/>
                    <a:pt x="17" y="39"/>
                    <a:pt x="21" y="29"/>
                  </a:cubicBezTo>
                  <a:cubicBezTo>
                    <a:pt x="26" y="19"/>
                    <a:pt x="31" y="13"/>
                    <a:pt x="43" y="3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" name="Freeform 71">
              <a:extLst>
                <a:ext uri="{FF2B5EF4-FFF2-40B4-BE49-F238E27FC236}">
                  <a16:creationId xmlns:a16="http://schemas.microsoft.com/office/drawing/2014/main" id="{9AE9F1B7-538E-45C0-A23C-73C3F19F92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7435" y="5513017"/>
              <a:ext cx="120777" cy="173287"/>
            </a:xfrm>
            <a:custGeom>
              <a:avLst/>
              <a:gdLst>
                <a:gd name="T0" fmla="*/ 60 w 76"/>
                <a:gd name="T1" fmla="*/ 105 h 108"/>
                <a:gd name="T2" fmla="*/ 58 w 76"/>
                <a:gd name="T3" fmla="*/ 105 h 108"/>
                <a:gd name="T4" fmla="*/ 48 w 76"/>
                <a:gd name="T5" fmla="*/ 100 h 108"/>
                <a:gd name="T6" fmla="*/ 48 w 76"/>
                <a:gd name="T7" fmla="*/ 98 h 108"/>
                <a:gd name="T8" fmla="*/ 76 w 76"/>
                <a:gd name="T9" fmla="*/ 3 h 108"/>
                <a:gd name="T10" fmla="*/ 64 w 76"/>
                <a:gd name="T11" fmla="*/ 3 h 108"/>
                <a:gd name="T12" fmla="*/ 61 w 76"/>
                <a:gd name="T13" fmla="*/ 11 h 108"/>
                <a:gd name="T14" fmla="*/ 48 w 76"/>
                <a:gd name="T15" fmla="*/ 0 h 108"/>
                <a:gd name="T16" fmla="*/ 0 w 76"/>
                <a:gd name="T17" fmla="*/ 56 h 108"/>
                <a:gd name="T18" fmla="*/ 17 w 76"/>
                <a:gd name="T19" fmla="*/ 75 h 108"/>
                <a:gd name="T20" fmla="*/ 51 w 76"/>
                <a:gd name="T21" fmla="*/ 48 h 108"/>
                <a:gd name="T22" fmla="*/ 36 w 76"/>
                <a:gd name="T23" fmla="*/ 96 h 108"/>
                <a:gd name="T24" fmla="*/ 21 w 76"/>
                <a:gd name="T25" fmla="*/ 105 h 108"/>
                <a:gd name="T26" fmla="*/ 21 w 76"/>
                <a:gd name="T27" fmla="*/ 108 h 108"/>
                <a:gd name="T28" fmla="*/ 60 w 76"/>
                <a:gd name="T29" fmla="*/ 108 h 108"/>
                <a:gd name="T30" fmla="*/ 60 w 76"/>
                <a:gd name="T31" fmla="*/ 105 h 108"/>
                <a:gd name="T32" fmla="*/ 49 w 76"/>
                <a:gd name="T33" fmla="*/ 4 h 108"/>
                <a:gd name="T34" fmla="*/ 59 w 76"/>
                <a:gd name="T35" fmla="*/ 14 h 108"/>
                <a:gd name="T36" fmla="*/ 36 w 76"/>
                <a:gd name="T37" fmla="*/ 61 h 108"/>
                <a:gd name="T38" fmla="*/ 23 w 76"/>
                <a:gd name="T39" fmla="*/ 66 h 108"/>
                <a:gd name="T40" fmla="*/ 14 w 76"/>
                <a:gd name="T41" fmla="*/ 54 h 108"/>
                <a:gd name="T42" fmla="*/ 33 w 76"/>
                <a:gd name="T43" fmla="*/ 12 h 108"/>
                <a:gd name="T44" fmla="*/ 49 w 76"/>
                <a:gd name="T4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60" y="105"/>
                  </a:moveTo>
                  <a:lnTo>
                    <a:pt x="58" y="105"/>
                  </a:lnTo>
                  <a:cubicBezTo>
                    <a:pt x="51" y="105"/>
                    <a:pt x="48" y="103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lnTo>
                    <a:pt x="76" y="3"/>
                  </a:lnTo>
                  <a:lnTo>
                    <a:pt x="64" y="3"/>
                  </a:lnTo>
                  <a:lnTo>
                    <a:pt x="61" y="11"/>
                  </a:lnTo>
                  <a:cubicBezTo>
                    <a:pt x="58" y="3"/>
                    <a:pt x="55" y="0"/>
                    <a:pt x="48" y="0"/>
                  </a:cubicBezTo>
                  <a:cubicBezTo>
                    <a:pt x="26" y="0"/>
                    <a:pt x="0" y="31"/>
                    <a:pt x="0" y="56"/>
                  </a:cubicBezTo>
                  <a:cubicBezTo>
                    <a:pt x="0" y="68"/>
                    <a:pt x="6" y="75"/>
                    <a:pt x="17" y="75"/>
                  </a:cubicBezTo>
                  <a:cubicBezTo>
                    <a:pt x="28" y="75"/>
                    <a:pt x="36" y="69"/>
                    <a:pt x="51" y="48"/>
                  </a:cubicBezTo>
                  <a:lnTo>
                    <a:pt x="36" y="96"/>
                  </a:lnTo>
                  <a:cubicBezTo>
                    <a:pt x="34" y="103"/>
                    <a:pt x="31" y="104"/>
                    <a:pt x="21" y="105"/>
                  </a:cubicBezTo>
                  <a:lnTo>
                    <a:pt x="21" y="108"/>
                  </a:lnTo>
                  <a:lnTo>
                    <a:pt x="60" y="108"/>
                  </a:lnTo>
                  <a:lnTo>
                    <a:pt x="60" y="105"/>
                  </a:lnTo>
                  <a:close/>
                  <a:moveTo>
                    <a:pt x="49" y="4"/>
                  </a:moveTo>
                  <a:cubicBezTo>
                    <a:pt x="54" y="4"/>
                    <a:pt x="59" y="8"/>
                    <a:pt x="59" y="14"/>
                  </a:cubicBezTo>
                  <a:cubicBezTo>
                    <a:pt x="59" y="28"/>
                    <a:pt x="47" y="51"/>
                    <a:pt x="36" y="61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4"/>
                  </a:cubicBezTo>
                  <a:cubicBezTo>
                    <a:pt x="14" y="41"/>
                    <a:pt x="23" y="23"/>
                    <a:pt x="33" y="12"/>
                  </a:cubicBezTo>
                  <a:cubicBezTo>
                    <a:pt x="39" y="7"/>
                    <a:pt x="44" y="4"/>
                    <a:pt x="49" y="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" name="Freeform 72">
              <a:extLst>
                <a:ext uri="{FF2B5EF4-FFF2-40B4-BE49-F238E27FC236}">
                  <a16:creationId xmlns:a16="http://schemas.microsoft.com/office/drawing/2014/main" id="{27C9D5D9-759D-4B17-B005-F4A05BFCB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461" y="5560275"/>
              <a:ext cx="52511" cy="110274"/>
            </a:xfrm>
            <a:custGeom>
              <a:avLst/>
              <a:gdLst>
                <a:gd name="T0" fmla="*/ 28 w 31"/>
                <a:gd name="T1" fmla="*/ 15 h 68"/>
                <a:gd name="T2" fmla="*/ 17 w 31"/>
                <a:gd name="T3" fmla="*/ 15 h 68"/>
                <a:gd name="T4" fmla="*/ 17 w 31"/>
                <a:gd name="T5" fmla="*/ 2 h 68"/>
                <a:gd name="T6" fmla="*/ 16 w 31"/>
                <a:gd name="T7" fmla="*/ 0 h 68"/>
                <a:gd name="T8" fmla="*/ 13 w 31"/>
                <a:gd name="T9" fmla="*/ 3 h 68"/>
                <a:gd name="T10" fmla="*/ 2 w 31"/>
                <a:gd name="T11" fmla="*/ 16 h 68"/>
                <a:gd name="T12" fmla="*/ 0 w 31"/>
                <a:gd name="T13" fmla="*/ 18 h 68"/>
                <a:gd name="T14" fmla="*/ 1 w 31"/>
                <a:gd name="T15" fmla="*/ 19 h 68"/>
                <a:gd name="T16" fmla="*/ 7 w 31"/>
                <a:gd name="T17" fmla="*/ 19 h 68"/>
                <a:gd name="T18" fmla="*/ 7 w 31"/>
                <a:gd name="T19" fmla="*/ 54 h 68"/>
                <a:gd name="T20" fmla="*/ 17 w 31"/>
                <a:gd name="T21" fmla="*/ 68 h 68"/>
                <a:gd name="T22" fmla="*/ 31 w 31"/>
                <a:gd name="T23" fmla="*/ 60 h 68"/>
                <a:gd name="T24" fmla="*/ 30 w 31"/>
                <a:gd name="T25" fmla="*/ 58 h 68"/>
                <a:gd name="T26" fmla="*/ 23 w 31"/>
                <a:gd name="T27" fmla="*/ 62 h 68"/>
                <a:gd name="T28" fmla="*/ 17 w 31"/>
                <a:gd name="T29" fmla="*/ 52 h 68"/>
                <a:gd name="T30" fmla="*/ 17 w 31"/>
                <a:gd name="T31" fmla="*/ 19 h 68"/>
                <a:gd name="T32" fmla="*/ 28 w 31"/>
                <a:gd name="T33" fmla="*/ 19 h 68"/>
                <a:gd name="T34" fmla="*/ 28 w 31"/>
                <a:gd name="T3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68">
                  <a:moveTo>
                    <a:pt x="28" y="15"/>
                  </a:moveTo>
                  <a:lnTo>
                    <a:pt x="17" y="15"/>
                  </a:lnTo>
                  <a:lnTo>
                    <a:pt x="17" y="2"/>
                  </a:lnTo>
                  <a:cubicBezTo>
                    <a:pt x="17" y="0"/>
                    <a:pt x="16" y="0"/>
                    <a:pt x="16" y="0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10"/>
                    <a:pt x="4" y="15"/>
                    <a:pt x="2" y="16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lnTo>
                    <a:pt x="7" y="19"/>
                  </a:lnTo>
                  <a:lnTo>
                    <a:pt x="7" y="54"/>
                  </a:lnTo>
                  <a:cubicBezTo>
                    <a:pt x="7" y="63"/>
                    <a:pt x="10" y="68"/>
                    <a:pt x="17" y="68"/>
                  </a:cubicBezTo>
                  <a:cubicBezTo>
                    <a:pt x="23" y="68"/>
                    <a:pt x="27" y="66"/>
                    <a:pt x="31" y="60"/>
                  </a:cubicBezTo>
                  <a:lnTo>
                    <a:pt x="30" y="58"/>
                  </a:lnTo>
                  <a:cubicBezTo>
                    <a:pt x="27" y="61"/>
                    <a:pt x="25" y="62"/>
                    <a:pt x="23" y="62"/>
                  </a:cubicBezTo>
                  <a:cubicBezTo>
                    <a:pt x="18" y="62"/>
                    <a:pt x="17" y="59"/>
                    <a:pt x="17" y="52"/>
                  </a:cubicBezTo>
                  <a:lnTo>
                    <a:pt x="17" y="19"/>
                  </a:lnTo>
                  <a:lnTo>
                    <a:pt x="28" y="19"/>
                  </a:lnTo>
                  <a:lnTo>
                    <a:pt x="28" y="1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" name="Freeform 73">
              <a:extLst>
                <a:ext uri="{FF2B5EF4-FFF2-40B4-BE49-F238E27FC236}">
                  <a16:creationId xmlns:a16="http://schemas.microsoft.com/office/drawing/2014/main" id="{58D593EE-C44D-46BC-9368-31E06A912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479" y="5602284"/>
              <a:ext cx="36759" cy="63013"/>
            </a:xfrm>
            <a:custGeom>
              <a:avLst/>
              <a:gdLst>
                <a:gd name="T0" fmla="*/ 23 w 23"/>
                <a:gd name="T1" fmla="*/ 16 h 41"/>
                <a:gd name="T2" fmla="*/ 9 w 23"/>
                <a:gd name="T3" fmla="*/ 0 h 41"/>
                <a:gd name="T4" fmla="*/ 0 w 23"/>
                <a:gd name="T5" fmla="*/ 10 h 41"/>
                <a:gd name="T6" fmla="*/ 10 w 23"/>
                <a:gd name="T7" fmla="*/ 18 h 41"/>
                <a:gd name="T8" fmla="*/ 12 w 23"/>
                <a:gd name="T9" fmla="*/ 18 h 41"/>
                <a:gd name="T10" fmla="*/ 14 w 23"/>
                <a:gd name="T11" fmla="*/ 18 h 41"/>
                <a:gd name="T12" fmla="*/ 16 w 23"/>
                <a:gd name="T13" fmla="*/ 20 h 41"/>
                <a:gd name="T14" fmla="*/ 3 w 23"/>
                <a:gd name="T15" fmla="*/ 37 h 41"/>
                <a:gd name="T16" fmla="*/ 4 w 23"/>
                <a:gd name="T17" fmla="*/ 41 h 41"/>
                <a:gd name="T18" fmla="*/ 23 w 23"/>
                <a:gd name="T19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41">
                  <a:moveTo>
                    <a:pt x="23" y="16"/>
                  </a:moveTo>
                  <a:cubicBezTo>
                    <a:pt x="23" y="3"/>
                    <a:pt x="13" y="0"/>
                    <a:pt x="9" y="0"/>
                  </a:cubicBezTo>
                  <a:cubicBezTo>
                    <a:pt x="5" y="0"/>
                    <a:pt x="0" y="3"/>
                    <a:pt x="0" y="10"/>
                  </a:cubicBezTo>
                  <a:cubicBezTo>
                    <a:pt x="0" y="17"/>
                    <a:pt x="6" y="18"/>
                    <a:pt x="10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8"/>
                  </a:cubicBezTo>
                  <a:cubicBezTo>
                    <a:pt x="15" y="18"/>
                    <a:pt x="16" y="18"/>
                    <a:pt x="16" y="20"/>
                  </a:cubicBezTo>
                  <a:cubicBezTo>
                    <a:pt x="16" y="23"/>
                    <a:pt x="14" y="30"/>
                    <a:pt x="3" y="37"/>
                  </a:cubicBezTo>
                  <a:lnTo>
                    <a:pt x="4" y="41"/>
                  </a:lnTo>
                  <a:cubicBezTo>
                    <a:pt x="9" y="39"/>
                    <a:pt x="23" y="28"/>
                    <a:pt x="23" y="16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id="{26F44CB5-72DD-42A4-A9D2-62026B3143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7248" y="5513017"/>
              <a:ext cx="126026" cy="173287"/>
            </a:xfrm>
            <a:custGeom>
              <a:avLst/>
              <a:gdLst>
                <a:gd name="T0" fmla="*/ 60 w 76"/>
                <a:gd name="T1" fmla="*/ 105 h 108"/>
                <a:gd name="T2" fmla="*/ 58 w 76"/>
                <a:gd name="T3" fmla="*/ 105 h 108"/>
                <a:gd name="T4" fmla="*/ 48 w 76"/>
                <a:gd name="T5" fmla="*/ 100 h 108"/>
                <a:gd name="T6" fmla="*/ 48 w 76"/>
                <a:gd name="T7" fmla="*/ 98 h 108"/>
                <a:gd name="T8" fmla="*/ 76 w 76"/>
                <a:gd name="T9" fmla="*/ 3 h 108"/>
                <a:gd name="T10" fmla="*/ 63 w 76"/>
                <a:gd name="T11" fmla="*/ 3 h 108"/>
                <a:gd name="T12" fmla="*/ 61 w 76"/>
                <a:gd name="T13" fmla="*/ 11 h 108"/>
                <a:gd name="T14" fmla="*/ 48 w 76"/>
                <a:gd name="T15" fmla="*/ 0 h 108"/>
                <a:gd name="T16" fmla="*/ 0 w 76"/>
                <a:gd name="T17" fmla="*/ 56 h 108"/>
                <a:gd name="T18" fmla="*/ 17 w 76"/>
                <a:gd name="T19" fmla="*/ 75 h 108"/>
                <a:gd name="T20" fmla="*/ 51 w 76"/>
                <a:gd name="T21" fmla="*/ 48 h 108"/>
                <a:gd name="T22" fmla="*/ 36 w 76"/>
                <a:gd name="T23" fmla="*/ 96 h 108"/>
                <a:gd name="T24" fmla="*/ 20 w 76"/>
                <a:gd name="T25" fmla="*/ 105 h 108"/>
                <a:gd name="T26" fmla="*/ 20 w 76"/>
                <a:gd name="T27" fmla="*/ 108 h 108"/>
                <a:gd name="T28" fmla="*/ 60 w 76"/>
                <a:gd name="T29" fmla="*/ 108 h 108"/>
                <a:gd name="T30" fmla="*/ 60 w 76"/>
                <a:gd name="T31" fmla="*/ 105 h 108"/>
                <a:gd name="T32" fmla="*/ 49 w 76"/>
                <a:gd name="T33" fmla="*/ 4 h 108"/>
                <a:gd name="T34" fmla="*/ 59 w 76"/>
                <a:gd name="T35" fmla="*/ 14 h 108"/>
                <a:gd name="T36" fmla="*/ 36 w 76"/>
                <a:gd name="T37" fmla="*/ 61 h 108"/>
                <a:gd name="T38" fmla="*/ 23 w 76"/>
                <a:gd name="T39" fmla="*/ 66 h 108"/>
                <a:gd name="T40" fmla="*/ 14 w 76"/>
                <a:gd name="T41" fmla="*/ 54 h 108"/>
                <a:gd name="T42" fmla="*/ 33 w 76"/>
                <a:gd name="T43" fmla="*/ 12 h 108"/>
                <a:gd name="T44" fmla="*/ 49 w 76"/>
                <a:gd name="T4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60" y="105"/>
                  </a:moveTo>
                  <a:lnTo>
                    <a:pt x="58" y="105"/>
                  </a:lnTo>
                  <a:cubicBezTo>
                    <a:pt x="51" y="105"/>
                    <a:pt x="48" y="103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lnTo>
                    <a:pt x="76" y="3"/>
                  </a:lnTo>
                  <a:lnTo>
                    <a:pt x="63" y="3"/>
                  </a:lnTo>
                  <a:lnTo>
                    <a:pt x="61" y="11"/>
                  </a:lnTo>
                  <a:cubicBezTo>
                    <a:pt x="58" y="3"/>
                    <a:pt x="55" y="0"/>
                    <a:pt x="48" y="0"/>
                  </a:cubicBezTo>
                  <a:cubicBezTo>
                    <a:pt x="26" y="0"/>
                    <a:pt x="0" y="31"/>
                    <a:pt x="0" y="56"/>
                  </a:cubicBezTo>
                  <a:cubicBezTo>
                    <a:pt x="0" y="68"/>
                    <a:pt x="6" y="75"/>
                    <a:pt x="17" y="75"/>
                  </a:cubicBezTo>
                  <a:cubicBezTo>
                    <a:pt x="28" y="75"/>
                    <a:pt x="36" y="69"/>
                    <a:pt x="51" y="48"/>
                  </a:cubicBezTo>
                  <a:lnTo>
                    <a:pt x="36" y="96"/>
                  </a:lnTo>
                  <a:cubicBezTo>
                    <a:pt x="34" y="103"/>
                    <a:pt x="31" y="104"/>
                    <a:pt x="20" y="105"/>
                  </a:cubicBezTo>
                  <a:lnTo>
                    <a:pt x="20" y="108"/>
                  </a:lnTo>
                  <a:lnTo>
                    <a:pt x="60" y="108"/>
                  </a:lnTo>
                  <a:lnTo>
                    <a:pt x="60" y="105"/>
                  </a:lnTo>
                  <a:close/>
                  <a:moveTo>
                    <a:pt x="49" y="4"/>
                  </a:moveTo>
                  <a:cubicBezTo>
                    <a:pt x="54" y="4"/>
                    <a:pt x="59" y="8"/>
                    <a:pt x="59" y="14"/>
                  </a:cubicBezTo>
                  <a:cubicBezTo>
                    <a:pt x="59" y="28"/>
                    <a:pt x="47" y="51"/>
                    <a:pt x="36" y="61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4"/>
                  </a:cubicBezTo>
                  <a:cubicBezTo>
                    <a:pt x="14" y="41"/>
                    <a:pt x="23" y="23"/>
                    <a:pt x="33" y="12"/>
                  </a:cubicBezTo>
                  <a:cubicBezTo>
                    <a:pt x="38" y="7"/>
                    <a:pt x="44" y="4"/>
                    <a:pt x="49" y="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" name="Freeform 75">
              <a:extLst>
                <a:ext uri="{FF2B5EF4-FFF2-40B4-BE49-F238E27FC236}">
                  <a16:creationId xmlns:a16="http://schemas.microsoft.com/office/drawing/2014/main" id="{AAACFA3F-AD03-4B66-8F7B-4A3498A48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527" y="5586533"/>
              <a:ext cx="73515" cy="84017"/>
            </a:xfrm>
            <a:custGeom>
              <a:avLst/>
              <a:gdLst>
                <a:gd name="T0" fmla="*/ 43 w 44"/>
                <a:gd name="T1" fmla="*/ 35 h 54"/>
                <a:gd name="T2" fmla="*/ 26 w 44"/>
                <a:gd name="T3" fmla="*/ 46 h 54"/>
                <a:gd name="T4" fmla="*/ 8 w 44"/>
                <a:gd name="T5" fmla="*/ 23 h 54"/>
                <a:gd name="T6" fmla="*/ 24 w 44"/>
                <a:gd name="T7" fmla="*/ 3 h 54"/>
                <a:gd name="T8" fmla="*/ 31 w 44"/>
                <a:gd name="T9" fmla="*/ 9 h 54"/>
                <a:gd name="T10" fmla="*/ 32 w 44"/>
                <a:gd name="T11" fmla="*/ 11 h 54"/>
                <a:gd name="T12" fmla="*/ 37 w 44"/>
                <a:gd name="T13" fmla="*/ 17 h 54"/>
                <a:gd name="T14" fmla="*/ 43 w 44"/>
                <a:gd name="T15" fmla="*/ 12 h 54"/>
                <a:gd name="T16" fmla="*/ 25 w 44"/>
                <a:gd name="T17" fmla="*/ 0 h 54"/>
                <a:gd name="T18" fmla="*/ 9 w 44"/>
                <a:gd name="T19" fmla="*/ 6 h 54"/>
                <a:gd name="T20" fmla="*/ 0 w 44"/>
                <a:gd name="T21" fmla="*/ 28 h 54"/>
                <a:gd name="T22" fmla="*/ 22 w 44"/>
                <a:gd name="T23" fmla="*/ 54 h 54"/>
                <a:gd name="T24" fmla="*/ 36 w 44"/>
                <a:gd name="T25" fmla="*/ 49 h 54"/>
                <a:gd name="T26" fmla="*/ 44 w 44"/>
                <a:gd name="T27" fmla="*/ 36 h 54"/>
                <a:gd name="T28" fmla="*/ 43 w 44"/>
                <a:gd name="T29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54">
                  <a:moveTo>
                    <a:pt x="43" y="35"/>
                  </a:moveTo>
                  <a:cubicBezTo>
                    <a:pt x="37" y="43"/>
                    <a:pt x="33" y="46"/>
                    <a:pt x="26" y="46"/>
                  </a:cubicBezTo>
                  <a:cubicBezTo>
                    <a:pt x="16" y="46"/>
                    <a:pt x="8" y="37"/>
                    <a:pt x="8" y="23"/>
                  </a:cubicBezTo>
                  <a:cubicBezTo>
                    <a:pt x="8" y="11"/>
                    <a:pt x="15" y="3"/>
                    <a:pt x="24" y="3"/>
                  </a:cubicBezTo>
                  <a:cubicBezTo>
                    <a:pt x="28" y="3"/>
                    <a:pt x="30" y="5"/>
                    <a:pt x="31" y="9"/>
                  </a:cubicBezTo>
                  <a:lnTo>
                    <a:pt x="32" y="11"/>
                  </a:lnTo>
                  <a:cubicBezTo>
                    <a:pt x="33" y="15"/>
                    <a:pt x="35" y="17"/>
                    <a:pt x="37" y="17"/>
                  </a:cubicBezTo>
                  <a:cubicBezTo>
                    <a:pt x="40" y="17"/>
                    <a:pt x="43" y="14"/>
                    <a:pt x="43" y="12"/>
                  </a:cubicBezTo>
                  <a:cubicBezTo>
                    <a:pt x="43" y="5"/>
                    <a:pt x="35" y="0"/>
                    <a:pt x="25" y="0"/>
                  </a:cubicBezTo>
                  <a:cubicBezTo>
                    <a:pt x="19" y="0"/>
                    <a:pt x="13" y="2"/>
                    <a:pt x="9" y="6"/>
                  </a:cubicBezTo>
                  <a:cubicBezTo>
                    <a:pt x="3" y="11"/>
                    <a:pt x="0" y="19"/>
                    <a:pt x="0" y="28"/>
                  </a:cubicBezTo>
                  <a:cubicBezTo>
                    <a:pt x="0" y="44"/>
                    <a:pt x="9" y="54"/>
                    <a:pt x="22" y="54"/>
                  </a:cubicBezTo>
                  <a:cubicBezTo>
                    <a:pt x="27" y="54"/>
                    <a:pt x="31" y="52"/>
                    <a:pt x="36" y="49"/>
                  </a:cubicBezTo>
                  <a:cubicBezTo>
                    <a:pt x="39" y="46"/>
                    <a:pt x="41" y="43"/>
                    <a:pt x="44" y="36"/>
                  </a:cubicBezTo>
                  <a:lnTo>
                    <a:pt x="43" y="3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" name="Freeform 76">
              <a:extLst>
                <a:ext uri="{FF2B5EF4-FFF2-40B4-BE49-F238E27FC236}">
                  <a16:creationId xmlns:a16="http://schemas.microsoft.com/office/drawing/2014/main" id="{210BEE21-4512-416C-BDE3-1FC77C10D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8296" y="5450004"/>
              <a:ext cx="68266" cy="225798"/>
            </a:xfrm>
            <a:custGeom>
              <a:avLst/>
              <a:gdLst>
                <a:gd name="T0" fmla="*/ 2 w 43"/>
                <a:gd name="T1" fmla="*/ 142 h 142"/>
                <a:gd name="T2" fmla="*/ 25 w 43"/>
                <a:gd name="T3" fmla="*/ 122 h 142"/>
                <a:gd name="T4" fmla="*/ 43 w 43"/>
                <a:gd name="T5" fmla="*/ 71 h 142"/>
                <a:gd name="T6" fmla="*/ 22 w 43"/>
                <a:gd name="T7" fmla="*/ 17 h 142"/>
                <a:gd name="T8" fmla="*/ 2 w 43"/>
                <a:gd name="T9" fmla="*/ 0 h 142"/>
                <a:gd name="T10" fmla="*/ 0 w 43"/>
                <a:gd name="T11" fmla="*/ 3 h 142"/>
                <a:gd name="T12" fmla="*/ 23 w 43"/>
                <a:gd name="T13" fmla="*/ 32 h 142"/>
                <a:gd name="T14" fmla="*/ 29 w 43"/>
                <a:gd name="T15" fmla="*/ 72 h 142"/>
                <a:gd name="T16" fmla="*/ 22 w 43"/>
                <a:gd name="T17" fmla="*/ 113 h 142"/>
                <a:gd name="T18" fmla="*/ 0 w 43"/>
                <a:gd name="T19" fmla="*/ 139 h 142"/>
                <a:gd name="T20" fmla="*/ 2 w 43"/>
                <a:gd name="T2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2">
                  <a:moveTo>
                    <a:pt x="2" y="142"/>
                  </a:moveTo>
                  <a:cubicBezTo>
                    <a:pt x="14" y="134"/>
                    <a:pt x="19" y="129"/>
                    <a:pt x="25" y="122"/>
                  </a:cubicBezTo>
                  <a:cubicBezTo>
                    <a:pt x="37" y="107"/>
                    <a:pt x="43" y="91"/>
                    <a:pt x="43" y="71"/>
                  </a:cubicBezTo>
                  <a:cubicBezTo>
                    <a:pt x="43" y="50"/>
                    <a:pt x="37" y="34"/>
                    <a:pt x="22" y="17"/>
                  </a:cubicBezTo>
                  <a:cubicBezTo>
                    <a:pt x="15" y="9"/>
                    <a:pt x="11" y="6"/>
                    <a:pt x="2" y="0"/>
                  </a:cubicBezTo>
                  <a:lnTo>
                    <a:pt x="0" y="3"/>
                  </a:lnTo>
                  <a:cubicBezTo>
                    <a:pt x="14" y="13"/>
                    <a:pt x="18" y="19"/>
                    <a:pt x="23" y="32"/>
                  </a:cubicBezTo>
                  <a:cubicBezTo>
                    <a:pt x="27" y="43"/>
                    <a:pt x="29" y="55"/>
                    <a:pt x="29" y="72"/>
                  </a:cubicBezTo>
                  <a:cubicBezTo>
                    <a:pt x="29" y="89"/>
                    <a:pt x="26" y="103"/>
                    <a:pt x="22" y="113"/>
                  </a:cubicBezTo>
                  <a:cubicBezTo>
                    <a:pt x="17" y="123"/>
                    <a:pt x="12" y="129"/>
                    <a:pt x="0" y="139"/>
                  </a:cubicBezTo>
                  <a:lnTo>
                    <a:pt x="2" y="14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" name="Freeform 77">
              <a:extLst>
                <a:ext uri="{FF2B5EF4-FFF2-40B4-BE49-F238E27FC236}">
                  <a16:creationId xmlns:a16="http://schemas.microsoft.com/office/drawing/2014/main" id="{88E0D956-CC8D-4602-A0B2-5C02B48FE7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1583" y="5507765"/>
              <a:ext cx="136528" cy="105022"/>
            </a:xfrm>
            <a:custGeom>
              <a:avLst/>
              <a:gdLst>
                <a:gd name="T0" fmla="*/ 85 w 85"/>
                <a:gd name="T1" fmla="*/ 9 h 65"/>
                <a:gd name="T2" fmla="*/ 85 w 85"/>
                <a:gd name="T3" fmla="*/ 0 h 65"/>
                <a:gd name="T4" fmla="*/ 0 w 85"/>
                <a:gd name="T5" fmla="*/ 0 h 65"/>
                <a:gd name="T6" fmla="*/ 0 w 85"/>
                <a:gd name="T7" fmla="*/ 9 h 65"/>
                <a:gd name="T8" fmla="*/ 85 w 85"/>
                <a:gd name="T9" fmla="*/ 9 h 65"/>
                <a:gd name="T10" fmla="*/ 85 w 85"/>
                <a:gd name="T11" fmla="*/ 37 h 65"/>
                <a:gd name="T12" fmla="*/ 85 w 85"/>
                <a:gd name="T13" fmla="*/ 28 h 65"/>
                <a:gd name="T14" fmla="*/ 0 w 85"/>
                <a:gd name="T15" fmla="*/ 28 h 65"/>
                <a:gd name="T16" fmla="*/ 0 w 85"/>
                <a:gd name="T17" fmla="*/ 37 h 65"/>
                <a:gd name="T18" fmla="*/ 85 w 85"/>
                <a:gd name="T19" fmla="*/ 37 h 65"/>
                <a:gd name="T20" fmla="*/ 85 w 85"/>
                <a:gd name="T21" fmla="*/ 65 h 65"/>
                <a:gd name="T22" fmla="*/ 85 w 85"/>
                <a:gd name="T23" fmla="*/ 56 h 65"/>
                <a:gd name="T24" fmla="*/ 0 w 85"/>
                <a:gd name="T25" fmla="*/ 56 h 65"/>
                <a:gd name="T26" fmla="*/ 0 w 85"/>
                <a:gd name="T27" fmla="*/ 65 h 65"/>
                <a:gd name="T28" fmla="*/ 85 w 85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65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37"/>
                  </a:moveTo>
                  <a:lnTo>
                    <a:pt x="85" y="28"/>
                  </a:lnTo>
                  <a:lnTo>
                    <a:pt x="0" y="28"/>
                  </a:lnTo>
                  <a:lnTo>
                    <a:pt x="0" y="37"/>
                  </a:lnTo>
                  <a:lnTo>
                    <a:pt x="85" y="37"/>
                  </a:lnTo>
                  <a:close/>
                  <a:moveTo>
                    <a:pt x="85" y="65"/>
                  </a:moveTo>
                  <a:lnTo>
                    <a:pt x="85" y="56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85" y="6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7" name="Freeform 78">
              <a:extLst>
                <a:ext uri="{FF2B5EF4-FFF2-40B4-BE49-F238E27FC236}">
                  <a16:creationId xmlns:a16="http://schemas.microsoft.com/office/drawing/2014/main" id="{81D20F37-7814-480F-B7E5-81118A128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133" y="5239961"/>
              <a:ext cx="84017" cy="645885"/>
            </a:xfrm>
            <a:custGeom>
              <a:avLst/>
              <a:gdLst>
                <a:gd name="T0" fmla="*/ 50 w 50"/>
                <a:gd name="T1" fmla="*/ 394 h 402"/>
                <a:gd name="T2" fmla="*/ 17 w 50"/>
                <a:gd name="T3" fmla="*/ 201 h 402"/>
                <a:gd name="T4" fmla="*/ 50 w 50"/>
                <a:gd name="T5" fmla="*/ 8 h 402"/>
                <a:gd name="T6" fmla="*/ 48 w 50"/>
                <a:gd name="T7" fmla="*/ 0 h 402"/>
                <a:gd name="T8" fmla="*/ 0 w 50"/>
                <a:gd name="T9" fmla="*/ 201 h 402"/>
                <a:gd name="T10" fmla="*/ 48 w 50"/>
                <a:gd name="T11" fmla="*/ 402 h 402"/>
                <a:gd name="T12" fmla="*/ 50 w 50"/>
                <a:gd name="T13" fmla="*/ 39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02">
                  <a:moveTo>
                    <a:pt x="50" y="394"/>
                  </a:moveTo>
                  <a:cubicBezTo>
                    <a:pt x="24" y="346"/>
                    <a:pt x="17" y="278"/>
                    <a:pt x="17" y="201"/>
                  </a:cubicBezTo>
                  <a:cubicBezTo>
                    <a:pt x="17" y="124"/>
                    <a:pt x="24" y="55"/>
                    <a:pt x="50" y="8"/>
                  </a:cubicBezTo>
                  <a:lnTo>
                    <a:pt x="48" y="0"/>
                  </a:lnTo>
                  <a:cubicBezTo>
                    <a:pt x="39" y="16"/>
                    <a:pt x="0" y="63"/>
                    <a:pt x="0" y="201"/>
                  </a:cubicBezTo>
                  <a:cubicBezTo>
                    <a:pt x="0" y="338"/>
                    <a:pt x="39" y="386"/>
                    <a:pt x="48" y="402"/>
                  </a:cubicBezTo>
                  <a:lnTo>
                    <a:pt x="50" y="39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8" name="Freeform 79">
              <a:extLst>
                <a:ext uri="{FF2B5EF4-FFF2-40B4-BE49-F238E27FC236}">
                  <a16:creationId xmlns:a16="http://schemas.microsoft.com/office/drawing/2014/main" id="{DA406A1F-7337-460C-AEAF-872349A98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657" y="5281970"/>
              <a:ext cx="68266" cy="225798"/>
            </a:xfrm>
            <a:custGeom>
              <a:avLst/>
              <a:gdLst>
                <a:gd name="T0" fmla="*/ 44 w 44"/>
                <a:gd name="T1" fmla="*/ 140 h 140"/>
                <a:gd name="T2" fmla="*/ 12 w 44"/>
                <a:gd name="T3" fmla="*/ 70 h 140"/>
                <a:gd name="T4" fmla="*/ 44 w 44"/>
                <a:gd name="T5" fmla="*/ 0 h 140"/>
                <a:gd name="T6" fmla="*/ 36 w 44"/>
                <a:gd name="T7" fmla="*/ 0 h 140"/>
                <a:gd name="T8" fmla="*/ 0 w 44"/>
                <a:gd name="T9" fmla="*/ 70 h 140"/>
                <a:gd name="T10" fmla="*/ 36 w 44"/>
                <a:gd name="T11" fmla="*/ 140 h 140"/>
                <a:gd name="T12" fmla="*/ 44 w 44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40">
                  <a:moveTo>
                    <a:pt x="44" y="140"/>
                  </a:moveTo>
                  <a:lnTo>
                    <a:pt x="12" y="7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0" y="70"/>
                  </a:lnTo>
                  <a:lnTo>
                    <a:pt x="36" y="140"/>
                  </a:lnTo>
                  <a:lnTo>
                    <a:pt x="44" y="14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9" name="Freeform 80">
              <a:extLst>
                <a:ext uri="{FF2B5EF4-FFF2-40B4-BE49-F238E27FC236}">
                  <a16:creationId xmlns:a16="http://schemas.microsoft.com/office/drawing/2014/main" id="{1C125EC4-FCF9-443E-A0D4-05138CF54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924" y="5344983"/>
              <a:ext cx="105022" cy="120777"/>
            </a:xfrm>
            <a:custGeom>
              <a:avLst/>
              <a:gdLst>
                <a:gd name="T0" fmla="*/ 54 w 63"/>
                <a:gd name="T1" fmla="*/ 55 h 75"/>
                <a:gd name="T2" fmla="*/ 30 w 63"/>
                <a:gd name="T3" fmla="*/ 67 h 75"/>
                <a:gd name="T4" fmla="*/ 15 w 63"/>
                <a:gd name="T5" fmla="*/ 52 h 75"/>
                <a:gd name="T6" fmla="*/ 16 w 63"/>
                <a:gd name="T7" fmla="*/ 42 h 75"/>
                <a:gd name="T8" fmla="*/ 21 w 63"/>
                <a:gd name="T9" fmla="*/ 41 h 75"/>
                <a:gd name="T10" fmla="*/ 63 w 63"/>
                <a:gd name="T11" fmla="*/ 11 h 75"/>
                <a:gd name="T12" fmla="*/ 50 w 63"/>
                <a:gd name="T13" fmla="*/ 0 h 75"/>
                <a:gd name="T14" fmla="*/ 0 w 63"/>
                <a:gd name="T15" fmla="*/ 52 h 75"/>
                <a:gd name="T16" fmla="*/ 22 w 63"/>
                <a:gd name="T17" fmla="*/ 75 h 75"/>
                <a:gd name="T18" fmla="*/ 56 w 63"/>
                <a:gd name="T19" fmla="*/ 57 h 75"/>
                <a:gd name="T20" fmla="*/ 54 w 63"/>
                <a:gd name="T21" fmla="*/ 55 h 75"/>
                <a:gd name="T22" fmla="*/ 20 w 63"/>
                <a:gd name="T23" fmla="*/ 31 h 75"/>
                <a:gd name="T24" fmla="*/ 47 w 63"/>
                <a:gd name="T25" fmla="*/ 4 h 75"/>
                <a:gd name="T26" fmla="*/ 53 w 63"/>
                <a:gd name="T27" fmla="*/ 10 h 75"/>
                <a:gd name="T28" fmla="*/ 44 w 63"/>
                <a:gd name="T29" fmla="*/ 26 h 75"/>
                <a:gd name="T30" fmla="*/ 18 w 63"/>
                <a:gd name="T31" fmla="*/ 38 h 75"/>
                <a:gd name="T32" fmla="*/ 20 w 63"/>
                <a:gd name="T33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75">
                  <a:moveTo>
                    <a:pt x="54" y="55"/>
                  </a:moveTo>
                  <a:cubicBezTo>
                    <a:pt x="43" y="65"/>
                    <a:pt x="37" y="67"/>
                    <a:pt x="30" y="67"/>
                  </a:cubicBezTo>
                  <a:cubicBezTo>
                    <a:pt x="21" y="67"/>
                    <a:pt x="15" y="61"/>
                    <a:pt x="15" y="52"/>
                  </a:cubicBezTo>
                  <a:cubicBezTo>
                    <a:pt x="15" y="50"/>
                    <a:pt x="15" y="47"/>
                    <a:pt x="16" y="42"/>
                  </a:cubicBezTo>
                  <a:lnTo>
                    <a:pt x="21" y="41"/>
                  </a:lnTo>
                  <a:cubicBezTo>
                    <a:pt x="46" y="38"/>
                    <a:pt x="63" y="25"/>
                    <a:pt x="63" y="11"/>
                  </a:cubicBezTo>
                  <a:cubicBezTo>
                    <a:pt x="63" y="4"/>
                    <a:pt x="58" y="0"/>
                    <a:pt x="50" y="0"/>
                  </a:cubicBezTo>
                  <a:cubicBezTo>
                    <a:pt x="26" y="0"/>
                    <a:pt x="0" y="27"/>
                    <a:pt x="0" y="52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34" y="75"/>
                    <a:pt x="47" y="68"/>
                    <a:pt x="56" y="57"/>
                  </a:cubicBezTo>
                  <a:lnTo>
                    <a:pt x="54" y="55"/>
                  </a:lnTo>
                  <a:close/>
                  <a:moveTo>
                    <a:pt x="20" y="31"/>
                  </a:moveTo>
                  <a:cubicBezTo>
                    <a:pt x="26" y="16"/>
                    <a:pt x="38" y="4"/>
                    <a:pt x="47" y="4"/>
                  </a:cubicBezTo>
                  <a:cubicBezTo>
                    <a:pt x="50" y="4"/>
                    <a:pt x="53" y="6"/>
                    <a:pt x="53" y="10"/>
                  </a:cubicBezTo>
                  <a:cubicBezTo>
                    <a:pt x="53" y="15"/>
                    <a:pt x="49" y="21"/>
                    <a:pt x="44" y="26"/>
                  </a:cubicBezTo>
                  <a:cubicBezTo>
                    <a:pt x="38" y="32"/>
                    <a:pt x="32" y="35"/>
                    <a:pt x="18" y="38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0" name="Rectangle 81">
              <a:extLst>
                <a:ext uri="{FF2B5EF4-FFF2-40B4-BE49-F238E27FC236}">
                  <a16:creationId xmlns:a16="http://schemas.microsoft.com/office/drawing/2014/main" id="{43DB64EC-F297-45F7-ABF5-9A49AF4FC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9202" y="5281970"/>
              <a:ext cx="15755" cy="225798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" name="Freeform 82">
              <a:extLst>
                <a:ext uri="{FF2B5EF4-FFF2-40B4-BE49-F238E27FC236}">
                  <a16:creationId xmlns:a16="http://schemas.microsoft.com/office/drawing/2014/main" id="{F1498C89-ECF6-44B5-8DCB-F0D9A9FDF0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1211" y="5281970"/>
              <a:ext cx="126026" cy="183790"/>
            </a:xfrm>
            <a:custGeom>
              <a:avLst/>
              <a:gdLst>
                <a:gd name="T0" fmla="*/ 79 w 79"/>
                <a:gd name="T1" fmla="*/ 44 h 117"/>
                <a:gd name="T2" fmla="*/ 53 w 79"/>
                <a:gd name="T3" fmla="*/ 0 h 117"/>
                <a:gd name="T4" fmla="*/ 24 w 79"/>
                <a:gd name="T5" fmla="*/ 21 h 117"/>
                <a:gd name="T6" fmla="*/ 32 w 79"/>
                <a:gd name="T7" fmla="*/ 29 h 117"/>
                <a:gd name="T8" fmla="*/ 38 w 79"/>
                <a:gd name="T9" fmla="*/ 25 h 117"/>
                <a:gd name="T10" fmla="*/ 37 w 79"/>
                <a:gd name="T11" fmla="*/ 21 h 117"/>
                <a:gd name="T12" fmla="*/ 54 w 79"/>
                <a:gd name="T13" fmla="*/ 5 h 117"/>
                <a:gd name="T14" fmla="*/ 68 w 79"/>
                <a:gd name="T15" fmla="*/ 34 h 117"/>
                <a:gd name="T16" fmla="*/ 67 w 79"/>
                <a:gd name="T17" fmla="*/ 53 h 117"/>
                <a:gd name="T18" fmla="*/ 67 w 79"/>
                <a:gd name="T19" fmla="*/ 53 h 117"/>
                <a:gd name="T20" fmla="*/ 47 w 79"/>
                <a:gd name="T21" fmla="*/ 43 h 117"/>
                <a:gd name="T22" fmla="*/ 0 w 79"/>
                <a:gd name="T23" fmla="*/ 92 h 117"/>
                <a:gd name="T24" fmla="*/ 28 w 79"/>
                <a:gd name="T25" fmla="*/ 117 h 117"/>
                <a:gd name="T26" fmla="*/ 79 w 79"/>
                <a:gd name="T27" fmla="*/ 44 h 117"/>
                <a:gd name="T28" fmla="*/ 60 w 79"/>
                <a:gd name="T29" fmla="*/ 62 h 117"/>
                <a:gd name="T30" fmla="*/ 29 w 79"/>
                <a:gd name="T31" fmla="*/ 113 h 117"/>
                <a:gd name="T32" fmla="*/ 15 w 79"/>
                <a:gd name="T33" fmla="*/ 98 h 117"/>
                <a:gd name="T34" fmla="*/ 46 w 79"/>
                <a:gd name="T35" fmla="*/ 47 h 117"/>
                <a:gd name="T36" fmla="*/ 60 w 79"/>
                <a:gd name="T37" fmla="*/ 6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17">
                  <a:moveTo>
                    <a:pt x="79" y="44"/>
                  </a:moveTo>
                  <a:cubicBezTo>
                    <a:pt x="79" y="20"/>
                    <a:pt x="71" y="0"/>
                    <a:pt x="53" y="0"/>
                  </a:cubicBezTo>
                  <a:cubicBezTo>
                    <a:pt x="40" y="0"/>
                    <a:pt x="24" y="14"/>
                    <a:pt x="24" y="21"/>
                  </a:cubicBezTo>
                  <a:cubicBezTo>
                    <a:pt x="24" y="26"/>
                    <a:pt x="29" y="29"/>
                    <a:pt x="32" y="29"/>
                  </a:cubicBezTo>
                  <a:cubicBezTo>
                    <a:pt x="36" y="29"/>
                    <a:pt x="38" y="26"/>
                    <a:pt x="38" y="25"/>
                  </a:cubicBezTo>
                  <a:cubicBezTo>
                    <a:pt x="38" y="25"/>
                    <a:pt x="37" y="23"/>
                    <a:pt x="37" y="21"/>
                  </a:cubicBezTo>
                  <a:cubicBezTo>
                    <a:pt x="37" y="20"/>
                    <a:pt x="40" y="5"/>
                    <a:pt x="54" y="5"/>
                  </a:cubicBezTo>
                  <a:cubicBezTo>
                    <a:pt x="66" y="5"/>
                    <a:pt x="68" y="21"/>
                    <a:pt x="68" y="34"/>
                  </a:cubicBezTo>
                  <a:cubicBezTo>
                    <a:pt x="68" y="44"/>
                    <a:pt x="67" y="53"/>
                    <a:pt x="67" y="53"/>
                  </a:cubicBezTo>
                  <a:lnTo>
                    <a:pt x="67" y="53"/>
                  </a:lnTo>
                  <a:cubicBezTo>
                    <a:pt x="67" y="53"/>
                    <a:pt x="60" y="43"/>
                    <a:pt x="47" y="43"/>
                  </a:cubicBezTo>
                  <a:cubicBezTo>
                    <a:pt x="14" y="43"/>
                    <a:pt x="0" y="75"/>
                    <a:pt x="0" y="92"/>
                  </a:cubicBezTo>
                  <a:cubicBezTo>
                    <a:pt x="0" y="108"/>
                    <a:pt x="9" y="117"/>
                    <a:pt x="28" y="117"/>
                  </a:cubicBezTo>
                  <a:cubicBezTo>
                    <a:pt x="56" y="117"/>
                    <a:pt x="79" y="88"/>
                    <a:pt x="79" y="44"/>
                  </a:cubicBezTo>
                  <a:close/>
                  <a:moveTo>
                    <a:pt x="60" y="62"/>
                  </a:moveTo>
                  <a:cubicBezTo>
                    <a:pt x="60" y="66"/>
                    <a:pt x="55" y="113"/>
                    <a:pt x="29" y="113"/>
                  </a:cubicBezTo>
                  <a:cubicBezTo>
                    <a:pt x="20" y="113"/>
                    <a:pt x="15" y="108"/>
                    <a:pt x="15" y="98"/>
                  </a:cubicBezTo>
                  <a:cubicBezTo>
                    <a:pt x="15" y="87"/>
                    <a:pt x="22" y="47"/>
                    <a:pt x="46" y="47"/>
                  </a:cubicBezTo>
                  <a:cubicBezTo>
                    <a:pt x="55" y="47"/>
                    <a:pt x="60" y="52"/>
                    <a:pt x="60" y="6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" name="Freeform 83">
              <a:extLst>
                <a:ext uri="{FF2B5EF4-FFF2-40B4-BE49-F238E27FC236}">
                  <a16:creationId xmlns:a16="http://schemas.microsoft.com/office/drawing/2014/main" id="{4F898EFF-E735-48A5-A68A-45FA154754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7739" y="5423747"/>
              <a:ext cx="84017" cy="120777"/>
            </a:xfrm>
            <a:custGeom>
              <a:avLst/>
              <a:gdLst>
                <a:gd name="T0" fmla="*/ 42 w 53"/>
                <a:gd name="T1" fmla="*/ 73 h 75"/>
                <a:gd name="T2" fmla="*/ 41 w 53"/>
                <a:gd name="T3" fmla="*/ 73 h 75"/>
                <a:gd name="T4" fmla="*/ 34 w 53"/>
                <a:gd name="T5" fmla="*/ 69 h 75"/>
                <a:gd name="T6" fmla="*/ 34 w 53"/>
                <a:gd name="T7" fmla="*/ 68 h 75"/>
                <a:gd name="T8" fmla="*/ 53 w 53"/>
                <a:gd name="T9" fmla="*/ 1 h 75"/>
                <a:gd name="T10" fmla="*/ 45 w 53"/>
                <a:gd name="T11" fmla="*/ 1 h 75"/>
                <a:gd name="T12" fmla="*/ 43 w 53"/>
                <a:gd name="T13" fmla="*/ 7 h 75"/>
                <a:gd name="T14" fmla="*/ 34 w 53"/>
                <a:gd name="T15" fmla="*/ 0 h 75"/>
                <a:gd name="T16" fmla="*/ 0 w 53"/>
                <a:gd name="T17" fmla="*/ 39 h 75"/>
                <a:gd name="T18" fmla="*/ 12 w 53"/>
                <a:gd name="T19" fmla="*/ 52 h 75"/>
                <a:gd name="T20" fmla="*/ 36 w 53"/>
                <a:gd name="T21" fmla="*/ 33 h 75"/>
                <a:gd name="T22" fmla="*/ 25 w 53"/>
                <a:gd name="T23" fmla="*/ 67 h 75"/>
                <a:gd name="T24" fmla="*/ 15 w 53"/>
                <a:gd name="T25" fmla="*/ 73 h 75"/>
                <a:gd name="T26" fmla="*/ 15 w 53"/>
                <a:gd name="T27" fmla="*/ 75 h 75"/>
                <a:gd name="T28" fmla="*/ 42 w 53"/>
                <a:gd name="T29" fmla="*/ 75 h 75"/>
                <a:gd name="T30" fmla="*/ 42 w 53"/>
                <a:gd name="T31" fmla="*/ 73 h 75"/>
                <a:gd name="T32" fmla="*/ 34 w 53"/>
                <a:gd name="T33" fmla="*/ 2 h 75"/>
                <a:gd name="T34" fmla="*/ 41 w 53"/>
                <a:gd name="T35" fmla="*/ 9 h 75"/>
                <a:gd name="T36" fmla="*/ 25 w 53"/>
                <a:gd name="T37" fmla="*/ 42 h 75"/>
                <a:gd name="T38" fmla="*/ 17 w 53"/>
                <a:gd name="T39" fmla="*/ 46 h 75"/>
                <a:gd name="T40" fmla="*/ 10 w 53"/>
                <a:gd name="T41" fmla="*/ 37 h 75"/>
                <a:gd name="T42" fmla="*/ 24 w 53"/>
                <a:gd name="T43" fmla="*/ 8 h 75"/>
                <a:gd name="T44" fmla="*/ 34 w 53"/>
                <a:gd name="T4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5">
                  <a:moveTo>
                    <a:pt x="42" y="73"/>
                  </a:moveTo>
                  <a:lnTo>
                    <a:pt x="41" y="73"/>
                  </a:lnTo>
                  <a:cubicBezTo>
                    <a:pt x="36" y="73"/>
                    <a:pt x="34" y="72"/>
                    <a:pt x="34" y="69"/>
                  </a:cubicBezTo>
                  <a:cubicBezTo>
                    <a:pt x="34" y="69"/>
                    <a:pt x="34" y="69"/>
                    <a:pt x="34" y="68"/>
                  </a:cubicBezTo>
                  <a:lnTo>
                    <a:pt x="53" y="1"/>
                  </a:lnTo>
                  <a:lnTo>
                    <a:pt x="45" y="1"/>
                  </a:lnTo>
                  <a:lnTo>
                    <a:pt x="43" y="7"/>
                  </a:lnTo>
                  <a:cubicBezTo>
                    <a:pt x="41" y="1"/>
                    <a:pt x="39" y="0"/>
                    <a:pt x="34" y="0"/>
                  </a:cubicBezTo>
                  <a:cubicBezTo>
                    <a:pt x="19" y="0"/>
                    <a:pt x="0" y="21"/>
                    <a:pt x="0" y="39"/>
                  </a:cubicBezTo>
                  <a:cubicBezTo>
                    <a:pt x="0" y="47"/>
                    <a:pt x="5" y="52"/>
                    <a:pt x="12" y="52"/>
                  </a:cubicBezTo>
                  <a:cubicBezTo>
                    <a:pt x="20" y="52"/>
                    <a:pt x="25" y="48"/>
                    <a:pt x="36" y="33"/>
                  </a:cubicBezTo>
                  <a:lnTo>
                    <a:pt x="25" y="67"/>
                  </a:lnTo>
                  <a:cubicBezTo>
                    <a:pt x="24" y="72"/>
                    <a:pt x="22" y="72"/>
                    <a:pt x="15" y="73"/>
                  </a:cubicBezTo>
                  <a:lnTo>
                    <a:pt x="15" y="75"/>
                  </a:lnTo>
                  <a:lnTo>
                    <a:pt x="42" y="75"/>
                  </a:lnTo>
                  <a:lnTo>
                    <a:pt x="42" y="73"/>
                  </a:lnTo>
                  <a:close/>
                  <a:moveTo>
                    <a:pt x="34" y="2"/>
                  </a:moveTo>
                  <a:cubicBezTo>
                    <a:pt x="38" y="2"/>
                    <a:pt x="41" y="5"/>
                    <a:pt x="41" y="9"/>
                  </a:cubicBezTo>
                  <a:cubicBezTo>
                    <a:pt x="41" y="19"/>
                    <a:pt x="33" y="35"/>
                    <a:pt x="25" y="42"/>
                  </a:cubicBezTo>
                  <a:cubicBezTo>
                    <a:pt x="22" y="44"/>
                    <a:pt x="19" y="46"/>
                    <a:pt x="17" y="46"/>
                  </a:cubicBezTo>
                  <a:cubicBezTo>
                    <a:pt x="13" y="46"/>
                    <a:pt x="10" y="42"/>
                    <a:pt x="10" y="37"/>
                  </a:cubicBezTo>
                  <a:cubicBezTo>
                    <a:pt x="10" y="28"/>
                    <a:pt x="16" y="16"/>
                    <a:pt x="24" y="8"/>
                  </a:cubicBezTo>
                  <a:cubicBezTo>
                    <a:pt x="27" y="4"/>
                    <a:pt x="31" y="2"/>
                    <a:pt x="34" y="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" name="Freeform 84">
              <a:extLst>
                <a:ext uri="{FF2B5EF4-FFF2-40B4-BE49-F238E27FC236}">
                  <a16:creationId xmlns:a16="http://schemas.microsoft.com/office/drawing/2014/main" id="{26EB4615-1A50-47C5-812D-91C953FC5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006" y="5455254"/>
              <a:ext cx="36759" cy="78768"/>
            </a:xfrm>
            <a:custGeom>
              <a:avLst/>
              <a:gdLst>
                <a:gd name="T0" fmla="*/ 20 w 22"/>
                <a:gd name="T1" fmla="*/ 11 h 49"/>
                <a:gd name="T2" fmla="*/ 12 w 22"/>
                <a:gd name="T3" fmla="*/ 11 h 49"/>
                <a:gd name="T4" fmla="*/ 12 w 22"/>
                <a:gd name="T5" fmla="*/ 1 h 49"/>
                <a:gd name="T6" fmla="*/ 11 w 22"/>
                <a:gd name="T7" fmla="*/ 0 h 49"/>
                <a:gd name="T8" fmla="*/ 10 w 22"/>
                <a:gd name="T9" fmla="*/ 3 h 49"/>
                <a:gd name="T10" fmla="*/ 2 w 22"/>
                <a:gd name="T11" fmla="*/ 11 h 49"/>
                <a:gd name="T12" fmla="*/ 0 w 22"/>
                <a:gd name="T13" fmla="*/ 13 h 49"/>
                <a:gd name="T14" fmla="*/ 1 w 22"/>
                <a:gd name="T15" fmla="*/ 14 h 49"/>
                <a:gd name="T16" fmla="*/ 5 w 22"/>
                <a:gd name="T17" fmla="*/ 14 h 49"/>
                <a:gd name="T18" fmla="*/ 5 w 22"/>
                <a:gd name="T19" fmla="*/ 38 h 49"/>
                <a:gd name="T20" fmla="*/ 12 w 22"/>
                <a:gd name="T21" fmla="*/ 49 h 49"/>
                <a:gd name="T22" fmla="*/ 22 w 22"/>
                <a:gd name="T23" fmla="*/ 43 h 49"/>
                <a:gd name="T24" fmla="*/ 21 w 22"/>
                <a:gd name="T25" fmla="*/ 42 h 49"/>
                <a:gd name="T26" fmla="*/ 16 w 22"/>
                <a:gd name="T27" fmla="*/ 45 h 49"/>
                <a:gd name="T28" fmla="*/ 12 w 22"/>
                <a:gd name="T29" fmla="*/ 37 h 49"/>
                <a:gd name="T30" fmla="*/ 12 w 22"/>
                <a:gd name="T31" fmla="*/ 14 h 49"/>
                <a:gd name="T32" fmla="*/ 20 w 22"/>
                <a:gd name="T33" fmla="*/ 14 h 49"/>
                <a:gd name="T34" fmla="*/ 20 w 22"/>
                <a:gd name="T35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49">
                  <a:moveTo>
                    <a:pt x="20" y="11"/>
                  </a:moveTo>
                  <a:lnTo>
                    <a:pt x="12" y="11"/>
                  </a:lnTo>
                  <a:lnTo>
                    <a:pt x="12" y="1"/>
                  </a:lnTo>
                  <a:cubicBezTo>
                    <a:pt x="12" y="0"/>
                    <a:pt x="12" y="0"/>
                    <a:pt x="11" y="0"/>
                  </a:cubicBezTo>
                  <a:cubicBezTo>
                    <a:pt x="11" y="1"/>
                    <a:pt x="10" y="2"/>
                    <a:pt x="10" y="3"/>
                  </a:cubicBezTo>
                  <a:cubicBezTo>
                    <a:pt x="7" y="7"/>
                    <a:pt x="3" y="11"/>
                    <a:pt x="2" y="11"/>
                  </a:cubicBezTo>
                  <a:cubicBezTo>
                    <a:pt x="1" y="12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lnTo>
                    <a:pt x="5" y="14"/>
                  </a:lnTo>
                  <a:lnTo>
                    <a:pt x="5" y="38"/>
                  </a:lnTo>
                  <a:cubicBezTo>
                    <a:pt x="5" y="45"/>
                    <a:pt x="8" y="49"/>
                    <a:pt x="12" y="49"/>
                  </a:cubicBezTo>
                  <a:cubicBezTo>
                    <a:pt x="17" y="49"/>
                    <a:pt x="20" y="47"/>
                    <a:pt x="22" y="43"/>
                  </a:cubicBezTo>
                  <a:lnTo>
                    <a:pt x="21" y="42"/>
                  </a:lnTo>
                  <a:cubicBezTo>
                    <a:pt x="20" y="44"/>
                    <a:pt x="18" y="45"/>
                    <a:pt x="16" y="45"/>
                  </a:cubicBezTo>
                  <a:cubicBezTo>
                    <a:pt x="13" y="45"/>
                    <a:pt x="12" y="42"/>
                    <a:pt x="12" y="37"/>
                  </a:cubicBezTo>
                  <a:lnTo>
                    <a:pt x="12" y="14"/>
                  </a:lnTo>
                  <a:lnTo>
                    <a:pt x="20" y="14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" name="Freeform 88">
              <a:extLst>
                <a:ext uri="{FF2B5EF4-FFF2-40B4-BE49-F238E27FC236}">
                  <a16:creationId xmlns:a16="http://schemas.microsoft.com/office/drawing/2014/main" id="{B846EA2A-5D8F-446B-84EE-5B0BF3531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8155" y="5607537"/>
              <a:ext cx="68266" cy="220546"/>
            </a:xfrm>
            <a:custGeom>
              <a:avLst/>
              <a:gdLst>
                <a:gd name="T0" fmla="*/ 44 w 44"/>
                <a:gd name="T1" fmla="*/ 139 h 139"/>
                <a:gd name="T2" fmla="*/ 12 w 44"/>
                <a:gd name="T3" fmla="*/ 69 h 139"/>
                <a:gd name="T4" fmla="*/ 44 w 44"/>
                <a:gd name="T5" fmla="*/ 0 h 139"/>
                <a:gd name="T6" fmla="*/ 36 w 44"/>
                <a:gd name="T7" fmla="*/ 0 h 139"/>
                <a:gd name="T8" fmla="*/ 0 w 44"/>
                <a:gd name="T9" fmla="*/ 69 h 139"/>
                <a:gd name="T10" fmla="*/ 36 w 44"/>
                <a:gd name="T11" fmla="*/ 139 h 139"/>
                <a:gd name="T12" fmla="*/ 44 w 44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39">
                  <a:moveTo>
                    <a:pt x="44" y="139"/>
                  </a:moveTo>
                  <a:lnTo>
                    <a:pt x="12" y="69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0" y="69"/>
                  </a:lnTo>
                  <a:lnTo>
                    <a:pt x="36" y="139"/>
                  </a:lnTo>
                  <a:lnTo>
                    <a:pt x="44" y="139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" name="Freeform 89">
              <a:extLst>
                <a:ext uri="{FF2B5EF4-FFF2-40B4-BE49-F238E27FC236}">
                  <a16:creationId xmlns:a16="http://schemas.microsoft.com/office/drawing/2014/main" id="{EDB94042-9BE7-4E5F-9506-B8F421D3AC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7421" y="5665297"/>
              <a:ext cx="105022" cy="126026"/>
            </a:xfrm>
            <a:custGeom>
              <a:avLst/>
              <a:gdLst>
                <a:gd name="T0" fmla="*/ 54 w 63"/>
                <a:gd name="T1" fmla="*/ 55 h 75"/>
                <a:gd name="T2" fmla="*/ 29 w 63"/>
                <a:gd name="T3" fmla="*/ 67 h 75"/>
                <a:gd name="T4" fmla="*/ 14 w 63"/>
                <a:gd name="T5" fmla="*/ 53 h 75"/>
                <a:gd name="T6" fmla="*/ 16 w 63"/>
                <a:gd name="T7" fmla="*/ 42 h 75"/>
                <a:gd name="T8" fmla="*/ 20 w 63"/>
                <a:gd name="T9" fmla="*/ 42 h 75"/>
                <a:gd name="T10" fmla="*/ 63 w 63"/>
                <a:gd name="T11" fmla="*/ 11 h 75"/>
                <a:gd name="T12" fmla="*/ 49 w 63"/>
                <a:gd name="T13" fmla="*/ 0 h 75"/>
                <a:gd name="T14" fmla="*/ 0 w 63"/>
                <a:gd name="T15" fmla="*/ 52 h 75"/>
                <a:gd name="T16" fmla="*/ 21 w 63"/>
                <a:gd name="T17" fmla="*/ 75 h 75"/>
                <a:gd name="T18" fmla="*/ 56 w 63"/>
                <a:gd name="T19" fmla="*/ 57 h 75"/>
                <a:gd name="T20" fmla="*/ 54 w 63"/>
                <a:gd name="T21" fmla="*/ 55 h 75"/>
                <a:gd name="T22" fmla="*/ 20 w 63"/>
                <a:gd name="T23" fmla="*/ 31 h 75"/>
                <a:gd name="T24" fmla="*/ 46 w 63"/>
                <a:gd name="T25" fmla="*/ 4 h 75"/>
                <a:gd name="T26" fmla="*/ 52 w 63"/>
                <a:gd name="T27" fmla="*/ 10 h 75"/>
                <a:gd name="T28" fmla="*/ 43 w 63"/>
                <a:gd name="T29" fmla="*/ 26 h 75"/>
                <a:gd name="T30" fmla="*/ 17 w 63"/>
                <a:gd name="T31" fmla="*/ 39 h 75"/>
                <a:gd name="T32" fmla="*/ 20 w 63"/>
                <a:gd name="T33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75">
                  <a:moveTo>
                    <a:pt x="54" y="55"/>
                  </a:moveTo>
                  <a:cubicBezTo>
                    <a:pt x="42" y="65"/>
                    <a:pt x="37" y="67"/>
                    <a:pt x="29" y="67"/>
                  </a:cubicBezTo>
                  <a:cubicBezTo>
                    <a:pt x="20" y="67"/>
                    <a:pt x="14" y="61"/>
                    <a:pt x="14" y="53"/>
                  </a:cubicBezTo>
                  <a:cubicBezTo>
                    <a:pt x="14" y="50"/>
                    <a:pt x="14" y="48"/>
                    <a:pt x="16" y="42"/>
                  </a:cubicBezTo>
                  <a:lnTo>
                    <a:pt x="20" y="42"/>
                  </a:lnTo>
                  <a:cubicBezTo>
                    <a:pt x="45" y="38"/>
                    <a:pt x="63" y="26"/>
                    <a:pt x="63" y="11"/>
                  </a:cubicBezTo>
                  <a:cubicBezTo>
                    <a:pt x="63" y="4"/>
                    <a:pt x="58" y="0"/>
                    <a:pt x="49" y="0"/>
                  </a:cubicBezTo>
                  <a:cubicBezTo>
                    <a:pt x="26" y="0"/>
                    <a:pt x="0" y="27"/>
                    <a:pt x="0" y="52"/>
                  </a:cubicBezTo>
                  <a:cubicBezTo>
                    <a:pt x="0" y="66"/>
                    <a:pt x="8" y="75"/>
                    <a:pt x="21" y="75"/>
                  </a:cubicBezTo>
                  <a:cubicBezTo>
                    <a:pt x="33" y="75"/>
                    <a:pt x="46" y="68"/>
                    <a:pt x="56" y="57"/>
                  </a:cubicBezTo>
                  <a:lnTo>
                    <a:pt x="54" y="55"/>
                  </a:lnTo>
                  <a:close/>
                  <a:moveTo>
                    <a:pt x="20" y="31"/>
                  </a:moveTo>
                  <a:cubicBezTo>
                    <a:pt x="25" y="17"/>
                    <a:pt x="37" y="4"/>
                    <a:pt x="46" y="4"/>
                  </a:cubicBezTo>
                  <a:cubicBezTo>
                    <a:pt x="49" y="4"/>
                    <a:pt x="52" y="7"/>
                    <a:pt x="52" y="10"/>
                  </a:cubicBezTo>
                  <a:cubicBezTo>
                    <a:pt x="52" y="15"/>
                    <a:pt x="49" y="21"/>
                    <a:pt x="43" y="26"/>
                  </a:cubicBezTo>
                  <a:cubicBezTo>
                    <a:pt x="37" y="32"/>
                    <a:pt x="31" y="35"/>
                    <a:pt x="17" y="39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46" name="Rectangle 90">
              <a:extLst>
                <a:ext uri="{FF2B5EF4-FFF2-40B4-BE49-F238E27FC236}">
                  <a16:creationId xmlns:a16="http://schemas.microsoft.com/office/drawing/2014/main" id="{2B3C4AD0-5534-4621-A2FE-0CEBC7E76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8700" y="5607537"/>
              <a:ext cx="15755" cy="220546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" name="Freeform 91">
              <a:extLst>
                <a:ext uri="{FF2B5EF4-FFF2-40B4-BE49-F238E27FC236}">
                  <a16:creationId xmlns:a16="http://schemas.microsoft.com/office/drawing/2014/main" id="{848AF866-FDAD-4E0F-BCE9-3DF1D040C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5456" y="5602284"/>
              <a:ext cx="131279" cy="189039"/>
            </a:xfrm>
            <a:custGeom>
              <a:avLst/>
              <a:gdLst>
                <a:gd name="T0" fmla="*/ 79 w 79"/>
                <a:gd name="T1" fmla="*/ 43 h 117"/>
                <a:gd name="T2" fmla="*/ 54 w 79"/>
                <a:gd name="T3" fmla="*/ 0 h 117"/>
                <a:gd name="T4" fmla="*/ 25 w 79"/>
                <a:gd name="T5" fmla="*/ 20 h 117"/>
                <a:gd name="T6" fmla="*/ 32 w 79"/>
                <a:gd name="T7" fmla="*/ 28 h 117"/>
                <a:gd name="T8" fmla="*/ 38 w 79"/>
                <a:gd name="T9" fmla="*/ 25 h 117"/>
                <a:gd name="T10" fmla="*/ 37 w 79"/>
                <a:gd name="T11" fmla="*/ 20 h 117"/>
                <a:gd name="T12" fmla="*/ 54 w 79"/>
                <a:gd name="T13" fmla="*/ 5 h 117"/>
                <a:gd name="T14" fmla="*/ 68 w 79"/>
                <a:gd name="T15" fmla="*/ 33 h 117"/>
                <a:gd name="T16" fmla="*/ 67 w 79"/>
                <a:gd name="T17" fmla="*/ 53 h 117"/>
                <a:gd name="T18" fmla="*/ 67 w 79"/>
                <a:gd name="T19" fmla="*/ 53 h 117"/>
                <a:gd name="T20" fmla="*/ 47 w 79"/>
                <a:gd name="T21" fmla="*/ 42 h 117"/>
                <a:gd name="T22" fmla="*/ 0 w 79"/>
                <a:gd name="T23" fmla="*/ 91 h 117"/>
                <a:gd name="T24" fmla="*/ 28 w 79"/>
                <a:gd name="T25" fmla="*/ 117 h 117"/>
                <a:gd name="T26" fmla="*/ 79 w 79"/>
                <a:gd name="T27" fmla="*/ 43 h 117"/>
                <a:gd name="T28" fmla="*/ 60 w 79"/>
                <a:gd name="T29" fmla="*/ 61 h 117"/>
                <a:gd name="T30" fmla="*/ 29 w 79"/>
                <a:gd name="T31" fmla="*/ 113 h 117"/>
                <a:gd name="T32" fmla="*/ 15 w 79"/>
                <a:gd name="T33" fmla="*/ 97 h 117"/>
                <a:gd name="T34" fmla="*/ 46 w 79"/>
                <a:gd name="T35" fmla="*/ 46 h 117"/>
                <a:gd name="T36" fmla="*/ 60 w 79"/>
                <a:gd name="T37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17">
                  <a:moveTo>
                    <a:pt x="79" y="43"/>
                  </a:moveTo>
                  <a:cubicBezTo>
                    <a:pt x="79" y="19"/>
                    <a:pt x="71" y="0"/>
                    <a:pt x="54" y="0"/>
                  </a:cubicBezTo>
                  <a:cubicBezTo>
                    <a:pt x="40" y="0"/>
                    <a:pt x="25" y="13"/>
                    <a:pt x="25" y="20"/>
                  </a:cubicBezTo>
                  <a:cubicBezTo>
                    <a:pt x="25" y="26"/>
                    <a:pt x="29" y="28"/>
                    <a:pt x="32" y="28"/>
                  </a:cubicBezTo>
                  <a:cubicBezTo>
                    <a:pt x="36" y="28"/>
                    <a:pt x="38" y="25"/>
                    <a:pt x="38" y="25"/>
                  </a:cubicBezTo>
                  <a:cubicBezTo>
                    <a:pt x="38" y="24"/>
                    <a:pt x="37" y="23"/>
                    <a:pt x="37" y="20"/>
                  </a:cubicBezTo>
                  <a:cubicBezTo>
                    <a:pt x="37" y="19"/>
                    <a:pt x="40" y="5"/>
                    <a:pt x="54" y="5"/>
                  </a:cubicBezTo>
                  <a:cubicBezTo>
                    <a:pt x="66" y="5"/>
                    <a:pt x="68" y="20"/>
                    <a:pt x="68" y="33"/>
                  </a:cubicBezTo>
                  <a:cubicBezTo>
                    <a:pt x="68" y="43"/>
                    <a:pt x="67" y="52"/>
                    <a:pt x="67" y="53"/>
                  </a:cubicBezTo>
                  <a:lnTo>
                    <a:pt x="67" y="53"/>
                  </a:lnTo>
                  <a:cubicBezTo>
                    <a:pt x="67" y="52"/>
                    <a:pt x="60" y="42"/>
                    <a:pt x="47" y="42"/>
                  </a:cubicBezTo>
                  <a:cubicBezTo>
                    <a:pt x="14" y="42"/>
                    <a:pt x="0" y="74"/>
                    <a:pt x="0" y="91"/>
                  </a:cubicBezTo>
                  <a:cubicBezTo>
                    <a:pt x="0" y="107"/>
                    <a:pt x="10" y="117"/>
                    <a:pt x="28" y="117"/>
                  </a:cubicBezTo>
                  <a:cubicBezTo>
                    <a:pt x="56" y="117"/>
                    <a:pt x="79" y="88"/>
                    <a:pt x="79" y="43"/>
                  </a:cubicBezTo>
                  <a:close/>
                  <a:moveTo>
                    <a:pt x="60" y="61"/>
                  </a:moveTo>
                  <a:cubicBezTo>
                    <a:pt x="60" y="66"/>
                    <a:pt x="56" y="113"/>
                    <a:pt x="29" y="113"/>
                  </a:cubicBezTo>
                  <a:cubicBezTo>
                    <a:pt x="20" y="113"/>
                    <a:pt x="15" y="107"/>
                    <a:pt x="15" y="97"/>
                  </a:cubicBezTo>
                  <a:cubicBezTo>
                    <a:pt x="15" y="86"/>
                    <a:pt x="22" y="46"/>
                    <a:pt x="46" y="46"/>
                  </a:cubicBezTo>
                  <a:cubicBezTo>
                    <a:pt x="55" y="46"/>
                    <a:pt x="60" y="52"/>
                    <a:pt x="60" y="6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0" name="Freeform 92">
              <a:extLst>
                <a:ext uri="{FF2B5EF4-FFF2-40B4-BE49-F238E27FC236}">
                  <a16:creationId xmlns:a16="http://schemas.microsoft.com/office/drawing/2014/main" id="{7526D6FF-DE98-444B-8EFA-7E24022B1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237" y="5744065"/>
              <a:ext cx="84017" cy="120777"/>
            </a:xfrm>
            <a:custGeom>
              <a:avLst/>
              <a:gdLst>
                <a:gd name="T0" fmla="*/ 43 w 53"/>
                <a:gd name="T1" fmla="*/ 73 h 75"/>
                <a:gd name="T2" fmla="*/ 41 w 53"/>
                <a:gd name="T3" fmla="*/ 73 h 75"/>
                <a:gd name="T4" fmla="*/ 34 w 53"/>
                <a:gd name="T5" fmla="*/ 70 h 75"/>
                <a:gd name="T6" fmla="*/ 34 w 53"/>
                <a:gd name="T7" fmla="*/ 68 h 75"/>
                <a:gd name="T8" fmla="*/ 53 w 53"/>
                <a:gd name="T9" fmla="*/ 2 h 75"/>
                <a:gd name="T10" fmla="*/ 45 w 53"/>
                <a:gd name="T11" fmla="*/ 2 h 75"/>
                <a:gd name="T12" fmla="*/ 43 w 53"/>
                <a:gd name="T13" fmla="*/ 7 h 75"/>
                <a:gd name="T14" fmla="*/ 34 w 53"/>
                <a:gd name="T15" fmla="*/ 0 h 75"/>
                <a:gd name="T16" fmla="*/ 0 w 53"/>
                <a:gd name="T17" fmla="*/ 39 h 75"/>
                <a:gd name="T18" fmla="*/ 12 w 53"/>
                <a:gd name="T19" fmla="*/ 52 h 75"/>
                <a:gd name="T20" fmla="*/ 36 w 53"/>
                <a:gd name="T21" fmla="*/ 33 h 75"/>
                <a:gd name="T22" fmla="*/ 26 w 53"/>
                <a:gd name="T23" fmla="*/ 67 h 75"/>
                <a:gd name="T24" fmla="*/ 15 w 53"/>
                <a:gd name="T25" fmla="*/ 73 h 75"/>
                <a:gd name="T26" fmla="*/ 15 w 53"/>
                <a:gd name="T27" fmla="*/ 75 h 75"/>
                <a:gd name="T28" fmla="*/ 43 w 53"/>
                <a:gd name="T29" fmla="*/ 75 h 75"/>
                <a:gd name="T30" fmla="*/ 43 w 53"/>
                <a:gd name="T31" fmla="*/ 73 h 75"/>
                <a:gd name="T32" fmla="*/ 35 w 53"/>
                <a:gd name="T33" fmla="*/ 2 h 75"/>
                <a:gd name="T34" fmla="*/ 41 w 53"/>
                <a:gd name="T35" fmla="*/ 10 h 75"/>
                <a:gd name="T36" fmla="*/ 26 w 53"/>
                <a:gd name="T37" fmla="*/ 42 h 75"/>
                <a:gd name="T38" fmla="*/ 17 w 53"/>
                <a:gd name="T39" fmla="*/ 46 h 75"/>
                <a:gd name="T40" fmla="*/ 10 w 53"/>
                <a:gd name="T41" fmla="*/ 37 h 75"/>
                <a:gd name="T42" fmla="*/ 24 w 53"/>
                <a:gd name="T43" fmla="*/ 8 h 75"/>
                <a:gd name="T44" fmla="*/ 35 w 53"/>
                <a:gd name="T4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5">
                  <a:moveTo>
                    <a:pt x="43" y="73"/>
                  </a:moveTo>
                  <a:lnTo>
                    <a:pt x="41" y="73"/>
                  </a:lnTo>
                  <a:cubicBezTo>
                    <a:pt x="36" y="73"/>
                    <a:pt x="34" y="72"/>
                    <a:pt x="34" y="70"/>
                  </a:cubicBezTo>
                  <a:cubicBezTo>
                    <a:pt x="34" y="69"/>
                    <a:pt x="34" y="69"/>
                    <a:pt x="34" y="68"/>
                  </a:cubicBezTo>
                  <a:lnTo>
                    <a:pt x="53" y="2"/>
                  </a:lnTo>
                  <a:lnTo>
                    <a:pt x="45" y="2"/>
                  </a:lnTo>
                  <a:lnTo>
                    <a:pt x="43" y="7"/>
                  </a:lnTo>
                  <a:cubicBezTo>
                    <a:pt x="41" y="2"/>
                    <a:pt x="39" y="0"/>
                    <a:pt x="34" y="0"/>
                  </a:cubicBezTo>
                  <a:cubicBezTo>
                    <a:pt x="19" y="0"/>
                    <a:pt x="0" y="21"/>
                    <a:pt x="0" y="39"/>
                  </a:cubicBezTo>
                  <a:cubicBezTo>
                    <a:pt x="0" y="47"/>
                    <a:pt x="5" y="52"/>
                    <a:pt x="12" y="52"/>
                  </a:cubicBezTo>
                  <a:cubicBezTo>
                    <a:pt x="20" y="52"/>
                    <a:pt x="26" y="48"/>
                    <a:pt x="36" y="33"/>
                  </a:cubicBezTo>
                  <a:lnTo>
                    <a:pt x="26" y="67"/>
                  </a:lnTo>
                  <a:cubicBezTo>
                    <a:pt x="24" y="72"/>
                    <a:pt x="22" y="73"/>
                    <a:pt x="15" y="73"/>
                  </a:cubicBezTo>
                  <a:lnTo>
                    <a:pt x="15" y="75"/>
                  </a:lnTo>
                  <a:lnTo>
                    <a:pt x="43" y="75"/>
                  </a:lnTo>
                  <a:lnTo>
                    <a:pt x="43" y="73"/>
                  </a:lnTo>
                  <a:close/>
                  <a:moveTo>
                    <a:pt x="35" y="2"/>
                  </a:moveTo>
                  <a:cubicBezTo>
                    <a:pt x="38" y="2"/>
                    <a:pt x="41" y="6"/>
                    <a:pt x="41" y="10"/>
                  </a:cubicBezTo>
                  <a:cubicBezTo>
                    <a:pt x="41" y="19"/>
                    <a:pt x="33" y="36"/>
                    <a:pt x="26" y="42"/>
                  </a:cubicBezTo>
                  <a:cubicBezTo>
                    <a:pt x="23" y="45"/>
                    <a:pt x="19" y="46"/>
                    <a:pt x="17" y="46"/>
                  </a:cubicBezTo>
                  <a:cubicBezTo>
                    <a:pt x="13" y="46"/>
                    <a:pt x="10" y="43"/>
                    <a:pt x="10" y="37"/>
                  </a:cubicBezTo>
                  <a:cubicBezTo>
                    <a:pt x="10" y="29"/>
                    <a:pt x="16" y="16"/>
                    <a:pt x="24" y="8"/>
                  </a:cubicBezTo>
                  <a:cubicBezTo>
                    <a:pt x="27" y="5"/>
                    <a:pt x="31" y="2"/>
                    <a:pt x="35" y="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1" name="Freeform 93">
              <a:extLst>
                <a:ext uri="{FF2B5EF4-FFF2-40B4-BE49-F238E27FC236}">
                  <a16:creationId xmlns:a16="http://schemas.microsoft.com/office/drawing/2014/main" id="{4CF49249-2FAF-4A78-9BA5-797638541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504" y="5791323"/>
              <a:ext cx="52511" cy="63013"/>
            </a:xfrm>
            <a:custGeom>
              <a:avLst/>
              <a:gdLst>
                <a:gd name="T0" fmla="*/ 30 w 32"/>
                <a:gd name="T1" fmla="*/ 25 h 39"/>
                <a:gd name="T2" fmla="*/ 19 w 32"/>
                <a:gd name="T3" fmla="*/ 33 h 39"/>
                <a:gd name="T4" fmla="*/ 6 w 32"/>
                <a:gd name="T5" fmla="*/ 17 h 39"/>
                <a:gd name="T6" fmla="*/ 17 w 32"/>
                <a:gd name="T7" fmla="*/ 3 h 39"/>
                <a:gd name="T8" fmla="*/ 22 w 32"/>
                <a:gd name="T9" fmla="*/ 7 h 39"/>
                <a:gd name="T10" fmla="*/ 23 w 32"/>
                <a:gd name="T11" fmla="*/ 9 h 39"/>
                <a:gd name="T12" fmla="*/ 26 w 32"/>
                <a:gd name="T13" fmla="*/ 12 h 39"/>
                <a:gd name="T14" fmla="*/ 30 w 32"/>
                <a:gd name="T15" fmla="*/ 9 h 39"/>
                <a:gd name="T16" fmla="*/ 18 w 32"/>
                <a:gd name="T17" fmla="*/ 0 h 39"/>
                <a:gd name="T18" fmla="*/ 6 w 32"/>
                <a:gd name="T19" fmla="*/ 5 h 39"/>
                <a:gd name="T20" fmla="*/ 0 w 32"/>
                <a:gd name="T21" fmla="*/ 21 h 39"/>
                <a:gd name="T22" fmla="*/ 15 w 32"/>
                <a:gd name="T23" fmla="*/ 39 h 39"/>
                <a:gd name="T24" fmla="*/ 25 w 32"/>
                <a:gd name="T25" fmla="*/ 35 h 39"/>
                <a:gd name="T26" fmla="*/ 32 w 32"/>
                <a:gd name="T27" fmla="*/ 26 h 39"/>
                <a:gd name="T28" fmla="*/ 30 w 32"/>
                <a:gd name="T2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9">
                  <a:moveTo>
                    <a:pt x="30" y="25"/>
                  </a:moveTo>
                  <a:cubicBezTo>
                    <a:pt x="26" y="31"/>
                    <a:pt x="23" y="33"/>
                    <a:pt x="19" y="33"/>
                  </a:cubicBezTo>
                  <a:cubicBezTo>
                    <a:pt x="11" y="33"/>
                    <a:pt x="6" y="27"/>
                    <a:pt x="6" y="17"/>
                  </a:cubicBezTo>
                  <a:cubicBezTo>
                    <a:pt x="6" y="9"/>
                    <a:pt x="10" y="3"/>
                    <a:pt x="17" y="3"/>
                  </a:cubicBezTo>
                  <a:cubicBezTo>
                    <a:pt x="20" y="3"/>
                    <a:pt x="21" y="4"/>
                    <a:pt x="22" y="7"/>
                  </a:cubicBezTo>
                  <a:lnTo>
                    <a:pt x="23" y="9"/>
                  </a:lnTo>
                  <a:cubicBezTo>
                    <a:pt x="23" y="11"/>
                    <a:pt x="25" y="12"/>
                    <a:pt x="26" y="12"/>
                  </a:cubicBezTo>
                  <a:cubicBezTo>
                    <a:pt x="29" y="12"/>
                    <a:pt x="30" y="11"/>
                    <a:pt x="30" y="9"/>
                  </a:cubicBezTo>
                  <a:cubicBezTo>
                    <a:pt x="30" y="4"/>
                    <a:pt x="25" y="0"/>
                    <a:pt x="18" y="0"/>
                  </a:cubicBezTo>
                  <a:cubicBezTo>
                    <a:pt x="14" y="0"/>
                    <a:pt x="9" y="2"/>
                    <a:pt x="6" y="5"/>
                  </a:cubicBezTo>
                  <a:cubicBezTo>
                    <a:pt x="2" y="9"/>
                    <a:pt x="0" y="14"/>
                    <a:pt x="0" y="21"/>
                  </a:cubicBezTo>
                  <a:cubicBezTo>
                    <a:pt x="0" y="32"/>
                    <a:pt x="6" y="39"/>
                    <a:pt x="15" y="39"/>
                  </a:cubicBezTo>
                  <a:cubicBezTo>
                    <a:pt x="19" y="39"/>
                    <a:pt x="22" y="38"/>
                    <a:pt x="25" y="35"/>
                  </a:cubicBezTo>
                  <a:cubicBezTo>
                    <a:pt x="28" y="33"/>
                    <a:pt x="29" y="31"/>
                    <a:pt x="32" y="26"/>
                  </a:cubicBezTo>
                  <a:lnTo>
                    <a:pt x="30" y="2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9D388575-4197-4486-92AA-AC78821DAE32}"/>
                </a:ext>
              </a:extLst>
            </p:cNvPr>
            <p:cNvGrpSpPr/>
            <p:nvPr/>
          </p:nvGrpSpPr>
          <p:grpSpPr>
            <a:xfrm>
              <a:off x="5591023" y="5281970"/>
              <a:ext cx="262555" cy="556614"/>
              <a:chOff x="5591023" y="5281970"/>
              <a:chExt cx="262555" cy="556614"/>
            </a:xfrm>
            <a:solidFill>
              <a:schemeClr val="accent5"/>
            </a:solidFill>
          </p:grpSpPr>
          <p:sp>
            <p:nvSpPr>
              <p:cNvPr id="59" name="Rectangle 85">
                <a:extLst>
                  <a:ext uri="{FF2B5EF4-FFF2-40B4-BE49-F238E27FC236}">
                    <a16:creationId xmlns:a16="http://schemas.microsoft.com/office/drawing/2014/main" id="{DFF856DA-4027-4053-8C45-8D2E65D03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1023" y="5281970"/>
                <a:ext cx="10502" cy="225798"/>
              </a:xfrm>
              <a:prstGeom prst="rect">
                <a:avLst/>
              </a:prstGeom>
              <a:grpFill/>
              <a:ln w="0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0" name="Freeform 86">
                <a:extLst>
                  <a:ext uri="{FF2B5EF4-FFF2-40B4-BE49-F238E27FC236}">
                    <a16:creationId xmlns:a16="http://schemas.microsoft.com/office/drawing/2014/main" id="{245AED6C-2B93-4B97-9230-722CB3FE0F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27783" y="5344983"/>
                <a:ext cx="120777" cy="173287"/>
              </a:xfrm>
              <a:custGeom>
                <a:avLst/>
                <a:gdLst>
                  <a:gd name="T0" fmla="*/ 76 w 76"/>
                  <a:gd name="T1" fmla="*/ 6 h 107"/>
                  <a:gd name="T2" fmla="*/ 66 w 76"/>
                  <a:gd name="T3" fmla="*/ 6 h 107"/>
                  <a:gd name="T4" fmla="*/ 64 w 76"/>
                  <a:gd name="T5" fmla="*/ 4 h 107"/>
                  <a:gd name="T6" fmla="*/ 47 w 76"/>
                  <a:gd name="T7" fmla="*/ 0 h 107"/>
                  <a:gd name="T8" fmla="*/ 14 w 76"/>
                  <a:gd name="T9" fmla="*/ 28 h 107"/>
                  <a:gd name="T10" fmla="*/ 27 w 76"/>
                  <a:gd name="T11" fmla="*/ 46 h 107"/>
                  <a:gd name="T12" fmla="*/ 15 w 76"/>
                  <a:gd name="T13" fmla="*/ 60 h 107"/>
                  <a:gd name="T14" fmla="*/ 19 w 76"/>
                  <a:gd name="T15" fmla="*/ 66 h 107"/>
                  <a:gd name="T16" fmla="*/ 0 w 76"/>
                  <a:gd name="T17" fmla="*/ 88 h 107"/>
                  <a:gd name="T18" fmla="*/ 27 w 76"/>
                  <a:gd name="T19" fmla="*/ 107 h 107"/>
                  <a:gd name="T20" fmla="*/ 62 w 76"/>
                  <a:gd name="T21" fmla="*/ 83 h 107"/>
                  <a:gd name="T22" fmla="*/ 38 w 76"/>
                  <a:gd name="T23" fmla="*/ 61 h 107"/>
                  <a:gd name="T24" fmla="*/ 27 w 76"/>
                  <a:gd name="T25" fmla="*/ 54 h 107"/>
                  <a:gd name="T26" fmla="*/ 33 w 76"/>
                  <a:gd name="T27" fmla="*/ 47 h 107"/>
                  <a:gd name="T28" fmla="*/ 34 w 76"/>
                  <a:gd name="T29" fmla="*/ 47 h 107"/>
                  <a:gd name="T30" fmla="*/ 39 w 76"/>
                  <a:gd name="T31" fmla="*/ 48 h 107"/>
                  <a:gd name="T32" fmla="*/ 70 w 76"/>
                  <a:gd name="T33" fmla="*/ 22 h 107"/>
                  <a:gd name="T34" fmla="*/ 68 w 76"/>
                  <a:gd name="T35" fmla="*/ 12 h 107"/>
                  <a:gd name="T36" fmla="*/ 76 w 76"/>
                  <a:gd name="T37" fmla="*/ 12 h 107"/>
                  <a:gd name="T38" fmla="*/ 76 w 76"/>
                  <a:gd name="T39" fmla="*/ 6 h 107"/>
                  <a:gd name="T40" fmla="*/ 23 w 76"/>
                  <a:gd name="T41" fmla="*/ 68 h 107"/>
                  <a:gd name="T42" fmla="*/ 24 w 76"/>
                  <a:gd name="T43" fmla="*/ 68 h 107"/>
                  <a:gd name="T44" fmla="*/ 28 w 76"/>
                  <a:gd name="T45" fmla="*/ 70 h 107"/>
                  <a:gd name="T46" fmla="*/ 52 w 76"/>
                  <a:gd name="T47" fmla="*/ 88 h 107"/>
                  <a:gd name="T48" fmla="*/ 30 w 76"/>
                  <a:gd name="T49" fmla="*/ 103 h 107"/>
                  <a:gd name="T50" fmla="*/ 9 w 76"/>
                  <a:gd name="T51" fmla="*/ 86 h 107"/>
                  <a:gd name="T52" fmla="*/ 12 w 76"/>
                  <a:gd name="T53" fmla="*/ 76 h 107"/>
                  <a:gd name="T54" fmla="*/ 23 w 76"/>
                  <a:gd name="T55" fmla="*/ 68 h 107"/>
                  <a:gd name="T56" fmla="*/ 47 w 76"/>
                  <a:gd name="T57" fmla="*/ 3 h 107"/>
                  <a:gd name="T58" fmla="*/ 57 w 76"/>
                  <a:gd name="T59" fmla="*/ 15 h 107"/>
                  <a:gd name="T60" fmla="*/ 51 w 76"/>
                  <a:gd name="T61" fmla="*/ 34 h 107"/>
                  <a:gd name="T62" fmla="*/ 37 w 76"/>
                  <a:gd name="T63" fmla="*/ 44 h 107"/>
                  <a:gd name="T64" fmla="*/ 27 w 76"/>
                  <a:gd name="T65" fmla="*/ 32 h 107"/>
                  <a:gd name="T66" fmla="*/ 47 w 76"/>
                  <a:gd name="T67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6" h="107">
                    <a:moveTo>
                      <a:pt x="76" y="6"/>
                    </a:moveTo>
                    <a:lnTo>
                      <a:pt x="66" y="6"/>
                    </a:lnTo>
                    <a:cubicBezTo>
                      <a:pt x="66" y="6"/>
                      <a:pt x="65" y="5"/>
                      <a:pt x="64" y="4"/>
                    </a:cubicBezTo>
                    <a:cubicBezTo>
                      <a:pt x="59" y="2"/>
                      <a:pt x="54" y="0"/>
                      <a:pt x="47" y="0"/>
                    </a:cubicBezTo>
                    <a:cubicBezTo>
                      <a:pt x="29" y="0"/>
                      <a:pt x="14" y="13"/>
                      <a:pt x="14" y="28"/>
                    </a:cubicBezTo>
                    <a:cubicBezTo>
                      <a:pt x="14" y="37"/>
                      <a:pt x="18" y="42"/>
                      <a:pt x="27" y="46"/>
                    </a:cubicBezTo>
                    <a:cubicBezTo>
                      <a:pt x="18" y="53"/>
                      <a:pt x="15" y="56"/>
                      <a:pt x="15" y="60"/>
                    </a:cubicBezTo>
                    <a:cubicBezTo>
                      <a:pt x="15" y="62"/>
                      <a:pt x="16" y="64"/>
                      <a:pt x="19" y="66"/>
                    </a:cubicBezTo>
                    <a:cubicBezTo>
                      <a:pt x="3" y="77"/>
                      <a:pt x="0" y="80"/>
                      <a:pt x="0" y="88"/>
                    </a:cubicBezTo>
                    <a:cubicBezTo>
                      <a:pt x="0" y="99"/>
                      <a:pt x="11" y="107"/>
                      <a:pt x="27" y="107"/>
                    </a:cubicBezTo>
                    <a:cubicBezTo>
                      <a:pt x="48" y="107"/>
                      <a:pt x="62" y="97"/>
                      <a:pt x="62" y="83"/>
                    </a:cubicBezTo>
                    <a:cubicBezTo>
                      <a:pt x="62" y="72"/>
                      <a:pt x="54" y="65"/>
                      <a:pt x="38" y="61"/>
                    </a:cubicBezTo>
                    <a:cubicBezTo>
                      <a:pt x="31" y="59"/>
                      <a:pt x="27" y="56"/>
                      <a:pt x="27" y="54"/>
                    </a:cubicBezTo>
                    <a:cubicBezTo>
                      <a:pt x="27" y="51"/>
                      <a:pt x="31" y="47"/>
                      <a:pt x="33" y="47"/>
                    </a:cubicBezTo>
                    <a:cubicBezTo>
                      <a:pt x="33" y="47"/>
                      <a:pt x="33" y="47"/>
                      <a:pt x="34" y="47"/>
                    </a:cubicBezTo>
                    <a:cubicBezTo>
                      <a:pt x="35" y="48"/>
                      <a:pt x="38" y="48"/>
                      <a:pt x="39" y="48"/>
                    </a:cubicBezTo>
                    <a:cubicBezTo>
                      <a:pt x="54" y="48"/>
                      <a:pt x="70" y="34"/>
                      <a:pt x="70" y="22"/>
                    </a:cubicBezTo>
                    <a:cubicBezTo>
                      <a:pt x="70" y="19"/>
                      <a:pt x="69" y="16"/>
                      <a:pt x="68" y="12"/>
                    </a:cubicBezTo>
                    <a:lnTo>
                      <a:pt x="76" y="12"/>
                    </a:lnTo>
                    <a:lnTo>
                      <a:pt x="76" y="6"/>
                    </a:lnTo>
                    <a:close/>
                    <a:moveTo>
                      <a:pt x="23" y="68"/>
                    </a:moveTo>
                    <a:cubicBezTo>
                      <a:pt x="23" y="68"/>
                      <a:pt x="23" y="68"/>
                      <a:pt x="24" y="68"/>
                    </a:cubicBezTo>
                    <a:cubicBezTo>
                      <a:pt x="24" y="69"/>
                      <a:pt x="26" y="69"/>
                      <a:pt x="28" y="70"/>
                    </a:cubicBezTo>
                    <a:cubicBezTo>
                      <a:pt x="46" y="75"/>
                      <a:pt x="52" y="80"/>
                      <a:pt x="52" y="88"/>
                    </a:cubicBezTo>
                    <a:cubicBezTo>
                      <a:pt x="52" y="97"/>
                      <a:pt x="42" y="103"/>
                      <a:pt x="30" y="103"/>
                    </a:cubicBezTo>
                    <a:cubicBezTo>
                      <a:pt x="17" y="103"/>
                      <a:pt x="9" y="97"/>
                      <a:pt x="9" y="86"/>
                    </a:cubicBezTo>
                    <a:cubicBezTo>
                      <a:pt x="9" y="82"/>
                      <a:pt x="10" y="80"/>
                      <a:pt x="12" y="76"/>
                    </a:cubicBezTo>
                    <a:cubicBezTo>
                      <a:pt x="15" y="74"/>
                      <a:pt x="21" y="68"/>
                      <a:pt x="23" y="68"/>
                    </a:cubicBezTo>
                    <a:close/>
                    <a:moveTo>
                      <a:pt x="47" y="3"/>
                    </a:moveTo>
                    <a:cubicBezTo>
                      <a:pt x="53" y="3"/>
                      <a:pt x="57" y="7"/>
                      <a:pt x="57" y="15"/>
                    </a:cubicBezTo>
                    <a:cubicBezTo>
                      <a:pt x="57" y="21"/>
                      <a:pt x="55" y="28"/>
                      <a:pt x="51" y="34"/>
                    </a:cubicBezTo>
                    <a:cubicBezTo>
                      <a:pt x="48" y="41"/>
                      <a:pt x="43" y="44"/>
                      <a:pt x="37" y="44"/>
                    </a:cubicBezTo>
                    <a:cubicBezTo>
                      <a:pt x="31" y="44"/>
                      <a:pt x="27" y="40"/>
                      <a:pt x="27" y="32"/>
                    </a:cubicBezTo>
                    <a:cubicBezTo>
                      <a:pt x="27" y="17"/>
                      <a:pt x="37" y="3"/>
                      <a:pt x="47" y="3"/>
                    </a:cubicBez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1" name="Freeform 87">
                <a:extLst>
                  <a:ext uri="{FF2B5EF4-FFF2-40B4-BE49-F238E27FC236}">
                    <a16:creationId xmlns:a16="http://schemas.microsoft.com/office/drawing/2014/main" id="{6D2626BC-DE32-4BEA-A920-89D1E3D7A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9560" y="5281970"/>
                <a:ext cx="73515" cy="225798"/>
              </a:xfrm>
              <a:custGeom>
                <a:avLst/>
                <a:gdLst>
                  <a:gd name="T0" fmla="*/ 43 w 43"/>
                  <a:gd name="T1" fmla="*/ 70 h 140"/>
                  <a:gd name="T2" fmla="*/ 8 w 43"/>
                  <a:gd name="T3" fmla="*/ 0 h 140"/>
                  <a:gd name="T4" fmla="*/ 0 w 43"/>
                  <a:gd name="T5" fmla="*/ 0 h 140"/>
                  <a:gd name="T6" fmla="*/ 32 w 43"/>
                  <a:gd name="T7" fmla="*/ 70 h 140"/>
                  <a:gd name="T8" fmla="*/ 0 w 43"/>
                  <a:gd name="T9" fmla="*/ 140 h 140"/>
                  <a:gd name="T10" fmla="*/ 8 w 43"/>
                  <a:gd name="T11" fmla="*/ 140 h 140"/>
                  <a:gd name="T12" fmla="*/ 43 w 43"/>
                  <a:gd name="T13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40">
                    <a:moveTo>
                      <a:pt x="43" y="7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32" y="70"/>
                    </a:lnTo>
                    <a:lnTo>
                      <a:pt x="0" y="140"/>
                    </a:lnTo>
                    <a:lnTo>
                      <a:pt x="8" y="140"/>
                    </a:lnTo>
                    <a:lnTo>
                      <a:pt x="43" y="70"/>
                    </a:ln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2" name="Rectangle 94">
                <a:extLst>
                  <a:ext uri="{FF2B5EF4-FFF2-40B4-BE49-F238E27FC236}">
                    <a16:creationId xmlns:a16="http://schemas.microsoft.com/office/drawing/2014/main" id="{6B175C50-F8A5-43BD-B45C-3FB98DCD0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1526" y="5607537"/>
                <a:ext cx="10502" cy="220546"/>
              </a:xfrm>
              <a:prstGeom prst="rect">
                <a:avLst/>
              </a:prstGeom>
              <a:grpFill/>
              <a:ln w="0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3" name="Freeform 95">
                <a:extLst>
                  <a:ext uri="{FF2B5EF4-FFF2-40B4-BE49-F238E27FC236}">
                    <a16:creationId xmlns:a16="http://schemas.microsoft.com/office/drawing/2014/main" id="{7242DA8E-1F43-4C5E-8E78-85B8DE03D0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33032" y="5665297"/>
                <a:ext cx="126026" cy="173287"/>
              </a:xfrm>
              <a:custGeom>
                <a:avLst/>
                <a:gdLst>
                  <a:gd name="T0" fmla="*/ 77 w 77"/>
                  <a:gd name="T1" fmla="*/ 6 h 107"/>
                  <a:gd name="T2" fmla="*/ 67 w 77"/>
                  <a:gd name="T3" fmla="*/ 6 h 107"/>
                  <a:gd name="T4" fmla="*/ 65 w 77"/>
                  <a:gd name="T5" fmla="*/ 5 h 107"/>
                  <a:gd name="T6" fmla="*/ 48 w 77"/>
                  <a:gd name="T7" fmla="*/ 0 h 107"/>
                  <a:gd name="T8" fmla="*/ 15 w 77"/>
                  <a:gd name="T9" fmla="*/ 28 h 107"/>
                  <a:gd name="T10" fmla="*/ 28 w 77"/>
                  <a:gd name="T11" fmla="*/ 46 h 107"/>
                  <a:gd name="T12" fmla="*/ 15 w 77"/>
                  <a:gd name="T13" fmla="*/ 60 h 107"/>
                  <a:gd name="T14" fmla="*/ 20 w 77"/>
                  <a:gd name="T15" fmla="*/ 67 h 107"/>
                  <a:gd name="T16" fmla="*/ 0 w 77"/>
                  <a:gd name="T17" fmla="*/ 88 h 107"/>
                  <a:gd name="T18" fmla="*/ 28 w 77"/>
                  <a:gd name="T19" fmla="*/ 107 h 107"/>
                  <a:gd name="T20" fmla="*/ 63 w 77"/>
                  <a:gd name="T21" fmla="*/ 83 h 107"/>
                  <a:gd name="T22" fmla="*/ 39 w 77"/>
                  <a:gd name="T23" fmla="*/ 61 h 107"/>
                  <a:gd name="T24" fmla="*/ 28 w 77"/>
                  <a:gd name="T25" fmla="*/ 54 h 107"/>
                  <a:gd name="T26" fmla="*/ 34 w 77"/>
                  <a:gd name="T27" fmla="*/ 47 h 107"/>
                  <a:gd name="T28" fmla="*/ 35 w 77"/>
                  <a:gd name="T29" fmla="*/ 48 h 107"/>
                  <a:gd name="T30" fmla="*/ 40 w 77"/>
                  <a:gd name="T31" fmla="*/ 48 h 107"/>
                  <a:gd name="T32" fmla="*/ 70 w 77"/>
                  <a:gd name="T33" fmla="*/ 22 h 107"/>
                  <a:gd name="T34" fmla="*/ 69 w 77"/>
                  <a:gd name="T35" fmla="*/ 13 h 107"/>
                  <a:gd name="T36" fmla="*/ 77 w 77"/>
                  <a:gd name="T37" fmla="*/ 13 h 107"/>
                  <a:gd name="T38" fmla="*/ 77 w 77"/>
                  <a:gd name="T39" fmla="*/ 6 h 107"/>
                  <a:gd name="T40" fmla="*/ 24 w 77"/>
                  <a:gd name="T41" fmla="*/ 68 h 107"/>
                  <a:gd name="T42" fmla="*/ 24 w 77"/>
                  <a:gd name="T43" fmla="*/ 69 h 107"/>
                  <a:gd name="T44" fmla="*/ 29 w 77"/>
                  <a:gd name="T45" fmla="*/ 70 h 107"/>
                  <a:gd name="T46" fmla="*/ 53 w 77"/>
                  <a:gd name="T47" fmla="*/ 88 h 107"/>
                  <a:gd name="T48" fmla="*/ 31 w 77"/>
                  <a:gd name="T49" fmla="*/ 103 h 107"/>
                  <a:gd name="T50" fmla="*/ 10 w 77"/>
                  <a:gd name="T51" fmla="*/ 87 h 107"/>
                  <a:gd name="T52" fmla="*/ 13 w 77"/>
                  <a:gd name="T53" fmla="*/ 77 h 107"/>
                  <a:gd name="T54" fmla="*/ 24 w 77"/>
                  <a:gd name="T55" fmla="*/ 68 h 107"/>
                  <a:gd name="T56" fmla="*/ 48 w 77"/>
                  <a:gd name="T57" fmla="*/ 4 h 107"/>
                  <a:gd name="T58" fmla="*/ 57 w 77"/>
                  <a:gd name="T59" fmla="*/ 15 h 107"/>
                  <a:gd name="T60" fmla="*/ 52 w 77"/>
                  <a:gd name="T61" fmla="*/ 34 h 107"/>
                  <a:gd name="T62" fmla="*/ 38 w 77"/>
                  <a:gd name="T63" fmla="*/ 45 h 107"/>
                  <a:gd name="T64" fmla="*/ 28 w 77"/>
                  <a:gd name="T65" fmla="*/ 32 h 107"/>
                  <a:gd name="T66" fmla="*/ 48 w 77"/>
                  <a:gd name="T67" fmla="*/ 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7" h="107">
                    <a:moveTo>
                      <a:pt x="77" y="6"/>
                    </a:moveTo>
                    <a:lnTo>
                      <a:pt x="67" y="6"/>
                    </a:lnTo>
                    <a:cubicBezTo>
                      <a:pt x="67" y="6"/>
                      <a:pt x="66" y="6"/>
                      <a:pt x="65" y="5"/>
                    </a:cubicBezTo>
                    <a:cubicBezTo>
                      <a:pt x="60" y="2"/>
                      <a:pt x="55" y="0"/>
                      <a:pt x="48" y="0"/>
                    </a:cubicBezTo>
                    <a:cubicBezTo>
                      <a:pt x="30" y="0"/>
                      <a:pt x="15" y="13"/>
                      <a:pt x="15" y="28"/>
                    </a:cubicBezTo>
                    <a:cubicBezTo>
                      <a:pt x="15" y="37"/>
                      <a:pt x="19" y="42"/>
                      <a:pt x="28" y="46"/>
                    </a:cubicBezTo>
                    <a:cubicBezTo>
                      <a:pt x="18" y="53"/>
                      <a:pt x="15" y="56"/>
                      <a:pt x="15" y="60"/>
                    </a:cubicBezTo>
                    <a:cubicBezTo>
                      <a:pt x="15" y="62"/>
                      <a:pt x="17" y="64"/>
                      <a:pt x="20" y="67"/>
                    </a:cubicBezTo>
                    <a:cubicBezTo>
                      <a:pt x="3" y="77"/>
                      <a:pt x="0" y="81"/>
                      <a:pt x="0" y="88"/>
                    </a:cubicBezTo>
                    <a:cubicBezTo>
                      <a:pt x="0" y="100"/>
                      <a:pt x="11" y="107"/>
                      <a:pt x="28" y="107"/>
                    </a:cubicBezTo>
                    <a:cubicBezTo>
                      <a:pt x="49" y="107"/>
                      <a:pt x="63" y="97"/>
                      <a:pt x="63" y="83"/>
                    </a:cubicBezTo>
                    <a:cubicBezTo>
                      <a:pt x="63" y="73"/>
                      <a:pt x="55" y="65"/>
                      <a:pt x="39" y="61"/>
                    </a:cubicBezTo>
                    <a:cubicBezTo>
                      <a:pt x="32" y="59"/>
                      <a:pt x="28" y="57"/>
                      <a:pt x="28" y="54"/>
                    </a:cubicBezTo>
                    <a:cubicBezTo>
                      <a:pt x="28" y="52"/>
                      <a:pt x="31" y="47"/>
                      <a:pt x="34" y="47"/>
                    </a:cubicBezTo>
                    <a:cubicBezTo>
                      <a:pt x="34" y="47"/>
                      <a:pt x="34" y="47"/>
                      <a:pt x="35" y="48"/>
                    </a:cubicBezTo>
                    <a:cubicBezTo>
                      <a:pt x="36" y="48"/>
                      <a:pt x="38" y="48"/>
                      <a:pt x="40" y="48"/>
                    </a:cubicBezTo>
                    <a:cubicBezTo>
                      <a:pt x="55" y="48"/>
                      <a:pt x="70" y="35"/>
                      <a:pt x="70" y="22"/>
                    </a:cubicBezTo>
                    <a:cubicBezTo>
                      <a:pt x="70" y="19"/>
                      <a:pt x="70" y="16"/>
                      <a:pt x="69" y="13"/>
                    </a:cubicBezTo>
                    <a:lnTo>
                      <a:pt x="77" y="13"/>
                    </a:lnTo>
                    <a:lnTo>
                      <a:pt x="77" y="6"/>
                    </a:lnTo>
                    <a:close/>
                    <a:moveTo>
                      <a:pt x="24" y="68"/>
                    </a:moveTo>
                    <a:cubicBezTo>
                      <a:pt x="24" y="68"/>
                      <a:pt x="24" y="69"/>
                      <a:pt x="24" y="69"/>
                    </a:cubicBezTo>
                    <a:cubicBezTo>
                      <a:pt x="25" y="69"/>
                      <a:pt x="27" y="69"/>
                      <a:pt x="29" y="70"/>
                    </a:cubicBezTo>
                    <a:cubicBezTo>
                      <a:pt x="47" y="76"/>
                      <a:pt x="53" y="80"/>
                      <a:pt x="53" y="88"/>
                    </a:cubicBezTo>
                    <a:cubicBezTo>
                      <a:pt x="53" y="97"/>
                      <a:pt x="43" y="103"/>
                      <a:pt x="31" y="103"/>
                    </a:cubicBezTo>
                    <a:cubicBezTo>
                      <a:pt x="17" y="103"/>
                      <a:pt x="10" y="97"/>
                      <a:pt x="10" y="87"/>
                    </a:cubicBezTo>
                    <a:cubicBezTo>
                      <a:pt x="10" y="83"/>
                      <a:pt x="11" y="80"/>
                      <a:pt x="13" y="77"/>
                    </a:cubicBezTo>
                    <a:cubicBezTo>
                      <a:pt x="15" y="74"/>
                      <a:pt x="22" y="68"/>
                      <a:pt x="24" y="68"/>
                    </a:cubicBezTo>
                    <a:close/>
                    <a:moveTo>
                      <a:pt x="48" y="4"/>
                    </a:moveTo>
                    <a:cubicBezTo>
                      <a:pt x="54" y="4"/>
                      <a:pt x="57" y="8"/>
                      <a:pt x="57" y="15"/>
                    </a:cubicBezTo>
                    <a:cubicBezTo>
                      <a:pt x="57" y="21"/>
                      <a:pt x="55" y="29"/>
                      <a:pt x="52" y="34"/>
                    </a:cubicBezTo>
                    <a:cubicBezTo>
                      <a:pt x="49" y="41"/>
                      <a:pt x="44" y="45"/>
                      <a:pt x="38" y="45"/>
                    </a:cubicBezTo>
                    <a:cubicBezTo>
                      <a:pt x="32" y="45"/>
                      <a:pt x="28" y="40"/>
                      <a:pt x="28" y="32"/>
                    </a:cubicBezTo>
                    <a:cubicBezTo>
                      <a:pt x="28" y="17"/>
                      <a:pt x="37" y="4"/>
                      <a:pt x="48" y="4"/>
                    </a:cubicBez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4" name="Freeform 96">
                <a:extLst>
                  <a:ext uri="{FF2B5EF4-FFF2-40B4-BE49-F238E27FC236}">
                    <a16:creationId xmlns:a16="http://schemas.microsoft.com/office/drawing/2014/main" id="{131400B0-76E5-4CBF-A17C-412BB5E63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063" y="5607537"/>
                <a:ext cx="73515" cy="220546"/>
              </a:xfrm>
              <a:custGeom>
                <a:avLst/>
                <a:gdLst>
                  <a:gd name="T0" fmla="*/ 44 w 44"/>
                  <a:gd name="T1" fmla="*/ 69 h 139"/>
                  <a:gd name="T2" fmla="*/ 8 w 44"/>
                  <a:gd name="T3" fmla="*/ 0 h 139"/>
                  <a:gd name="T4" fmla="*/ 0 w 44"/>
                  <a:gd name="T5" fmla="*/ 0 h 139"/>
                  <a:gd name="T6" fmla="*/ 33 w 44"/>
                  <a:gd name="T7" fmla="*/ 69 h 139"/>
                  <a:gd name="T8" fmla="*/ 0 w 44"/>
                  <a:gd name="T9" fmla="*/ 139 h 139"/>
                  <a:gd name="T10" fmla="*/ 8 w 44"/>
                  <a:gd name="T11" fmla="*/ 139 h 139"/>
                  <a:gd name="T12" fmla="*/ 44 w 44"/>
                  <a:gd name="T13" fmla="*/ 6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39">
                    <a:moveTo>
                      <a:pt x="44" y="69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33" y="69"/>
                    </a:lnTo>
                    <a:lnTo>
                      <a:pt x="0" y="139"/>
                    </a:lnTo>
                    <a:lnTo>
                      <a:pt x="8" y="139"/>
                    </a:lnTo>
                    <a:lnTo>
                      <a:pt x="44" y="69"/>
                    </a:ln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  <p:sp>
          <p:nvSpPr>
            <p:cNvPr id="53" name="Freeform 97">
              <a:extLst>
                <a:ext uri="{FF2B5EF4-FFF2-40B4-BE49-F238E27FC236}">
                  <a16:creationId xmlns:a16="http://schemas.microsoft.com/office/drawing/2014/main" id="{2EA47C8E-B967-4E59-BB47-5D9DCD0A0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4582" y="5239961"/>
              <a:ext cx="78768" cy="645885"/>
            </a:xfrm>
            <a:custGeom>
              <a:avLst/>
              <a:gdLst>
                <a:gd name="T0" fmla="*/ 51 w 51"/>
                <a:gd name="T1" fmla="*/ 201 h 402"/>
                <a:gd name="T2" fmla="*/ 3 w 51"/>
                <a:gd name="T3" fmla="*/ 0 h 402"/>
                <a:gd name="T4" fmla="*/ 0 w 51"/>
                <a:gd name="T5" fmla="*/ 8 h 402"/>
                <a:gd name="T6" fmla="*/ 34 w 51"/>
                <a:gd name="T7" fmla="*/ 201 h 402"/>
                <a:gd name="T8" fmla="*/ 0 w 51"/>
                <a:gd name="T9" fmla="*/ 394 h 402"/>
                <a:gd name="T10" fmla="*/ 3 w 51"/>
                <a:gd name="T11" fmla="*/ 402 h 402"/>
                <a:gd name="T12" fmla="*/ 51 w 51"/>
                <a:gd name="T13" fmla="*/ 2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02">
                  <a:moveTo>
                    <a:pt x="51" y="201"/>
                  </a:moveTo>
                  <a:cubicBezTo>
                    <a:pt x="51" y="63"/>
                    <a:pt x="12" y="16"/>
                    <a:pt x="3" y="0"/>
                  </a:cubicBezTo>
                  <a:lnTo>
                    <a:pt x="0" y="8"/>
                  </a:lnTo>
                  <a:cubicBezTo>
                    <a:pt x="27" y="55"/>
                    <a:pt x="34" y="124"/>
                    <a:pt x="34" y="201"/>
                  </a:cubicBezTo>
                  <a:cubicBezTo>
                    <a:pt x="34" y="278"/>
                    <a:pt x="27" y="346"/>
                    <a:pt x="0" y="394"/>
                  </a:cubicBezTo>
                  <a:lnTo>
                    <a:pt x="3" y="402"/>
                  </a:lnTo>
                  <a:cubicBezTo>
                    <a:pt x="12" y="386"/>
                    <a:pt x="51" y="338"/>
                    <a:pt x="51" y="20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E99185AF-C956-45C8-99C8-E9578CAC8A4D}"/>
              </a:ext>
            </a:extLst>
          </p:cNvPr>
          <p:cNvSpPr txBox="1"/>
          <p:nvPr/>
        </p:nvSpPr>
        <p:spPr>
          <a:xfrm flipH="1">
            <a:off x="3063073" y="4238995"/>
            <a:ext cx="3595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Non-adiabatic coupling vector</a:t>
            </a:r>
            <a:endParaRPr kumimoji="1" lang="ja-JP" altLang="en-US" b="1" dirty="0"/>
          </a:p>
        </p:txBody>
      </p: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01C27552-B515-4122-89DA-FFA38523591C}"/>
              </a:ext>
            </a:extLst>
          </p:cNvPr>
          <p:cNvGrpSpPr/>
          <p:nvPr/>
        </p:nvGrpSpPr>
        <p:grpSpPr>
          <a:xfrm>
            <a:off x="632747" y="4229275"/>
            <a:ext cx="2272192" cy="1397452"/>
            <a:chOff x="6721559" y="4569826"/>
            <a:chExt cx="2272192" cy="1397452"/>
          </a:xfrm>
        </p:grpSpPr>
        <p:pic>
          <p:nvPicPr>
            <p:cNvPr id="67" name="図 66">
              <a:extLst>
                <a:ext uri="{FF2B5EF4-FFF2-40B4-BE49-F238E27FC236}">
                  <a16:creationId xmlns:a16="http://schemas.microsoft.com/office/drawing/2014/main" id="{0618C13B-DD1A-4B1E-AAC3-6ABBDA9A7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1559" y="4569826"/>
              <a:ext cx="2272192" cy="1397452"/>
            </a:xfrm>
            <a:prstGeom prst="rect">
              <a:avLst/>
            </a:prstGeom>
          </p:spPr>
        </p:pic>
        <p:sp>
          <p:nvSpPr>
            <p:cNvPr id="68" name="円弧 67">
              <a:extLst>
                <a:ext uri="{FF2B5EF4-FFF2-40B4-BE49-F238E27FC236}">
                  <a16:creationId xmlns:a16="http://schemas.microsoft.com/office/drawing/2014/main" id="{2144F753-496A-47D7-8DB9-4009613577D6}"/>
                </a:ext>
              </a:extLst>
            </p:cNvPr>
            <p:cNvSpPr/>
            <p:nvPr/>
          </p:nvSpPr>
          <p:spPr>
            <a:xfrm>
              <a:off x="6858751" y="4754206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70" name="円弧 69">
              <a:extLst>
                <a:ext uri="{FF2B5EF4-FFF2-40B4-BE49-F238E27FC236}">
                  <a16:creationId xmlns:a16="http://schemas.microsoft.com/office/drawing/2014/main" id="{5303471D-8D17-4159-9844-210958BA0FDC}"/>
                </a:ext>
              </a:extLst>
            </p:cNvPr>
            <p:cNvSpPr/>
            <p:nvPr/>
          </p:nvSpPr>
          <p:spPr>
            <a:xfrm rot="12570545" flipH="1">
              <a:off x="6728705" y="4720503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1" name="グループ化 70" descr="TEX2PPTOBJ@- Code@  \begin{align*}@    i\oint d\vec{q}\cdot \vec{d}_{eg}(\vec{q})=0@  \end{align*}@- ColorType@  0@- ThemeColorIndex@  1@- ThemeColorVariation@  0@- ScaleFactor@  120@- LineWeight@  0">
            <a:extLst>
              <a:ext uri="{FF2B5EF4-FFF2-40B4-BE49-F238E27FC236}">
                <a16:creationId xmlns:a16="http://schemas.microsoft.com/office/drawing/2014/main" id="{2761E55B-9BFF-4FAB-9555-8D7E839EBC2F}"/>
              </a:ext>
            </a:extLst>
          </p:cNvPr>
          <p:cNvGrpSpPr/>
          <p:nvPr/>
        </p:nvGrpSpPr>
        <p:grpSpPr>
          <a:xfrm>
            <a:off x="920262" y="6045046"/>
            <a:ext cx="1829618" cy="542109"/>
            <a:chOff x="2122488" y="1112838"/>
            <a:chExt cx="600075" cy="177800"/>
          </a:xfrm>
        </p:grpSpPr>
        <p:sp>
          <p:nvSpPr>
            <p:cNvPr id="72" name="Freeform 82">
              <a:extLst>
                <a:ext uri="{FF2B5EF4-FFF2-40B4-BE49-F238E27FC236}">
                  <a16:creationId xmlns:a16="http://schemas.microsoft.com/office/drawing/2014/main" id="{7E301A23-778B-4FEC-B8BF-B3598B7121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2488" y="1168400"/>
              <a:ext cx="17463" cy="53975"/>
            </a:xfrm>
            <a:custGeom>
              <a:avLst/>
              <a:gdLst>
                <a:gd name="T0" fmla="*/ 29 w 36"/>
                <a:gd name="T1" fmla="*/ 90 h 110"/>
                <a:gd name="T2" fmla="*/ 22 w 36"/>
                <a:gd name="T3" fmla="*/ 98 h 110"/>
                <a:gd name="T4" fmla="*/ 15 w 36"/>
                <a:gd name="T5" fmla="*/ 103 h 110"/>
                <a:gd name="T6" fmla="*/ 12 w 36"/>
                <a:gd name="T7" fmla="*/ 100 h 110"/>
                <a:gd name="T8" fmla="*/ 14 w 36"/>
                <a:gd name="T9" fmla="*/ 93 h 110"/>
                <a:gd name="T10" fmla="*/ 15 w 36"/>
                <a:gd name="T11" fmla="*/ 90 h 110"/>
                <a:gd name="T12" fmla="*/ 15 w 36"/>
                <a:gd name="T13" fmla="*/ 90 h 110"/>
                <a:gd name="T14" fmla="*/ 15 w 36"/>
                <a:gd name="T15" fmla="*/ 89 h 110"/>
                <a:gd name="T16" fmla="*/ 30 w 36"/>
                <a:gd name="T17" fmla="*/ 36 h 110"/>
                <a:gd name="T18" fmla="*/ 29 w 36"/>
                <a:gd name="T19" fmla="*/ 36 h 110"/>
                <a:gd name="T20" fmla="*/ 3 w 36"/>
                <a:gd name="T21" fmla="*/ 40 h 110"/>
                <a:gd name="T22" fmla="*/ 3 w 36"/>
                <a:gd name="T23" fmla="*/ 42 h 110"/>
                <a:gd name="T24" fmla="*/ 13 w 36"/>
                <a:gd name="T25" fmla="*/ 46 h 110"/>
                <a:gd name="T26" fmla="*/ 12 w 36"/>
                <a:gd name="T27" fmla="*/ 54 h 110"/>
                <a:gd name="T28" fmla="*/ 4 w 36"/>
                <a:gd name="T29" fmla="*/ 83 h 110"/>
                <a:gd name="T30" fmla="*/ 0 w 36"/>
                <a:gd name="T31" fmla="*/ 101 h 110"/>
                <a:gd name="T32" fmla="*/ 8 w 36"/>
                <a:gd name="T33" fmla="*/ 110 h 110"/>
                <a:gd name="T34" fmla="*/ 31 w 36"/>
                <a:gd name="T35" fmla="*/ 92 h 110"/>
                <a:gd name="T36" fmla="*/ 29 w 36"/>
                <a:gd name="T37" fmla="*/ 90 h 110"/>
                <a:gd name="T38" fmla="*/ 27 w 36"/>
                <a:gd name="T39" fmla="*/ 0 h 110"/>
                <a:gd name="T40" fmla="*/ 20 w 36"/>
                <a:gd name="T41" fmla="*/ 9 h 110"/>
                <a:gd name="T42" fmla="*/ 28 w 36"/>
                <a:gd name="T43" fmla="*/ 18 h 110"/>
                <a:gd name="T44" fmla="*/ 36 w 36"/>
                <a:gd name="T45" fmla="*/ 9 h 110"/>
                <a:gd name="T46" fmla="*/ 27 w 3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10">
                  <a:moveTo>
                    <a:pt x="29" y="90"/>
                  </a:moveTo>
                  <a:cubicBezTo>
                    <a:pt x="25" y="95"/>
                    <a:pt x="24" y="96"/>
                    <a:pt x="22" y="98"/>
                  </a:cubicBezTo>
                  <a:cubicBezTo>
                    <a:pt x="19" y="101"/>
                    <a:pt x="17" y="103"/>
                    <a:pt x="15" y="103"/>
                  </a:cubicBezTo>
                  <a:cubicBezTo>
                    <a:pt x="14" y="103"/>
                    <a:pt x="12" y="101"/>
                    <a:pt x="12" y="100"/>
                  </a:cubicBezTo>
                  <a:cubicBezTo>
                    <a:pt x="12" y="98"/>
                    <a:pt x="13" y="96"/>
                    <a:pt x="14" y="93"/>
                  </a:cubicBezTo>
                  <a:cubicBezTo>
                    <a:pt x="14" y="92"/>
                    <a:pt x="15" y="91"/>
                    <a:pt x="15" y="90"/>
                  </a:cubicBezTo>
                  <a:lnTo>
                    <a:pt x="15" y="90"/>
                  </a:lnTo>
                  <a:lnTo>
                    <a:pt x="15" y="89"/>
                  </a:lnTo>
                  <a:lnTo>
                    <a:pt x="30" y="36"/>
                  </a:lnTo>
                  <a:lnTo>
                    <a:pt x="29" y="36"/>
                  </a:lnTo>
                  <a:cubicBezTo>
                    <a:pt x="12" y="39"/>
                    <a:pt x="9" y="39"/>
                    <a:pt x="3" y="40"/>
                  </a:cubicBezTo>
                  <a:lnTo>
                    <a:pt x="3" y="42"/>
                  </a:lnTo>
                  <a:cubicBezTo>
                    <a:pt x="11" y="43"/>
                    <a:pt x="13" y="43"/>
                    <a:pt x="13" y="46"/>
                  </a:cubicBezTo>
                  <a:cubicBezTo>
                    <a:pt x="13" y="48"/>
                    <a:pt x="13" y="50"/>
                    <a:pt x="12" y="54"/>
                  </a:cubicBezTo>
                  <a:lnTo>
                    <a:pt x="4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3" y="110"/>
                    <a:pt x="8" y="110"/>
                  </a:cubicBezTo>
                  <a:cubicBezTo>
                    <a:pt x="15" y="110"/>
                    <a:pt x="21" y="105"/>
                    <a:pt x="31" y="92"/>
                  </a:cubicBezTo>
                  <a:lnTo>
                    <a:pt x="29" y="90"/>
                  </a:lnTo>
                  <a:close/>
                  <a:moveTo>
                    <a:pt x="27" y="0"/>
                  </a:moveTo>
                  <a:cubicBezTo>
                    <a:pt x="23" y="0"/>
                    <a:pt x="20" y="4"/>
                    <a:pt x="20" y="9"/>
                  </a:cubicBezTo>
                  <a:cubicBezTo>
                    <a:pt x="20" y="14"/>
                    <a:pt x="23" y="18"/>
                    <a:pt x="28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5"/>
                    <a:pt x="32" y="0"/>
                    <a:pt x="27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3" name="Freeform 83">
              <a:extLst>
                <a:ext uri="{FF2B5EF4-FFF2-40B4-BE49-F238E27FC236}">
                  <a16:creationId xmlns:a16="http://schemas.microsoft.com/office/drawing/2014/main" id="{DFA08039-1C0A-4A0A-B5CB-5298DC548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1112838"/>
              <a:ext cx="82550" cy="177800"/>
            </a:xfrm>
            <a:custGeom>
              <a:avLst/>
              <a:gdLst>
                <a:gd name="T0" fmla="*/ 170 w 170"/>
                <a:gd name="T1" fmla="*/ 20 h 366"/>
                <a:gd name="T2" fmla="*/ 141 w 170"/>
                <a:gd name="T3" fmla="*/ 0 h 366"/>
                <a:gd name="T4" fmla="*/ 77 w 170"/>
                <a:gd name="T5" fmla="*/ 121 h 366"/>
                <a:gd name="T6" fmla="*/ 17 w 170"/>
                <a:gd name="T7" fmla="*/ 189 h 366"/>
                <a:gd name="T8" fmla="*/ 69 w 170"/>
                <a:gd name="T9" fmla="*/ 255 h 366"/>
                <a:gd name="T10" fmla="*/ 68 w 170"/>
                <a:gd name="T11" fmla="*/ 274 h 366"/>
                <a:gd name="T12" fmla="*/ 33 w 170"/>
                <a:gd name="T13" fmla="*/ 360 h 366"/>
                <a:gd name="T14" fmla="*/ 23 w 170"/>
                <a:gd name="T15" fmla="*/ 349 h 366"/>
                <a:gd name="T16" fmla="*/ 7 w 170"/>
                <a:gd name="T17" fmla="*/ 334 h 366"/>
                <a:gd name="T18" fmla="*/ 0 w 170"/>
                <a:gd name="T19" fmla="*/ 345 h 366"/>
                <a:gd name="T20" fmla="*/ 30 w 170"/>
                <a:gd name="T21" fmla="*/ 366 h 366"/>
                <a:gd name="T22" fmla="*/ 85 w 170"/>
                <a:gd name="T23" fmla="*/ 260 h 366"/>
                <a:gd name="T24" fmla="*/ 86 w 170"/>
                <a:gd name="T25" fmla="*/ 257 h 366"/>
                <a:gd name="T26" fmla="*/ 153 w 170"/>
                <a:gd name="T27" fmla="*/ 189 h 366"/>
                <a:gd name="T28" fmla="*/ 96 w 170"/>
                <a:gd name="T29" fmla="*/ 121 h 366"/>
                <a:gd name="T30" fmla="*/ 138 w 170"/>
                <a:gd name="T31" fmla="*/ 6 h 366"/>
                <a:gd name="T32" fmla="*/ 148 w 170"/>
                <a:gd name="T33" fmla="*/ 16 h 366"/>
                <a:gd name="T34" fmla="*/ 164 w 170"/>
                <a:gd name="T35" fmla="*/ 30 h 366"/>
                <a:gd name="T36" fmla="*/ 170 w 170"/>
                <a:gd name="T37" fmla="*/ 20 h 366"/>
                <a:gd name="T38" fmla="*/ 144 w 170"/>
                <a:gd name="T39" fmla="*/ 189 h 366"/>
                <a:gd name="T40" fmla="*/ 86 w 170"/>
                <a:gd name="T41" fmla="*/ 248 h 366"/>
                <a:gd name="T42" fmla="*/ 95 w 170"/>
                <a:gd name="T43" fmla="*/ 130 h 366"/>
                <a:gd name="T44" fmla="*/ 144 w 170"/>
                <a:gd name="T45" fmla="*/ 189 h 366"/>
                <a:gd name="T46" fmla="*/ 76 w 170"/>
                <a:gd name="T47" fmla="*/ 130 h 366"/>
                <a:gd name="T48" fmla="*/ 69 w 170"/>
                <a:gd name="T49" fmla="*/ 246 h 366"/>
                <a:gd name="T50" fmla="*/ 26 w 170"/>
                <a:gd name="T51" fmla="*/ 189 h 366"/>
                <a:gd name="T52" fmla="*/ 76 w 170"/>
                <a:gd name="T53" fmla="*/ 1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366">
                  <a:moveTo>
                    <a:pt x="170" y="20"/>
                  </a:moveTo>
                  <a:cubicBezTo>
                    <a:pt x="170" y="7"/>
                    <a:pt x="152" y="0"/>
                    <a:pt x="141" y="0"/>
                  </a:cubicBezTo>
                  <a:cubicBezTo>
                    <a:pt x="86" y="0"/>
                    <a:pt x="80" y="79"/>
                    <a:pt x="77" y="121"/>
                  </a:cubicBezTo>
                  <a:cubicBezTo>
                    <a:pt x="43" y="125"/>
                    <a:pt x="17" y="154"/>
                    <a:pt x="17" y="189"/>
                  </a:cubicBezTo>
                  <a:cubicBezTo>
                    <a:pt x="17" y="221"/>
                    <a:pt x="39" y="248"/>
                    <a:pt x="69" y="255"/>
                  </a:cubicBezTo>
                  <a:cubicBezTo>
                    <a:pt x="69" y="261"/>
                    <a:pt x="69" y="267"/>
                    <a:pt x="68" y="274"/>
                  </a:cubicBezTo>
                  <a:cubicBezTo>
                    <a:pt x="68" y="298"/>
                    <a:pt x="68" y="360"/>
                    <a:pt x="33" y="360"/>
                  </a:cubicBezTo>
                  <a:cubicBezTo>
                    <a:pt x="27" y="360"/>
                    <a:pt x="23" y="354"/>
                    <a:pt x="23" y="349"/>
                  </a:cubicBezTo>
                  <a:cubicBezTo>
                    <a:pt x="23" y="342"/>
                    <a:pt x="14" y="334"/>
                    <a:pt x="7" y="334"/>
                  </a:cubicBezTo>
                  <a:cubicBezTo>
                    <a:pt x="1" y="334"/>
                    <a:pt x="0" y="340"/>
                    <a:pt x="0" y="345"/>
                  </a:cubicBezTo>
                  <a:cubicBezTo>
                    <a:pt x="0" y="359"/>
                    <a:pt x="18" y="366"/>
                    <a:pt x="30" y="366"/>
                  </a:cubicBezTo>
                  <a:cubicBezTo>
                    <a:pt x="79" y="366"/>
                    <a:pt x="81" y="295"/>
                    <a:pt x="85" y="260"/>
                  </a:cubicBezTo>
                  <a:lnTo>
                    <a:pt x="86" y="257"/>
                  </a:lnTo>
                  <a:cubicBezTo>
                    <a:pt x="123" y="256"/>
                    <a:pt x="153" y="226"/>
                    <a:pt x="153" y="189"/>
                  </a:cubicBezTo>
                  <a:cubicBezTo>
                    <a:pt x="153" y="155"/>
                    <a:pt x="128" y="127"/>
                    <a:pt x="96" y="121"/>
                  </a:cubicBezTo>
                  <a:cubicBezTo>
                    <a:pt x="98" y="93"/>
                    <a:pt x="101" y="6"/>
                    <a:pt x="138" y="6"/>
                  </a:cubicBezTo>
                  <a:cubicBezTo>
                    <a:pt x="146" y="6"/>
                    <a:pt x="148" y="12"/>
                    <a:pt x="148" y="16"/>
                  </a:cubicBezTo>
                  <a:cubicBezTo>
                    <a:pt x="148" y="23"/>
                    <a:pt x="157" y="30"/>
                    <a:pt x="164" y="30"/>
                  </a:cubicBezTo>
                  <a:cubicBezTo>
                    <a:pt x="169" y="30"/>
                    <a:pt x="170" y="24"/>
                    <a:pt x="170" y="20"/>
                  </a:cubicBezTo>
                  <a:close/>
                  <a:moveTo>
                    <a:pt x="144" y="189"/>
                  </a:moveTo>
                  <a:cubicBezTo>
                    <a:pt x="144" y="221"/>
                    <a:pt x="118" y="247"/>
                    <a:pt x="86" y="248"/>
                  </a:cubicBezTo>
                  <a:cubicBezTo>
                    <a:pt x="90" y="209"/>
                    <a:pt x="93" y="170"/>
                    <a:pt x="95" y="130"/>
                  </a:cubicBezTo>
                  <a:cubicBezTo>
                    <a:pt x="123" y="135"/>
                    <a:pt x="144" y="159"/>
                    <a:pt x="144" y="189"/>
                  </a:cubicBezTo>
                  <a:close/>
                  <a:moveTo>
                    <a:pt x="76" y="130"/>
                  </a:moveTo>
                  <a:cubicBezTo>
                    <a:pt x="74" y="169"/>
                    <a:pt x="71" y="207"/>
                    <a:pt x="69" y="246"/>
                  </a:cubicBezTo>
                  <a:cubicBezTo>
                    <a:pt x="44" y="239"/>
                    <a:pt x="26" y="216"/>
                    <a:pt x="26" y="189"/>
                  </a:cubicBezTo>
                  <a:cubicBezTo>
                    <a:pt x="26" y="159"/>
                    <a:pt x="48" y="134"/>
                    <a:pt x="76" y="13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4" name="Freeform 84">
              <a:extLst>
                <a:ext uri="{FF2B5EF4-FFF2-40B4-BE49-F238E27FC236}">
                  <a16:creationId xmlns:a16="http://schemas.microsoft.com/office/drawing/2014/main" id="{49552098-DC2B-4018-98C7-CFFE92BFB6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5838" y="1166813"/>
              <a:ext cx="42863" cy="57150"/>
            </a:xfrm>
            <a:custGeom>
              <a:avLst/>
              <a:gdLst>
                <a:gd name="T0" fmla="*/ 75 w 85"/>
                <a:gd name="T1" fmla="*/ 94 h 115"/>
                <a:gd name="T2" fmla="*/ 61 w 85"/>
                <a:gd name="T3" fmla="*/ 106 h 115"/>
                <a:gd name="T4" fmla="*/ 58 w 85"/>
                <a:gd name="T5" fmla="*/ 103 h 115"/>
                <a:gd name="T6" fmla="*/ 69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9 w 85"/>
                <a:gd name="T13" fmla="*/ 3 h 115"/>
                <a:gd name="T14" fmla="*/ 59 w 85"/>
                <a:gd name="T15" fmla="*/ 6 h 115"/>
                <a:gd name="T16" fmla="*/ 69 w 85"/>
                <a:gd name="T17" fmla="*/ 11 h 115"/>
                <a:gd name="T18" fmla="*/ 67 w 85"/>
                <a:gd name="T19" fmla="*/ 22 h 115"/>
                <a:gd name="T20" fmla="*/ 59 w 85"/>
                <a:gd name="T21" fmla="*/ 49 h 115"/>
                <a:gd name="T22" fmla="*/ 49 w 85"/>
                <a:gd name="T23" fmla="*/ 40 h 115"/>
                <a:gd name="T24" fmla="*/ 0 w 85"/>
                <a:gd name="T25" fmla="*/ 96 h 115"/>
                <a:gd name="T26" fmla="*/ 18 w 85"/>
                <a:gd name="T27" fmla="*/ 114 h 115"/>
                <a:gd name="T28" fmla="*/ 48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7 w 85"/>
                <a:gd name="T35" fmla="*/ 96 h 115"/>
                <a:gd name="T36" fmla="*/ 75 w 85"/>
                <a:gd name="T37" fmla="*/ 94 h 115"/>
                <a:gd name="T38" fmla="*/ 49 w 85"/>
                <a:gd name="T39" fmla="*/ 43 h 115"/>
                <a:gd name="T40" fmla="*/ 57 w 85"/>
                <a:gd name="T41" fmla="*/ 53 h 115"/>
                <a:gd name="T42" fmla="*/ 24 w 85"/>
                <a:gd name="T43" fmla="*/ 106 h 115"/>
                <a:gd name="T44" fmla="*/ 15 w 85"/>
                <a:gd name="T45" fmla="*/ 96 h 115"/>
                <a:gd name="T46" fmla="*/ 34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5" y="94"/>
                  </a:moveTo>
                  <a:cubicBezTo>
                    <a:pt x="66" y="104"/>
                    <a:pt x="64" y="106"/>
                    <a:pt x="61" y="106"/>
                  </a:cubicBezTo>
                  <a:cubicBezTo>
                    <a:pt x="59" y="106"/>
                    <a:pt x="58" y="104"/>
                    <a:pt x="58" y="103"/>
                  </a:cubicBezTo>
                  <a:cubicBezTo>
                    <a:pt x="58" y="100"/>
                    <a:pt x="63" y="80"/>
                    <a:pt x="69" y="62"/>
                  </a:cubicBezTo>
                  <a:cubicBezTo>
                    <a:pt x="73" y="47"/>
                    <a:pt x="77" y="33"/>
                    <a:pt x="85" y="0"/>
                  </a:cubicBezTo>
                  <a:lnTo>
                    <a:pt x="84" y="0"/>
                  </a:lnTo>
                  <a:cubicBezTo>
                    <a:pt x="76" y="1"/>
                    <a:pt x="70" y="2"/>
                    <a:pt x="59" y="3"/>
                  </a:cubicBezTo>
                  <a:lnTo>
                    <a:pt x="59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7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9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7" y="114"/>
                    <a:pt x="18" y="114"/>
                  </a:cubicBezTo>
                  <a:cubicBezTo>
                    <a:pt x="29" y="114"/>
                    <a:pt x="36" y="109"/>
                    <a:pt x="48" y="93"/>
                  </a:cubicBezTo>
                  <a:cubicBezTo>
                    <a:pt x="46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8" y="108"/>
                    <a:pt x="77" y="96"/>
                  </a:cubicBezTo>
                  <a:lnTo>
                    <a:pt x="75" y="94"/>
                  </a:lnTo>
                  <a:close/>
                  <a:moveTo>
                    <a:pt x="49" y="43"/>
                  </a:moveTo>
                  <a:cubicBezTo>
                    <a:pt x="54" y="44"/>
                    <a:pt x="57" y="47"/>
                    <a:pt x="57" y="53"/>
                  </a:cubicBezTo>
                  <a:cubicBezTo>
                    <a:pt x="57" y="78"/>
                    <a:pt x="40" y="106"/>
                    <a:pt x="24" y="106"/>
                  </a:cubicBezTo>
                  <a:cubicBezTo>
                    <a:pt x="19" y="106"/>
                    <a:pt x="15" y="102"/>
                    <a:pt x="15" y="96"/>
                  </a:cubicBezTo>
                  <a:cubicBezTo>
                    <a:pt x="15" y="82"/>
                    <a:pt x="23" y="63"/>
                    <a:pt x="34" y="51"/>
                  </a:cubicBezTo>
                  <a:cubicBezTo>
                    <a:pt x="39" y="46"/>
                    <a:pt x="45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5" name="Freeform 85">
              <a:extLst>
                <a:ext uri="{FF2B5EF4-FFF2-40B4-BE49-F238E27FC236}">
                  <a16:creationId xmlns:a16="http://schemas.microsoft.com/office/drawing/2014/main" id="{6B99AE57-E775-4911-B4F9-8C2065BBD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1162050"/>
              <a:ext cx="33338" cy="23813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6" name="Freeform 86">
              <a:extLst>
                <a:ext uri="{FF2B5EF4-FFF2-40B4-BE49-F238E27FC236}">
                  <a16:creationId xmlns:a16="http://schemas.microsoft.com/office/drawing/2014/main" id="{6ABF4D7D-37F8-48EB-8721-9E0A23A67A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0288" y="1187450"/>
              <a:ext cx="36513" cy="50800"/>
            </a:xfrm>
            <a:custGeom>
              <a:avLst/>
              <a:gdLst>
                <a:gd name="T0" fmla="*/ 60 w 75"/>
                <a:gd name="T1" fmla="*/ 104 h 107"/>
                <a:gd name="T2" fmla="*/ 57 w 75"/>
                <a:gd name="T3" fmla="*/ 104 h 107"/>
                <a:gd name="T4" fmla="*/ 48 w 75"/>
                <a:gd name="T5" fmla="*/ 99 h 107"/>
                <a:gd name="T6" fmla="*/ 48 w 75"/>
                <a:gd name="T7" fmla="*/ 98 h 107"/>
                <a:gd name="T8" fmla="*/ 75 w 75"/>
                <a:gd name="T9" fmla="*/ 2 h 107"/>
                <a:gd name="T10" fmla="*/ 63 w 75"/>
                <a:gd name="T11" fmla="*/ 2 h 107"/>
                <a:gd name="T12" fmla="*/ 61 w 75"/>
                <a:gd name="T13" fmla="*/ 10 h 107"/>
                <a:gd name="T14" fmla="*/ 48 w 75"/>
                <a:gd name="T15" fmla="*/ 0 h 107"/>
                <a:gd name="T16" fmla="*/ 0 w 75"/>
                <a:gd name="T17" fmla="*/ 55 h 107"/>
                <a:gd name="T18" fmla="*/ 16 w 75"/>
                <a:gd name="T19" fmla="*/ 74 h 107"/>
                <a:gd name="T20" fmla="*/ 51 w 75"/>
                <a:gd name="T21" fmla="*/ 47 h 107"/>
                <a:gd name="T22" fmla="*/ 36 w 75"/>
                <a:gd name="T23" fmla="*/ 96 h 107"/>
                <a:gd name="T24" fmla="*/ 20 w 75"/>
                <a:gd name="T25" fmla="*/ 104 h 107"/>
                <a:gd name="T26" fmla="*/ 20 w 75"/>
                <a:gd name="T27" fmla="*/ 107 h 107"/>
                <a:gd name="T28" fmla="*/ 60 w 75"/>
                <a:gd name="T29" fmla="*/ 107 h 107"/>
                <a:gd name="T30" fmla="*/ 60 w 75"/>
                <a:gd name="T31" fmla="*/ 104 h 107"/>
                <a:gd name="T32" fmla="*/ 49 w 75"/>
                <a:gd name="T33" fmla="*/ 3 h 107"/>
                <a:gd name="T34" fmla="*/ 58 w 75"/>
                <a:gd name="T35" fmla="*/ 13 h 107"/>
                <a:gd name="T36" fmla="*/ 36 w 75"/>
                <a:gd name="T37" fmla="*/ 60 h 107"/>
                <a:gd name="T38" fmla="*/ 23 w 75"/>
                <a:gd name="T39" fmla="*/ 66 h 107"/>
                <a:gd name="T40" fmla="*/ 14 w 75"/>
                <a:gd name="T41" fmla="*/ 53 h 107"/>
                <a:gd name="T42" fmla="*/ 33 w 75"/>
                <a:gd name="T43" fmla="*/ 11 h 107"/>
                <a:gd name="T44" fmla="*/ 49 w 75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107">
                  <a:moveTo>
                    <a:pt x="60" y="104"/>
                  </a:moveTo>
                  <a:lnTo>
                    <a:pt x="57" y="104"/>
                  </a:lnTo>
                  <a:cubicBezTo>
                    <a:pt x="51" y="104"/>
                    <a:pt x="48" y="103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lnTo>
                    <a:pt x="75" y="2"/>
                  </a:lnTo>
                  <a:lnTo>
                    <a:pt x="63" y="2"/>
                  </a:lnTo>
                  <a:lnTo>
                    <a:pt x="61" y="10"/>
                  </a:lnTo>
                  <a:cubicBezTo>
                    <a:pt x="58" y="2"/>
                    <a:pt x="55" y="0"/>
                    <a:pt x="48" y="0"/>
                  </a:cubicBezTo>
                  <a:cubicBezTo>
                    <a:pt x="26" y="0"/>
                    <a:pt x="0" y="30"/>
                    <a:pt x="0" y="55"/>
                  </a:cubicBezTo>
                  <a:cubicBezTo>
                    <a:pt x="0" y="67"/>
                    <a:pt x="6" y="74"/>
                    <a:pt x="16" y="74"/>
                  </a:cubicBezTo>
                  <a:cubicBezTo>
                    <a:pt x="28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0" y="104"/>
                  </a:cubicBezTo>
                  <a:lnTo>
                    <a:pt x="20" y="107"/>
                  </a:lnTo>
                  <a:lnTo>
                    <a:pt x="60" y="107"/>
                  </a:lnTo>
                  <a:lnTo>
                    <a:pt x="60" y="104"/>
                  </a:lnTo>
                  <a:close/>
                  <a:moveTo>
                    <a:pt x="49" y="3"/>
                  </a:moveTo>
                  <a:cubicBezTo>
                    <a:pt x="54" y="3"/>
                    <a:pt x="58" y="8"/>
                    <a:pt x="58" y="13"/>
                  </a:cubicBezTo>
                  <a:cubicBezTo>
                    <a:pt x="58" y="27"/>
                    <a:pt x="47" y="51"/>
                    <a:pt x="36" y="60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7" y="66"/>
                    <a:pt x="14" y="61"/>
                    <a:pt x="14" y="53"/>
                  </a:cubicBezTo>
                  <a:cubicBezTo>
                    <a:pt x="14" y="41"/>
                    <a:pt x="22" y="22"/>
                    <a:pt x="33" y="11"/>
                  </a:cubicBezTo>
                  <a:cubicBezTo>
                    <a:pt x="38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7" name="Freeform 87">
              <a:extLst>
                <a:ext uri="{FF2B5EF4-FFF2-40B4-BE49-F238E27FC236}">
                  <a16:creationId xmlns:a16="http://schemas.microsoft.com/office/drawing/2014/main" id="{97DCACF3-8368-4430-B9C6-BFBF7126E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200" y="1196975"/>
              <a:ext cx="9525" cy="7938"/>
            </a:xfrm>
            <a:custGeom>
              <a:avLst/>
              <a:gdLst>
                <a:gd name="T0" fmla="*/ 18 w 18"/>
                <a:gd name="T1" fmla="*/ 10 h 19"/>
                <a:gd name="T2" fmla="*/ 9 w 18"/>
                <a:gd name="T3" fmla="*/ 0 h 19"/>
                <a:gd name="T4" fmla="*/ 0 w 18"/>
                <a:gd name="T5" fmla="*/ 10 h 19"/>
                <a:gd name="T6" fmla="*/ 9 w 18"/>
                <a:gd name="T7" fmla="*/ 19 h 19"/>
                <a:gd name="T8" fmla="*/ 18 w 18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10"/>
                  </a:moveTo>
                  <a:cubicBezTo>
                    <a:pt x="18" y="5"/>
                    <a:pt x="14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6" y="19"/>
                    <a:pt x="9" y="19"/>
                  </a:cubicBezTo>
                  <a:cubicBezTo>
                    <a:pt x="13" y="19"/>
                    <a:pt x="18" y="16"/>
                    <a:pt x="18" y="1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8" name="Freeform 88">
              <a:extLst>
                <a:ext uri="{FF2B5EF4-FFF2-40B4-BE49-F238E27FC236}">
                  <a16:creationId xmlns:a16="http://schemas.microsoft.com/office/drawing/2014/main" id="{8E8586D8-6F19-4BDA-9E25-D951580BD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6175" y="114300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1 w 70"/>
                <a:gd name="T9" fmla="*/ 21 h 48"/>
                <a:gd name="T10" fmla="*/ 0 w 70"/>
                <a:gd name="T11" fmla="*/ 28 h 48"/>
                <a:gd name="T12" fmla="*/ 55 w 70"/>
                <a:gd name="T13" fmla="*/ 28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1" y="21"/>
                  </a:lnTo>
                  <a:lnTo>
                    <a:pt x="0" y="28"/>
                  </a:lnTo>
                  <a:lnTo>
                    <a:pt x="55" y="28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89">
              <a:extLst>
                <a:ext uri="{FF2B5EF4-FFF2-40B4-BE49-F238E27FC236}">
                  <a16:creationId xmlns:a16="http://schemas.microsoft.com/office/drawing/2014/main" id="{42BEB296-7743-4E81-8309-40B17824E6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5538" y="1166813"/>
              <a:ext cx="42863" cy="57150"/>
            </a:xfrm>
            <a:custGeom>
              <a:avLst/>
              <a:gdLst>
                <a:gd name="T0" fmla="*/ 74 w 85"/>
                <a:gd name="T1" fmla="*/ 94 h 115"/>
                <a:gd name="T2" fmla="*/ 61 w 85"/>
                <a:gd name="T3" fmla="*/ 106 h 115"/>
                <a:gd name="T4" fmla="*/ 58 w 85"/>
                <a:gd name="T5" fmla="*/ 103 h 115"/>
                <a:gd name="T6" fmla="*/ 69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9 w 85"/>
                <a:gd name="T13" fmla="*/ 3 h 115"/>
                <a:gd name="T14" fmla="*/ 59 w 85"/>
                <a:gd name="T15" fmla="*/ 6 h 115"/>
                <a:gd name="T16" fmla="*/ 69 w 85"/>
                <a:gd name="T17" fmla="*/ 11 h 115"/>
                <a:gd name="T18" fmla="*/ 67 w 85"/>
                <a:gd name="T19" fmla="*/ 22 h 115"/>
                <a:gd name="T20" fmla="*/ 59 w 85"/>
                <a:gd name="T21" fmla="*/ 49 h 115"/>
                <a:gd name="T22" fmla="*/ 49 w 85"/>
                <a:gd name="T23" fmla="*/ 40 h 115"/>
                <a:gd name="T24" fmla="*/ 0 w 85"/>
                <a:gd name="T25" fmla="*/ 96 h 115"/>
                <a:gd name="T26" fmla="*/ 18 w 85"/>
                <a:gd name="T27" fmla="*/ 114 h 115"/>
                <a:gd name="T28" fmla="*/ 47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6 w 85"/>
                <a:gd name="T35" fmla="*/ 96 h 115"/>
                <a:gd name="T36" fmla="*/ 74 w 85"/>
                <a:gd name="T37" fmla="*/ 94 h 115"/>
                <a:gd name="T38" fmla="*/ 49 w 85"/>
                <a:gd name="T39" fmla="*/ 43 h 115"/>
                <a:gd name="T40" fmla="*/ 57 w 85"/>
                <a:gd name="T41" fmla="*/ 53 h 115"/>
                <a:gd name="T42" fmla="*/ 24 w 85"/>
                <a:gd name="T43" fmla="*/ 106 h 115"/>
                <a:gd name="T44" fmla="*/ 15 w 85"/>
                <a:gd name="T45" fmla="*/ 96 h 115"/>
                <a:gd name="T46" fmla="*/ 34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4"/>
                  </a:moveTo>
                  <a:cubicBezTo>
                    <a:pt x="65" y="104"/>
                    <a:pt x="64" y="106"/>
                    <a:pt x="61" y="106"/>
                  </a:cubicBezTo>
                  <a:cubicBezTo>
                    <a:pt x="59" y="106"/>
                    <a:pt x="58" y="104"/>
                    <a:pt x="58" y="103"/>
                  </a:cubicBezTo>
                  <a:cubicBezTo>
                    <a:pt x="58" y="100"/>
                    <a:pt x="63" y="80"/>
                    <a:pt x="69" y="62"/>
                  </a:cubicBezTo>
                  <a:cubicBezTo>
                    <a:pt x="73" y="47"/>
                    <a:pt x="77" y="33"/>
                    <a:pt x="85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9" y="3"/>
                  </a:cubicBezTo>
                  <a:lnTo>
                    <a:pt x="59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7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9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7" y="114"/>
                    <a:pt x="18" y="114"/>
                  </a:cubicBezTo>
                  <a:cubicBezTo>
                    <a:pt x="29" y="114"/>
                    <a:pt x="36" y="109"/>
                    <a:pt x="47" y="93"/>
                  </a:cubicBezTo>
                  <a:cubicBezTo>
                    <a:pt x="46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8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7" y="47"/>
                    <a:pt x="57" y="53"/>
                  </a:cubicBezTo>
                  <a:cubicBezTo>
                    <a:pt x="57" y="78"/>
                    <a:pt x="39" y="106"/>
                    <a:pt x="24" y="106"/>
                  </a:cubicBezTo>
                  <a:cubicBezTo>
                    <a:pt x="19" y="106"/>
                    <a:pt x="15" y="102"/>
                    <a:pt x="15" y="96"/>
                  </a:cubicBezTo>
                  <a:cubicBezTo>
                    <a:pt x="15" y="82"/>
                    <a:pt x="23" y="63"/>
                    <a:pt x="34" y="51"/>
                  </a:cubicBezTo>
                  <a:cubicBezTo>
                    <a:pt x="38" y="46"/>
                    <a:pt x="45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90">
              <a:extLst>
                <a:ext uri="{FF2B5EF4-FFF2-40B4-BE49-F238E27FC236}">
                  <a16:creationId xmlns:a16="http://schemas.microsoft.com/office/drawing/2014/main" id="{A07FE622-CDEF-46DC-B382-1E477E3D8D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209675"/>
              <a:ext cx="22225" cy="25400"/>
            </a:xfrm>
            <a:custGeom>
              <a:avLst/>
              <a:gdLst>
                <a:gd name="T0" fmla="*/ 38 w 45"/>
                <a:gd name="T1" fmla="*/ 39 h 53"/>
                <a:gd name="T2" fmla="*/ 21 w 45"/>
                <a:gd name="T3" fmla="*/ 48 h 53"/>
                <a:gd name="T4" fmla="*/ 10 w 45"/>
                <a:gd name="T5" fmla="*/ 37 h 53"/>
                <a:gd name="T6" fmla="*/ 12 w 45"/>
                <a:gd name="T7" fmla="*/ 30 h 53"/>
                <a:gd name="T8" fmla="*/ 15 w 45"/>
                <a:gd name="T9" fmla="*/ 29 h 53"/>
                <a:gd name="T10" fmla="*/ 45 w 45"/>
                <a:gd name="T11" fmla="*/ 8 h 53"/>
                <a:gd name="T12" fmla="*/ 35 w 45"/>
                <a:gd name="T13" fmla="*/ 0 h 53"/>
                <a:gd name="T14" fmla="*/ 0 w 45"/>
                <a:gd name="T15" fmla="*/ 37 h 53"/>
                <a:gd name="T16" fmla="*/ 16 w 45"/>
                <a:gd name="T17" fmla="*/ 53 h 53"/>
                <a:gd name="T18" fmla="*/ 40 w 45"/>
                <a:gd name="T19" fmla="*/ 40 h 53"/>
                <a:gd name="T20" fmla="*/ 38 w 45"/>
                <a:gd name="T21" fmla="*/ 39 h 53"/>
                <a:gd name="T22" fmla="*/ 14 w 45"/>
                <a:gd name="T23" fmla="*/ 22 h 53"/>
                <a:gd name="T24" fmla="*/ 33 w 45"/>
                <a:gd name="T25" fmla="*/ 3 h 53"/>
                <a:gd name="T26" fmla="*/ 37 w 45"/>
                <a:gd name="T27" fmla="*/ 8 h 53"/>
                <a:gd name="T28" fmla="*/ 31 w 45"/>
                <a:gd name="T29" fmla="*/ 19 h 53"/>
                <a:gd name="T30" fmla="*/ 12 w 45"/>
                <a:gd name="T31" fmla="*/ 27 h 53"/>
                <a:gd name="T32" fmla="*/ 14 w 45"/>
                <a:gd name="T3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53">
                  <a:moveTo>
                    <a:pt x="38" y="39"/>
                  </a:moveTo>
                  <a:cubicBezTo>
                    <a:pt x="30" y="46"/>
                    <a:pt x="26" y="48"/>
                    <a:pt x="21" y="48"/>
                  </a:cubicBezTo>
                  <a:cubicBezTo>
                    <a:pt x="15" y="48"/>
                    <a:pt x="10" y="43"/>
                    <a:pt x="10" y="37"/>
                  </a:cubicBezTo>
                  <a:cubicBezTo>
                    <a:pt x="10" y="35"/>
                    <a:pt x="11" y="34"/>
                    <a:pt x="12" y="30"/>
                  </a:cubicBezTo>
                  <a:lnTo>
                    <a:pt x="15" y="29"/>
                  </a:lnTo>
                  <a:cubicBezTo>
                    <a:pt x="32" y="27"/>
                    <a:pt x="45" y="18"/>
                    <a:pt x="45" y="8"/>
                  </a:cubicBezTo>
                  <a:cubicBezTo>
                    <a:pt x="45" y="3"/>
                    <a:pt x="41" y="0"/>
                    <a:pt x="35" y="0"/>
                  </a:cubicBezTo>
                  <a:cubicBezTo>
                    <a:pt x="19" y="0"/>
                    <a:pt x="0" y="20"/>
                    <a:pt x="0" y="37"/>
                  </a:cubicBezTo>
                  <a:cubicBezTo>
                    <a:pt x="0" y="46"/>
                    <a:pt x="7" y="53"/>
                    <a:pt x="16" y="53"/>
                  </a:cubicBezTo>
                  <a:cubicBezTo>
                    <a:pt x="24" y="53"/>
                    <a:pt x="33" y="48"/>
                    <a:pt x="40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7" y="3"/>
                    <a:pt x="33" y="3"/>
                  </a:cubicBezTo>
                  <a:cubicBezTo>
                    <a:pt x="35" y="3"/>
                    <a:pt x="37" y="5"/>
                    <a:pt x="37" y="8"/>
                  </a:cubicBezTo>
                  <a:cubicBezTo>
                    <a:pt x="37" y="11"/>
                    <a:pt x="35" y="15"/>
                    <a:pt x="31" y="19"/>
                  </a:cubicBezTo>
                  <a:cubicBezTo>
                    <a:pt x="27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1" name="Freeform 91">
              <a:extLst>
                <a:ext uri="{FF2B5EF4-FFF2-40B4-BE49-F238E27FC236}">
                  <a16:creationId xmlns:a16="http://schemas.microsoft.com/office/drawing/2014/main" id="{B3E9AB80-DF48-43F1-8B75-8D53521431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0625" y="1209675"/>
              <a:ext cx="26988" cy="36513"/>
            </a:xfrm>
            <a:custGeom>
              <a:avLst/>
              <a:gdLst>
                <a:gd name="T0" fmla="*/ 54 w 54"/>
                <a:gd name="T1" fmla="*/ 5 h 75"/>
                <a:gd name="T2" fmla="*/ 47 w 54"/>
                <a:gd name="T3" fmla="*/ 5 h 75"/>
                <a:gd name="T4" fmla="*/ 45 w 54"/>
                <a:gd name="T5" fmla="*/ 4 h 75"/>
                <a:gd name="T6" fmla="*/ 34 w 54"/>
                <a:gd name="T7" fmla="*/ 0 h 75"/>
                <a:gd name="T8" fmla="*/ 11 w 54"/>
                <a:gd name="T9" fmla="*/ 20 h 75"/>
                <a:gd name="T10" fmla="*/ 20 w 54"/>
                <a:gd name="T11" fmla="*/ 33 h 75"/>
                <a:gd name="T12" fmla="*/ 11 w 54"/>
                <a:gd name="T13" fmla="*/ 42 h 75"/>
                <a:gd name="T14" fmla="*/ 14 w 54"/>
                <a:gd name="T15" fmla="*/ 47 h 75"/>
                <a:gd name="T16" fmla="*/ 0 w 54"/>
                <a:gd name="T17" fmla="*/ 62 h 75"/>
                <a:gd name="T18" fmla="*/ 20 w 54"/>
                <a:gd name="T19" fmla="*/ 75 h 75"/>
                <a:gd name="T20" fmla="*/ 44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4 w 54"/>
                <a:gd name="T27" fmla="*/ 34 h 75"/>
                <a:gd name="T28" fmla="*/ 24 w 54"/>
                <a:gd name="T29" fmla="*/ 34 h 75"/>
                <a:gd name="T30" fmla="*/ 28 w 54"/>
                <a:gd name="T31" fmla="*/ 34 h 75"/>
                <a:gd name="T32" fmla="*/ 49 w 54"/>
                <a:gd name="T33" fmla="*/ 16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5 h 75"/>
                <a:gd name="T40" fmla="*/ 17 w 54"/>
                <a:gd name="T41" fmla="*/ 48 h 75"/>
                <a:gd name="T42" fmla="*/ 17 w 54"/>
                <a:gd name="T43" fmla="*/ 48 h 75"/>
                <a:gd name="T44" fmla="*/ 20 w 54"/>
                <a:gd name="T45" fmla="*/ 50 h 75"/>
                <a:gd name="T46" fmla="*/ 37 w 54"/>
                <a:gd name="T47" fmla="*/ 62 h 75"/>
                <a:gd name="T48" fmla="*/ 21 w 54"/>
                <a:gd name="T49" fmla="*/ 73 h 75"/>
                <a:gd name="T50" fmla="*/ 7 w 54"/>
                <a:gd name="T51" fmla="*/ 61 h 75"/>
                <a:gd name="T52" fmla="*/ 9 w 54"/>
                <a:gd name="T53" fmla="*/ 54 h 75"/>
                <a:gd name="T54" fmla="*/ 17 w 54"/>
                <a:gd name="T55" fmla="*/ 48 h 75"/>
                <a:gd name="T56" fmla="*/ 34 w 54"/>
                <a:gd name="T57" fmla="*/ 3 h 75"/>
                <a:gd name="T58" fmla="*/ 40 w 54"/>
                <a:gd name="T59" fmla="*/ 11 h 75"/>
                <a:gd name="T60" fmla="*/ 37 w 54"/>
                <a:gd name="T61" fmla="*/ 24 h 75"/>
                <a:gd name="T62" fmla="*/ 27 w 54"/>
                <a:gd name="T63" fmla="*/ 32 h 75"/>
                <a:gd name="T64" fmla="*/ 20 w 54"/>
                <a:gd name="T65" fmla="*/ 23 h 75"/>
                <a:gd name="T66" fmla="*/ 34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5"/>
                  </a:moveTo>
                  <a:lnTo>
                    <a:pt x="47" y="5"/>
                  </a:lnTo>
                  <a:cubicBezTo>
                    <a:pt x="47" y="5"/>
                    <a:pt x="46" y="4"/>
                    <a:pt x="45" y="4"/>
                  </a:cubicBezTo>
                  <a:cubicBezTo>
                    <a:pt x="42" y="2"/>
                    <a:pt x="38" y="0"/>
                    <a:pt x="34" y="0"/>
                  </a:cubicBezTo>
                  <a:cubicBezTo>
                    <a:pt x="21" y="0"/>
                    <a:pt x="11" y="9"/>
                    <a:pt x="11" y="20"/>
                  </a:cubicBezTo>
                  <a:cubicBezTo>
                    <a:pt x="11" y="26"/>
                    <a:pt x="13" y="30"/>
                    <a:pt x="20" y="33"/>
                  </a:cubicBezTo>
                  <a:cubicBezTo>
                    <a:pt x="13" y="37"/>
                    <a:pt x="11" y="40"/>
                    <a:pt x="11" y="42"/>
                  </a:cubicBezTo>
                  <a:cubicBezTo>
                    <a:pt x="11" y="44"/>
                    <a:pt x="12" y="45"/>
                    <a:pt x="14" y="47"/>
                  </a:cubicBezTo>
                  <a:cubicBezTo>
                    <a:pt x="2" y="54"/>
                    <a:pt x="0" y="57"/>
                    <a:pt x="0" y="62"/>
                  </a:cubicBezTo>
                  <a:cubicBezTo>
                    <a:pt x="0" y="70"/>
                    <a:pt x="8" y="75"/>
                    <a:pt x="20" y="75"/>
                  </a:cubicBezTo>
                  <a:cubicBezTo>
                    <a:pt x="34" y="75"/>
                    <a:pt x="44" y="68"/>
                    <a:pt x="44" y="58"/>
                  </a:cubicBezTo>
                  <a:cubicBezTo>
                    <a:pt x="44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7"/>
                    <a:pt x="22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7" y="34"/>
                    <a:pt x="28" y="34"/>
                  </a:cubicBezTo>
                  <a:cubicBezTo>
                    <a:pt x="38" y="34"/>
                    <a:pt x="49" y="25"/>
                    <a:pt x="49" y="16"/>
                  </a:cubicBezTo>
                  <a:cubicBezTo>
                    <a:pt x="49" y="14"/>
                    <a:pt x="49" y="11"/>
                    <a:pt x="48" y="9"/>
                  </a:cubicBezTo>
                  <a:lnTo>
                    <a:pt x="54" y="9"/>
                  </a:lnTo>
                  <a:lnTo>
                    <a:pt x="54" y="5"/>
                  </a:lnTo>
                  <a:close/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9" y="49"/>
                    <a:pt x="20" y="50"/>
                  </a:cubicBezTo>
                  <a:cubicBezTo>
                    <a:pt x="33" y="53"/>
                    <a:pt x="37" y="57"/>
                    <a:pt x="37" y="62"/>
                  </a:cubicBezTo>
                  <a:cubicBezTo>
                    <a:pt x="37" y="68"/>
                    <a:pt x="30" y="73"/>
                    <a:pt x="21" y="73"/>
                  </a:cubicBezTo>
                  <a:cubicBezTo>
                    <a:pt x="12" y="73"/>
                    <a:pt x="7" y="68"/>
                    <a:pt x="7" y="61"/>
                  </a:cubicBezTo>
                  <a:cubicBezTo>
                    <a:pt x="7" y="58"/>
                    <a:pt x="7" y="56"/>
                    <a:pt x="9" y="54"/>
                  </a:cubicBezTo>
                  <a:cubicBezTo>
                    <a:pt x="11" y="52"/>
                    <a:pt x="16" y="48"/>
                    <a:pt x="17" y="48"/>
                  </a:cubicBezTo>
                  <a:close/>
                  <a:moveTo>
                    <a:pt x="34" y="3"/>
                  </a:moveTo>
                  <a:cubicBezTo>
                    <a:pt x="38" y="3"/>
                    <a:pt x="40" y="6"/>
                    <a:pt x="40" y="11"/>
                  </a:cubicBezTo>
                  <a:cubicBezTo>
                    <a:pt x="40" y="15"/>
                    <a:pt x="39" y="20"/>
                    <a:pt x="37" y="24"/>
                  </a:cubicBezTo>
                  <a:cubicBezTo>
                    <a:pt x="34" y="29"/>
                    <a:pt x="30" y="32"/>
                    <a:pt x="27" y="32"/>
                  </a:cubicBezTo>
                  <a:cubicBezTo>
                    <a:pt x="22" y="32"/>
                    <a:pt x="20" y="28"/>
                    <a:pt x="20" y="23"/>
                  </a:cubicBezTo>
                  <a:cubicBezTo>
                    <a:pt x="20" y="12"/>
                    <a:pt x="26" y="3"/>
                    <a:pt x="34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2" name="Freeform 92">
              <a:extLst>
                <a:ext uri="{FF2B5EF4-FFF2-40B4-BE49-F238E27FC236}">
                  <a16:creationId xmlns:a16="http://schemas.microsoft.com/office/drawing/2014/main" id="{033161CB-A158-4F21-ABDB-D943FB30A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7138" y="1168400"/>
              <a:ext cx="20638" cy="68263"/>
            </a:xfrm>
            <a:custGeom>
              <a:avLst/>
              <a:gdLst>
                <a:gd name="T0" fmla="*/ 41 w 42"/>
                <a:gd name="T1" fmla="*/ 0 h 141"/>
                <a:gd name="T2" fmla="*/ 17 w 42"/>
                <a:gd name="T3" fmla="*/ 20 h 141"/>
                <a:gd name="T4" fmla="*/ 0 w 42"/>
                <a:gd name="T5" fmla="*/ 70 h 141"/>
                <a:gd name="T6" fmla="*/ 20 w 42"/>
                <a:gd name="T7" fmla="*/ 124 h 141"/>
                <a:gd name="T8" fmla="*/ 40 w 42"/>
                <a:gd name="T9" fmla="*/ 141 h 141"/>
                <a:gd name="T10" fmla="*/ 42 w 42"/>
                <a:gd name="T11" fmla="*/ 138 h 141"/>
                <a:gd name="T12" fmla="*/ 20 w 42"/>
                <a:gd name="T13" fmla="*/ 110 h 141"/>
                <a:gd name="T14" fmla="*/ 14 w 42"/>
                <a:gd name="T15" fmla="*/ 69 h 141"/>
                <a:gd name="T16" fmla="*/ 21 w 42"/>
                <a:gd name="T17" fmla="*/ 28 h 141"/>
                <a:gd name="T18" fmla="*/ 42 w 42"/>
                <a:gd name="T19" fmla="*/ 2 h 141"/>
                <a:gd name="T20" fmla="*/ 41 w 42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41" y="0"/>
                  </a:moveTo>
                  <a:cubicBezTo>
                    <a:pt x="28" y="8"/>
                    <a:pt x="23" y="12"/>
                    <a:pt x="17" y="20"/>
                  </a:cubicBezTo>
                  <a:cubicBezTo>
                    <a:pt x="6" y="34"/>
                    <a:pt x="0" y="51"/>
                    <a:pt x="0" y="70"/>
                  </a:cubicBezTo>
                  <a:cubicBezTo>
                    <a:pt x="0" y="91"/>
                    <a:pt x="6" y="107"/>
                    <a:pt x="20" y="124"/>
                  </a:cubicBezTo>
                  <a:cubicBezTo>
                    <a:pt x="27" y="132"/>
                    <a:pt x="32" y="136"/>
                    <a:pt x="40" y="141"/>
                  </a:cubicBezTo>
                  <a:lnTo>
                    <a:pt x="42" y="138"/>
                  </a:lnTo>
                  <a:cubicBezTo>
                    <a:pt x="29" y="128"/>
                    <a:pt x="24" y="122"/>
                    <a:pt x="20" y="110"/>
                  </a:cubicBezTo>
                  <a:cubicBezTo>
                    <a:pt x="16" y="98"/>
                    <a:pt x="14" y="86"/>
                    <a:pt x="14" y="69"/>
                  </a:cubicBezTo>
                  <a:cubicBezTo>
                    <a:pt x="14" y="52"/>
                    <a:pt x="16" y="38"/>
                    <a:pt x="21" y="28"/>
                  </a:cubicBezTo>
                  <a:cubicBezTo>
                    <a:pt x="25" y="18"/>
                    <a:pt x="30" y="12"/>
                    <a:pt x="42" y="2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3" name="Freeform 93">
              <a:extLst>
                <a:ext uri="{FF2B5EF4-FFF2-40B4-BE49-F238E27FC236}">
                  <a16:creationId xmlns:a16="http://schemas.microsoft.com/office/drawing/2014/main" id="{7C3E0BC0-A782-498D-BD51-D2C89114E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7 h 48"/>
                <a:gd name="T12" fmla="*/ 56 w 70"/>
                <a:gd name="T13" fmla="*/ 27 h 48"/>
                <a:gd name="T14" fmla="*/ 39 w 70"/>
                <a:gd name="T15" fmla="*/ 44 h 48"/>
                <a:gd name="T16" fmla="*/ 43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56" y="27"/>
                  </a:lnTo>
                  <a:lnTo>
                    <a:pt x="39" y="44"/>
                  </a:lnTo>
                  <a:lnTo>
                    <a:pt x="43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4" name="Freeform 94">
              <a:extLst>
                <a:ext uri="{FF2B5EF4-FFF2-40B4-BE49-F238E27FC236}">
                  <a16:creationId xmlns:a16="http://schemas.microsoft.com/office/drawing/2014/main" id="{3866DBE8-8CBA-42D1-A081-BD0CB0555C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2538" y="1187450"/>
              <a:ext cx="36513" cy="50800"/>
            </a:xfrm>
            <a:custGeom>
              <a:avLst/>
              <a:gdLst>
                <a:gd name="T0" fmla="*/ 61 w 76"/>
                <a:gd name="T1" fmla="*/ 104 h 107"/>
                <a:gd name="T2" fmla="*/ 58 w 76"/>
                <a:gd name="T3" fmla="*/ 104 h 107"/>
                <a:gd name="T4" fmla="*/ 49 w 76"/>
                <a:gd name="T5" fmla="*/ 99 h 107"/>
                <a:gd name="T6" fmla="*/ 49 w 76"/>
                <a:gd name="T7" fmla="*/ 98 h 107"/>
                <a:gd name="T8" fmla="*/ 76 w 76"/>
                <a:gd name="T9" fmla="*/ 2 h 107"/>
                <a:gd name="T10" fmla="*/ 64 w 76"/>
                <a:gd name="T11" fmla="*/ 2 h 107"/>
                <a:gd name="T12" fmla="*/ 61 w 76"/>
                <a:gd name="T13" fmla="*/ 10 h 107"/>
                <a:gd name="T14" fmla="*/ 49 w 76"/>
                <a:gd name="T15" fmla="*/ 0 h 107"/>
                <a:gd name="T16" fmla="*/ 0 w 76"/>
                <a:gd name="T17" fmla="*/ 55 h 107"/>
                <a:gd name="T18" fmla="*/ 17 w 76"/>
                <a:gd name="T19" fmla="*/ 74 h 107"/>
                <a:gd name="T20" fmla="*/ 51 w 76"/>
                <a:gd name="T21" fmla="*/ 47 h 107"/>
                <a:gd name="T22" fmla="*/ 36 w 76"/>
                <a:gd name="T23" fmla="*/ 96 h 107"/>
                <a:gd name="T24" fmla="*/ 21 w 76"/>
                <a:gd name="T25" fmla="*/ 104 h 107"/>
                <a:gd name="T26" fmla="*/ 21 w 76"/>
                <a:gd name="T27" fmla="*/ 107 h 107"/>
                <a:gd name="T28" fmla="*/ 61 w 76"/>
                <a:gd name="T29" fmla="*/ 107 h 107"/>
                <a:gd name="T30" fmla="*/ 61 w 76"/>
                <a:gd name="T31" fmla="*/ 104 h 107"/>
                <a:gd name="T32" fmla="*/ 49 w 76"/>
                <a:gd name="T33" fmla="*/ 3 h 107"/>
                <a:gd name="T34" fmla="*/ 59 w 76"/>
                <a:gd name="T35" fmla="*/ 13 h 107"/>
                <a:gd name="T36" fmla="*/ 36 w 76"/>
                <a:gd name="T37" fmla="*/ 60 h 107"/>
                <a:gd name="T38" fmla="*/ 24 w 76"/>
                <a:gd name="T39" fmla="*/ 66 h 107"/>
                <a:gd name="T40" fmla="*/ 14 w 76"/>
                <a:gd name="T41" fmla="*/ 53 h 107"/>
                <a:gd name="T42" fmla="*/ 34 w 76"/>
                <a:gd name="T43" fmla="*/ 11 h 107"/>
                <a:gd name="T44" fmla="*/ 49 w 76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7">
                  <a:moveTo>
                    <a:pt x="61" y="104"/>
                  </a:moveTo>
                  <a:lnTo>
                    <a:pt x="58" y="104"/>
                  </a:lnTo>
                  <a:cubicBezTo>
                    <a:pt x="52" y="104"/>
                    <a:pt x="48" y="103"/>
                    <a:pt x="49" y="99"/>
                  </a:cubicBezTo>
                  <a:cubicBezTo>
                    <a:pt x="49" y="99"/>
                    <a:pt x="49" y="98"/>
                    <a:pt x="49" y="98"/>
                  </a:cubicBezTo>
                  <a:lnTo>
                    <a:pt x="76" y="2"/>
                  </a:lnTo>
                  <a:lnTo>
                    <a:pt x="64" y="2"/>
                  </a:lnTo>
                  <a:lnTo>
                    <a:pt x="61" y="10"/>
                  </a:lnTo>
                  <a:cubicBezTo>
                    <a:pt x="59" y="2"/>
                    <a:pt x="56" y="0"/>
                    <a:pt x="49" y="0"/>
                  </a:cubicBezTo>
                  <a:cubicBezTo>
                    <a:pt x="27" y="0"/>
                    <a:pt x="0" y="30"/>
                    <a:pt x="0" y="55"/>
                  </a:cubicBezTo>
                  <a:cubicBezTo>
                    <a:pt x="0" y="67"/>
                    <a:pt x="7" y="74"/>
                    <a:pt x="17" y="74"/>
                  </a:cubicBezTo>
                  <a:cubicBezTo>
                    <a:pt x="29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2" y="104"/>
                    <a:pt x="21" y="104"/>
                  </a:cubicBezTo>
                  <a:lnTo>
                    <a:pt x="21" y="107"/>
                  </a:lnTo>
                  <a:lnTo>
                    <a:pt x="61" y="107"/>
                  </a:lnTo>
                  <a:lnTo>
                    <a:pt x="61" y="104"/>
                  </a:lnTo>
                  <a:close/>
                  <a:moveTo>
                    <a:pt x="49" y="3"/>
                  </a:moveTo>
                  <a:cubicBezTo>
                    <a:pt x="55" y="3"/>
                    <a:pt x="59" y="8"/>
                    <a:pt x="59" y="13"/>
                  </a:cubicBezTo>
                  <a:cubicBezTo>
                    <a:pt x="59" y="27"/>
                    <a:pt x="48" y="51"/>
                    <a:pt x="36" y="60"/>
                  </a:cubicBezTo>
                  <a:cubicBezTo>
                    <a:pt x="32" y="64"/>
                    <a:pt x="28" y="66"/>
                    <a:pt x="24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4" y="11"/>
                  </a:cubicBezTo>
                  <a:cubicBezTo>
                    <a:pt x="39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C1556633-0977-4638-9E2E-060AC0BAD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813" y="1168400"/>
              <a:ext cx="19050" cy="68263"/>
            </a:xfrm>
            <a:custGeom>
              <a:avLst/>
              <a:gdLst>
                <a:gd name="T0" fmla="*/ 1 w 42"/>
                <a:gd name="T1" fmla="*/ 141 h 141"/>
                <a:gd name="T2" fmla="*/ 25 w 42"/>
                <a:gd name="T3" fmla="*/ 121 h 141"/>
                <a:gd name="T4" fmla="*/ 42 w 42"/>
                <a:gd name="T5" fmla="*/ 71 h 141"/>
                <a:gd name="T6" fmla="*/ 22 w 42"/>
                <a:gd name="T7" fmla="*/ 17 h 141"/>
                <a:gd name="T8" fmla="*/ 2 w 42"/>
                <a:gd name="T9" fmla="*/ 0 h 141"/>
                <a:gd name="T10" fmla="*/ 0 w 42"/>
                <a:gd name="T11" fmla="*/ 2 h 141"/>
                <a:gd name="T12" fmla="*/ 22 w 42"/>
                <a:gd name="T13" fmla="*/ 31 h 141"/>
                <a:gd name="T14" fmla="*/ 28 w 42"/>
                <a:gd name="T15" fmla="*/ 71 h 141"/>
                <a:gd name="T16" fmla="*/ 21 w 42"/>
                <a:gd name="T17" fmla="*/ 112 h 141"/>
                <a:gd name="T18" fmla="*/ 0 w 42"/>
                <a:gd name="T19" fmla="*/ 138 h 141"/>
                <a:gd name="T20" fmla="*/ 1 w 42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1" y="141"/>
                  </a:moveTo>
                  <a:cubicBezTo>
                    <a:pt x="14" y="133"/>
                    <a:pt x="19" y="129"/>
                    <a:pt x="25" y="121"/>
                  </a:cubicBezTo>
                  <a:cubicBezTo>
                    <a:pt x="37" y="107"/>
                    <a:pt x="42" y="90"/>
                    <a:pt x="42" y="71"/>
                  </a:cubicBezTo>
                  <a:cubicBezTo>
                    <a:pt x="42" y="50"/>
                    <a:pt x="36" y="33"/>
                    <a:pt x="22" y="17"/>
                  </a:cubicBezTo>
                  <a:cubicBezTo>
                    <a:pt x="15" y="9"/>
                    <a:pt x="11" y="5"/>
                    <a:pt x="2" y="0"/>
                  </a:cubicBezTo>
                  <a:lnTo>
                    <a:pt x="0" y="2"/>
                  </a:lnTo>
                  <a:cubicBezTo>
                    <a:pt x="13" y="13"/>
                    <a:pt x="18" y="19"/>
                    <a:pt x="22" y="31"/>
                  </a:cubicBezTo>
                  <a:cubicBezTo>
                    <a:pt x="26" y="42"/>
                    <a:pt x="28" y="55"/>
                    <a:pt x="28" y="71"/>
                  </a:cubicBezTo>
                  <a:cubicBezTo>
                    <a:pt x="28" y="88"/>
                    <a:pt x="26" y="102"/>
                    <a:pt x="21" y="112"/>
                  </a:cubicBezTo>
                  <a:cubicBezTo>
                    <a:pt x="17" y="123"/>
                    <a:pt x="12" y="129"/>
                    <a:pt x="0" y="138"/>
                  </a:cubicBezTo>
                  <a:lnTo>
                    <a:pt x="1" y="14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F057FCA6-4BCE-44B5-9E22-D70BC4799D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4613" y="1190625"/>
              <a:ext cx="42863" cy="20638"/>
            </a:xfrm>
            <a:custGeom>
              <a:avLst/>
              <a:gdLst>
                <a:gd name="T0" fmla="*/ 85 w 85"/>
                <a:gd name="T1" fmla="*/ 9 h 43"/>
                <a:gd name="T2" fmla="*/ 85 w 85"/>
                <a:gd name="T3" fmla="*/ 0 h 43"/>
                <a:gd name="T4" fmla="*/ 0 w 85"/>
                <a:gd name="T5" fmla="*/ 0 h 43"/>
                <a:gd name="T6" fmla="*/ 0 w 85"/>
                <a:gd name="T7" fmla="*/ 9 h 43"/>
                <a:gd name="T8" fmla="*/ 85 w 85"/>
                <a:gd name="T9" fmla="*/ 9 h 43"/>
                <a:gd name="T10" fmla="*/ 85 w 85"/>
                <a:gd name="T11" fmla="*/ 43 h 43"/>
                <a:gd name="T12" fmla="*/ 85 w 85"/>
                <a:gd name="T13" fmla="*/ 33 h 43"/>
                <a:gd name="T14" fmla="*/ 0 w 85"/>
                <a:gd name="T15" fmla="*/ 33 h 43"/>
                <a:gd name="T16" fmla="*/ 0 w 85"/>
                <a:gd name="T17" fmla="*/ 43 h 43"/>
                <a:gd name="T18" fmla="*/ 85 w 85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3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43"/>
                  </a:moveTo>
                  <a:lnTo>
                    <a:pt x="85" y="33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5" name="Freeform 97">
              <a:extLst>
                <a:ext uri="{FF2B5EF4-FFF2-40B4-BE49-F238E27FC236}">
                  <a16:creationId xmlns:a16="http://schemas.microsoft.com/office/drawing/2014/main" id="{51A67413-070D-4638-8EF6-931A68FE6B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1168400"/>
              <a:ext cx="36513" cy="55563"/>
            </a:xfrm>
            <a:custGeom>
              <a:avLst/>
              <a:gdLst>
                <a:gd name="T0" fmla="*/ 38 w 75"/>
                <a:gd name="T1" fmla="*/ 0 h 114"/>
                <a:gd name="T2" fmla="*/ 16 w 75"/>
                <a:gd name="T3" fmla="*/ 8 h 114"/>
                <a:gd name="T4" fmla="*/ 0 w 75"/>
                <a:gd name="T5" fmla="*/ 56 h 114"/>
                <a:gd name="T6" fmla="*/ 13 w 75"/>
                <a:gd name="T7" fmla="*/ 103 h 114"/>
                <a:gd name="T8" fmla="*/ 38 w 75"/>
                <a:gd name="T9" fmla="*/ 114 h 114"/>
                <a:gd name="T10" fmla="*/ 59 w 75"/>
                <a:gd name="T11" fmla="*/ 105 h 114"/>
                <a:gd name="T12" fmla="*/ 75 w 75"/>
                <a:gd name="T13" fmla="*/ 57 h 114"/>
                <a:gd name="T14" fmla="*/ 38 w 75"/>
                <a:gd name="T15" fmla="*/ 0 h 114"/>
                <a:gd name="T16" fmla="*/ 38 w 75"/>
                <a:gd name="T17" fmla="*/ 4 h 114"/>
                <a:gd name="T18" fmla="*/ 59 w 75"/>
                <a:gd name="T19" fmla="*/ 57 h 114"/>
                <a:gd name="T20" fmla="*/ 38 w 75"/>
                <a:gd name="T21" fmla="*/ 110 h 114"/>
                <a:gd name="T22" fmla="*/ 16 w 75"/>
                <a:gd name="T23" fmla="*/ 57 h 114"/>
                <a:gd name="T24" fmla="*/ 38 w 75"/>
                <a:gd name="T25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114">
                  <a:moveTo>
                    <a:pt x="38" y="0"/>
                  </a:moveTo>
                  <a:cubicBezTo>
                    <a:pt x="29" y="0"/>
                    <a:pt x="22" y="3"/>
                    <a:pt x="16" y="8"/>
                  </a:cubicBezTo>
                  <a:cubicBezTo>
                    <a:pt x="7" y="18"/>
                    <a:pt x="0" y="37"/>
                    <a:pt x="0" y="56"/>
                  </a:cubicBezTo>
                  <a:cubicBezTo>
                    <a:pt x="0" y="74"/>
                    <a:pt x="6" y="93"/>
                    <a:pt x="13" y="103"/>
                  </a:cubicBezTo>
                  <a:cubicBezTo>
                    <a:pt x="20" y="110"/>
                    <a:pt x="28" y="114"/>
                    <a:pt x="38" y="114"/>
                  </a:cubicBezTo>
                  <a:cubicBezTo>
                    <a:pt x="46" y="114"/>
                    <a:pt x="53" y="111"/>
                    <a:pt x="59" y="105"/>
                  </a:cubicBezTo>
                  <a:cubicBezTo>
                    <a:pt x="69" y="96"/>
                    <a:pt x="75" y="77"/>
                    <a:pt x="75" y="57"/>
                  </a:cubicBezTo>
                  <a:cubicBezTo>
                    <a:pt x="75" y="23"/>
                    <a:pt x="60" y="0"/>
                    <a:pt x="38" y="0"/>
                  </a:cubicBezTo>
                  <a:close/>
                  <a:moveTo>
                    <a:pt x="38" y="4"/>
                  </a:moveTo>
                  <a:cubicBezTo>
                    <a:pt x="52" y="4"/>
                    <a:pt x="59" y="23"/>
                    <a:pt x="59" y="57"/>
                  </a:cubicBezTo>
                  <a:cubicBezTo>
                    <a:pt x="59" y="92"/>
                    <a:pt x="52" y="110"/>
                    <a:pt x="38" y="110"/>
                  </a:cubicBezTo>
                  <a:cubicBezTo>
                    <a:pt x="23" y="110"/>
                    <a:pt x="16" y="92"/>
                    <a:pt x="16" y="57"/>
                  </a:cubicBezTo>
                  <a:cubicBezTo>
                    <a:pt x="16" y="22"/>
                    <a:pt x="24" y="4"/>
                    <a:pt x="38" y="4"/>
                  </a:cubicBez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22D8FF1A-CD0B-4FC0-ADF1-C99715571579}"/>
              </a:ext>
            </a:extLst>
          </p:cNvPr>
          <p:cNvSpPr txBox="1"/>
          <p:nvPr/>
        </p:nvSpPr>
        <p:spPr>
          <a:xfrm>
            <a:off x="742351" y="5652788"/>
            <a:ext cx="2053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 singular points</a:t>
            </a:r>
            <a:endParaRPr kumimoji="1" lang="ja-JP" altLang="en-US" dirty="0"/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7E99573C-2014-46D0-8A95-1C9AC2FE88BF}"/>
              </a:ext>
            </a:extLst>
          </p:cNvPr>
          <p:cNvGrpSpPr/>
          <p:nvPr/>
        </p:nvGrpSpPr>
        <p:grpSpPr>
          <a:xfrm>
            <a:off x="6405951" y="4532108"/>
            <a:ext cx="2273959" cy="1397452"/>
            <a:chOff x="1171173" y="4569826"/>
            <a:chExt cx="2273959" cy="1397452"/>
          </a:xfrm>
        </p:grpSpPr>
        <p:pic>
          <p:nvPicPr>
            <p:cNvPr id="98" name="図 97">
              <a:extLst>
                <a:ext uri="{FF2B5EF4-FFF2-40B4-BE49-F238E27FC236}">
                  <a16:creationId xmlns:a16="http://schemas.microsoft.com/office/drawing/2014/main" id="{4FDF5760-46B5-4448-A7A2-2F6D378EA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940" y="4569826"/>
              <a:ext cx="2272192" cy="1397452"/>
            </a:xfrm>
            <a:prstGeom prst="rect">
              <a:avLst/>
            </a:prstGeom>
          </p:spPr>
        </p:pic>
        <p:sp>
          <p:nvSpPr>
            <p:cNvPr id="99" name="円弧 98">
              <a:extLst>
                <a:ext uri="{FF2B5EF4-FFF2-40B4-BE49-F238E27FC236}">
                  <a16:creationId xmlns:a16="http://schemas.microsoft.com/office/drawing/2014/main" id="{8E62D2D7-E637-4FCB-BC1C-06488D3E7DBD}"/>
                </a:ext>
              </a:extLst>
            </p:cNvPr>
            <p:cNvSpPr/>
            <p:nvPr/>
          </p:nvSpPr>
          <p:spPr>
            <a:xfrm>
              <a:off x="1301054" y="4733202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100" name="円弧 99">
              <a:extLst>
                <a:ext uri="{FF2B5EF4-FFF2-40B4-BE49-F238E27FC236}">
                  <a16:creationId xmlns:a16="http://schemas.microsoft.com/office/drawing/2014/main" id="{744DD85D-94C4-462F-B05A-541DA9156ADE}"/>
                </a:ext>
              </a:extLst>
            </p:cNvPr>
            <p:cNvSpPr/>
            <p:nvPr/>
          </p:nvSpPr>
          <p:spPr>
            <a:xfrm rot="12570545" flipH="1">
              <a:off x="1171173" y="4770385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0070C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7F528A47-3EB8-4A11-9D3E-E566A6A4818E}"/>
                </a:ext>
              </a:extLst>
            </p:cNvPr>
            <p:cNvGrpSpPr/>
            <p:nvPr/>
          </p:nvGrpSpPr>
          <p:grpSpPr>
            <a:xfrm>
              <a:off x="2242992" y="5208486"/>
              <a:ext cx="128356" cy="125704"/>
              <a:chOff x="3409872" y="5939575"/>
              <a:chExt cx="128356" cy="125704"/>
            </a:xfrm>
          </p:grpSpPr>
          <p:cxnSp>
            <p:nvCxnSpPr>
              <p:cNvPr id="102" name="直線コネクタ 101">
                <a:extLst>
                  <a:ext uri="{FF2B5EF4-FFF2-40B4-BE49-F238E27FC236}">
                    <a16:creationId xmlns:a16="http://schemas.microsoft.com/office/drawing/2014/main" id="{1603101B-046F-4B0B-B583-49EF7366FF7F}"/>
                  </a:ext>
                </a:extLst>
              </p:cNvPr>
              <p:cNvCxnSpPr/>
              <p:nvPr/>
            </p:nvCxnSpPr>
            <p:spPr>
              <a:xfrm>
                <a:off x="3412524" y="5939575"/>
                <a:ext cx="125704" cy="12570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線コネクタ 102">
                <a:extLst>
                  <a:ext uri="{FF2B5EF4-FFF2-40B4-BE49-F238E27FC236}">
                    <a16:creationId xmlns:a16="http://schemas.microsoft.com/office/drawing/2014/main" id="{4D611B7B-F1C3-4C51-9137-CFE21257F84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09872" y="5939575"/>
                <a:ext cx="125704" cy="12570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グループ化 103" descr="TEX2PPTOBJ@- Code@  \begin{align*}@    \gamma[C]\equiv i \oint d\vec{q}\cdot \vec{d}_{eg}(\vec{q})=i \pi@  \end{align*}@- ColorType@  0@- ThemeColorIndex@  1@- ThemeColorVariation@  0@- ScaleFactor@  120@- LineWeight@  0">
            <a:extLst>
              <a:ext uri="{FF2B5EF4-FFF2-40B4-BE49-F238E27FC236}">
                <a16:creationId xmlns:a16="http://schemas.microsoft.com/office/drawing/2014/main" id="{6A3143CF-4D6B-4C1D-B786-890EBC1A6A5D}"/>
              </a:ext>
            </a:extLst>
          </p:cNvPr>
          <p:cNvGrpSpPr/>
          <p:nvPr/>
        </p:nvGrpSpPr>
        <p:grpSpPr>
          <a:xfrm>
            <a:off x="6072268" y="6316101"/>
            <a:ext cx="2724582" cy="550818"/>
            <a:chOff x="1981200" y="1112838"/>
            <a:chExt cx="879475" cy="177800"/>
          </a:xfrm>
        </p:grpSpPr>
        <p:sp>
          <p:nvSpPr>
            <p:cNvPr id="105" name="Freeform 101">
              <a:extLst>
                <a:ext uri="{FF2B5EF4-FFF2-40B4-BE49-F238E27FC236}">
                  <a16:creationId xmlns:a16="http://schemas.microsoft.com/office/drawing/2014/main" id="{FEBF9CD5-CE1F-4115-A3BE-1FEB39669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1200" y="1187450"/>
              <a:ext cx="42863" cy="50800"/>
            </a:xfrm>
            <a:custGeom>
              <a:avLst/>
              <a:gdLst>
                <a:gd name="T0" fmla="*/ 87 w 87"/>
                <a:gd name="T1" fmla="*/ 0 h 107"/>
                <a:gd name="T2" fmla="*/ 75 w 87"/>
                <a:gd name="T3" fmla="*/ 2 h 107"/>
                <a:gd name="T4" fmla="*/ 47 w 87"/>
                <a:gd name="T5" fmla="*/ 53 h 107"/>
                <a:gd name="T6" fmla="*/ 25 w 87"/>
                <a:gd name="T7" fmla="*/ 0 h 107"/>
                <a:gd name="T8" fmla="*/ 0 w 87"/>
                <a:gd name="T9" fmla="*/ 24 h 107"/>
                <a:gd name="T10" fmla="*/ 1 w 87"/>
                <a:gd name="T11" fmla="*/ 25 h 107"/>
                <a:gd name="T12" fmla="*/ 20 w 87"/>
                <a:gd name="T13" fmla="*/ 11 h 107"/>
                <a:gd name="T14" fmla="*/ 38 w 87"/>
                <a:gd name="T15" fmla="*/ 57 h 107"/>
                <a:gd name="T16" fmla="*/ 38 w 87"/>
                <a:gd name="T17" fmla="*/ 69 h 107"/>
                <a:gd name="T18" fmla="*/ 19 w 87"/>
                <a:gd name="T19" fmla="*/ 103 h 107"/>
                <a:gd name="T20" fmla="*/ 24 w 87"/>
                <a:gd name="T21" fmla="*/ 107 h 107"/>
                <a:gd name="T22" fmla="*/ 44 w 87"/>
                <a:gd name="T23" fmla="*/ 69 h 107"/>
                <a:gd name="T24" fmla="*/ 58 w 87"/>
                <a:gd name="T25" fmla="*/ 50 h 107"/>
                <a:gd name="T26" fmla="*/ 87 w 87"/>
                <a:gd name="T2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07">
                  <a:moveTo>
                    <a:pt x="87" y="0"/>
                  </a:moveTo>
                  <a:lnTo>
                    <a:pt x="75" y="2"/>
                  </a:lnTo>
                  <a:cubicBezTo>
                    <a:pt x="68" y="20"/>
                    <a:pt x="59" y="38"/>
                    <a:pt x="47" y="53"/>
                  </a:cubicBezTo>
                  <a:cubicBezTo>
                    <a:pt x="48" y="37"/>
                    <a:pt x="49" y="0"/>
                    <a:pt x="25" y="0"/>
                  </a:cubicBezTo>
                  <a:cubicBezTo>
                    <a:pt x="14" y="0"/>
                    <a:pt x="0" y="15"/>
                    <a:pt x="0" y="24"/>
                  </a:cubicBezTo>
                  <a:cubicBezTo>
                    <a:pt x="0" y="25"/>
                    <a:pt x="0" y="25"/>
                    <a:pt x="1" y="25"/>
                  </a:cubicBezTo>
                  <a:cubicBezTo>
                    <a:pt x="4" y="25"/>
                    <a:pt x="4" y="11"/>
                    <a:pt x="20" y="11"/>
                  </a:cubicBezTo>
                  <a:cubicBezTo>
                    <a:pt x="37" y="11"/>
                    <a:pt x="38" y="45"/>
                    <a:pt x="38" y="57"/>
                  </a:cubicBezTo>
                  <a:cubicBezTo>
                    <a:pt x="38" y="61"/>
                    <a:pt x="38" y="65"/>
                    <a:pt x="38" y="69"/>
                  </a:cubicBezTo>
                  <a:cubicBezTo>
                    <a:pt x="32" y="77"/>
                    <a:pt x="19" y="93"/>
                    <a:pt x="19" y="103"/>
                  </a:cubicBezTo>
                  <a:cubicBezTo>
                    <a:pt x="19" y="105"/>
                    <a:pt x="20" y="107"/>
                    <a:pt x="24" y="107"/>
                  </a:cubicBezTo>
                  <a:cubicBezTo>
                    <a:pt x="37" y="107"/>
                    <a:pt x="40" y="79"/>
                    <a:pt x="44" y="69"/>
                  </a:cubicBezTo>
                  <a:cubicBezTo>
                    <a:pt x="47" y="63"/>
                    <a:pt x="54" y="55"/>
                    <a:pt x="58" y="50"/>
                  </a:cubicBezTo>
                  <a:cubicBezTo>
                    <a:pt x="69" y="34"/>
                    <a:pt x="81" y="18"/>
                    <a:pt x="87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6" name="Freeform 102">
              <a:extLst>
                <a:ext uri="{FF2B5EF4-FFF2-40B4-BE49-F238E27FC236}">
                  <a16:creationId xmlns:a16="http://schemas.microsoft.com/office/drawing/2014/main" id="{0526B4CA-F188-4B73-BA3C-DB2048430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0413" y="1168400"/>
              <a:ext cx="17463" cy="66675"/>
            </a:xfrm>
            <a:custGeom>
              <a:avLst/>
              <a:gdLst>
                <a:gd name="T0" fmla="*/ 35 w 35"/>
                <a:gd name="T1" fmla="*/ 131 h 135"/>
                <a:gd name="T2" fmla="*/ 21 w 35"/>
                <a:gd name="T3" fmla="*/ 131 h 135"/>
                <a:gd name="T4" fmla="*/ 13 w 35"/>
                <a:gd name="T5" fmla="*/ 123 h 135"/>
                <a:gd name="T6" fmla="*/ 13 w 35"/>
                <a:gd name="T7" fmla="*/ 11 h 135"/>
                <a:gd name="T8" fmla="*/ 20 w 35"/>
                <a:gd name="T9" fmla="*/ 4 h 135"/>
                <a:gd name="T10" fmla="*/ 35 w 35"/>
                <a:gd name="T11" fmla="*/ 4 h 135"/>
                <a:gd name="T12" fmla="*/ 35 w 35"/>
                <a:gd name="T13" fmla="*/ 0 h 135"/>
                <a:gd name="T14" fmla="*/ 0 w 35"/>
                <a:gd name="T15" fmla="*/ 0 h 135"/>
                <a:gd name="T16" fmla="*/ 0 w 35"/>
                <a:gd name="T17" fmla="*/ 135 h 135"/>
                <a:gd name="T18" fmla="*/ 35 w 35"/>
                <a:gd name="T19" fmla="*/ 135 h 135"/>
                <a:gd name="T20" fmla="*/ 35 w 35"/>
                <a:gd name="T21" fmla="*/ 13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35">
                  <a:moveTo>
                    <a:pt x="35" y="131"/>
                  </a:moveTo>
                  <a:lnTo>
                    <a:pt x="21" y="131"/>
                  </a:lnTo>
                  <a:cubicBezTo>
                    <a:pt x="15" y="131"/>
                    <a:pt x="13" y="128"/>
                    <a:pt x="13" y="123"/>
                  </a:cubicBezTo>
                  <a:lnTo>
                    <a:pt x="13" y="11"/>
                  </a:lnTo>
                  <a:cubicBezTo>
                    <a:pt x="13" y="6"/>
                    <a:pt x="15" y="4"/>
                    <a:pt x="20" y="4"/>
                  </a:cubicBezTo>
                  <a:lnTo>
                    <a:pt x="35" y="4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35" y="135"/>
                  </a:lnTo>
                  <a:lnTo>
                    <a:pt x="35" y="13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7" name="Freeform 103">
              <a:extLst>
                <a:ext uri="{FF2B5EF4-FFF2-40B4-BE49-F238E27FC236}">
                  <a16:creationId xmlns:a16="http://schemas.microsoft.com/office/drawing/2014/main" id="{333591E2-431C-4102-BEDE-22E6CD206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1168400"/>
              <a:ext cx="50800" cy="55563"/>
            </a:xfrm>
            <a:custGeom>
              <a:avLst/>
              <a:gdLst>
                <a:gd name="T0" fmla="*/ 97 w 103"/>
                <a:gd name="T1" fmla="*/ 34 h 114"/>
                <a:gd name="T2" fmla="*/ 103 w 103"/>
                <a:gd name="T3" fmla="*/ 1 h 114"/>
                <a:gd name="T4" fmla="*/ 99 w 103"/>
                <a:gd name="T5" fmla="*/ 1 h 114"/>
                <a:gd name="T6" fmla="*/ 93 w 103"/>
                <a:gd name="T7" fmla="*/ 4 h 114"/>
                <a:gd name="T8" fmla="*/ 86 w 103"/>
                <a:gd name="T9" fmla="*/ 3 h 114"/>
                <a:gd name="T10" fmla="*/ 67 w 103"/>
                <a:gd name="T11" fmla="*/ 0 h 114"/>
                <a:gd name="T12" fmla="*/ 0 w 103"/>
                <a:gd name="T13" fmla="*/ 70 h 114"/>
                <a:gd name="T14" fmla="*/ 43 w 103"/>
                <a:gd name="T15" fmla="*/ 114 h 114"/>
                <a:gd name="T16" fmla="*/ 88 w 103"/>
                <a:gd name="T17" fmla="*/ 89 h 114"/>
                <a:gd name="T18" fmla="*/ 85 w 103"/>
                <a:gd name="T19" fmla="*/ 87 h 114"/>
                <a:gd name="T20" fmla="*/ 47 w 103"/>
                <a:gd name="T21" fmla="*/ 106 h 114"/>
                <a:gd name="T22" fmla="*/ 18 w 103"/>
                <a:gd name="T23" fmla="*/ 72 h 114"/>
                <a:gd name="T24" fmla="*/ 39 w 103"/>
                <a:gd name="T25" fmla="*/ 19 h 114"/>
                <a:gd name="T26" fmla="*/ 68 w 103"/>
                <a:gd name="T27" fmla="*/ 6 h 114"/>
                <a:gd name="T28" fmla="*/ 94 w 103"/>
                <a:gd name="T29" fmla="*/ 33 h 114"/>
                <a:gd name="T30" fmla="*/ 97 w 103"/>
                <a:gd name="T31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114">
                  <a:moveTo>
                    <a:pt x="97" y="34"/>
                  </a:moveTo>
                  <a:lnTo>
                    <a:pt x="103" y="1"/>
                  </a:lnTo>
                  <a:lnTo>
                    <a:pt x="99" y="1"/>
                  </a:lnTo>
                  <a:cubicBezTo>
                    <a:pt x="98" y="3"/>
                    <a:pt x="96" y="4"/>
                    <a:pt x="93" y="4"/>
                  </a:cubicBezTo>
                  <a:cubicBezTo>
                    <a:pt x="92" y="4"/>
                    <a:pt x="90" y="4"/>
                    <a:pt x="86" y="3"/>
                  </a:cubicBezTo>
                  <a:cubicBezTo>
                    <a:pt x="79" y="1"/>
                    <a:pt x="72" y="0"/>
                    <a:pt x="67" y="0"/>
                  </a:cubicBezTo>
                  <a:cubicBezTo>
                    <a:pt x="32" y="0"/>
                    <a:pt x="0" y="34"/>
                    <a:pt x="0" y="70"/>
                  </a:cubicBezTo>
                  <a:cubicBezTo>
                    <a:pt x="0" y="96"/>
                    <a:pt x="17" y="114"/>
                    <a:pt x="43" y="114"/>
                  </a:cubicBezTo>
                  <a:cubicBezTo>
                    <a:pt x="60" y="114"/>
                    <a:pt x="73" y="106"/>
                    <a:pt x="88" y="89"/>
                  </a:cubicBezTo>
                  <a:lnTo>
                    <a:pt x="85" y="87"/>
                  </a:lnTo>
                  <a:cubicBezTo>
                    <a:pt x="70" y="101"/>
                    <a:pt x="61" y="106"/>
                    <a:pt x="47" y="106"/>
                  </a:cubicBezTo>
                  <a:cubicBezTo>
                    <a:pt x="29" y="106"/>
                    <a:pt x="18" y="94"/>
                    <a:pt x="18" y="72"/>
                  </a:cubicBezTo>
                  <a:cubicBezTo>
                    <a:pt x="18" y="53"/>
                    <a:pt x="26" y="32"/>
                    <a:pt x="39" y="19"/>
                  </a:cubicBezTo>
                  <a:cubicBezTo>
                    <a:pt x="47" y="11"/>
                    <a:pt x="57" y="6"/>
                    <a:pt x="68" y="6"/>
                  </a:cubicBezTo>
                  <a:cubicBezTo>
                    <a:pt x="83" y="6"/>
                    <a:pt x="92" y="15"/>
                    <a:pt x="94" y="33"/>
                  </a:cubicBezTo>
                  <a:lnTo>
                    <a:pt x="97" y="3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8" name="Freeform 104">
              <a:extLst>
                <a:ext uri="{FF2B5EF4-FFF2-40B4-BE49-F238E27FC236}">
                  <a16:creationId xmlns:a16="http://schemas.microsoft.com/office/drawing/2014/main" id="{CB442F8E-293A-45A5-919B-A28AD4B45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9788" y="1168400"/>
              <a:ext cx="17463" cy="66675"/>
            </a:xfrm>
            <a:custGeom>
              <a:avLst/>
              <a:gdLst>
                <a:gd name="T0" fmla="*/ 0 w 35"/>
                <a:gd name="T1" fmla="*/ 131 h 135"/>
                <a:gd name="T2" fmla="*/ 0 w 35"/>
                <a:gd name="T3" fmla="*/ 135 h 135"/>
                <a:gd name="T4" fmla="*/ 35 w 35"/>
                <a:gd name="T5" fmla="*/ 135 h 135"/>
                <a:gd name="T6" fmla="*/ 35 w 35"/>
                <a:gd name="T7" fmla="*/ 0 h 135"/>
                <a:gd name="T8" fmla="*/ 0 w 35"/>
                <a:gd name="T9" fmla="*/ 0 h 135"/>
                <a:gd name="T10" fmla="*/ 0 w 35"/>
                <a:gd name="T11" fmla="*/ 4 h 135"/>
                <a:gd name="T12" fmla="*/ 14 w 35"/>
                <a:gd name="T13" fmla="*/ 4 h 135"/>
                <a:gd name="T14" fmla="*/ 22 w 35"/>
                <a:gd name="T15" fmla="*/ 13 h 135"/>
                <a:gd name="T16" fmla="*/ 22 w 35"/>
                <a:gd name="T17" fmla="*/ 124 h 135"/>
                <a:gd name="T18" fmla="*/ 15 w 35"/>
                <a:gd name="T19" fmla="*/ 131 h 135"/>
                <a:gd name="T20" fmla="*/ 0 w 35"/>
                <a:gd name="T21" fmla="*/ 13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35">
                  <a:moveTo>
                    <a:pt x="0" y="131"/>
                  </a:moveTo>
                  <a:lnTo>
                    <a:pt x="0" y="135"/>
                  </a:lnTo>
                  <a:lnTo>
                    <a:pt x="35" y="135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14" y="4"/>
                  </a:lnTo>
                  <a:cubicBezTo>
                    <a:pt x="20" y="4"/>
                    <a:pt x="22" y="7"/>
                    <a:pt x="22" y="13"/>
                  </a:cubicBezTo>
                  <a:lnTo>
                    <a:pt x="22" y="124"/>
                  </a:lnTo>
                  <a:cubicBezTo>
                    <a:pt x="22" y="129"/>
                    <a:pt x="20" y="131"/>
                    <a:pt x="15" y="131"/>
                  </a:cubicBezTo>
                  <a:lnTo>
                    <a:pt x="0" y="13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9" name="Freeform 105">
              <a:extLst>
                <a:ext uri="{FF2B5EF4-FFF2-40B4-BE49-F238E27FC236}">
                  <a16:creationId xmlns:a16="http://schemas.microsoft.com/office/drawing/2014/main" id="{CB6B73F5-4F2B-4D7C-B12D-705AD4ADAF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0588" y="1185863"/>
              <a:ext cx="42863" cy="31750"/>
            </a:xfrm>
            <a:custGeom>
              <a:avLst/>
              <a:gdLst>
                <a:gd name="T0" fmla="*/ 85 w 85"/>
                <a:gd name="T1" fmla="*/ 9 h 66"/>
                <a:gd name="T2" fmla="*/ 85 w 85"/>
                <a:gd name="T3" fmla="*/ 0 h 66"/>
                <a:gd name="T4" fmla="*/ 0 w 85"/>
                <a:gd name="T5" fmla="*/ 0 h 66"/>
                <a:gd name="T6" fmla="*/ 0 w 85"/>
                <a:gd name="T7" fmla="*/ 9 h 66"/>
                <a:gd name="T8" fmla="*/ 85 w 85"/>
                <a:gd name="T9" fmla="*/ 9 h 66"/>
                <a:gd name="T10" fmla="*/ 85 w 85"/>
                <a:gd name="T11" fmla="*/ 38 h 66"/>
                <a:gd name="T12" fmla="*/ 85 w 85"/>
                <a:gd name="T13" fmla="*/ 28 h 66"/>
                <a:gd name="T14" fmla="*/ 0 w 85"/>
                <a:gd name="T15" fmla="*/ 28 h 66"/>
                <a:gd name="T16" fmla="*/ 0 w 85"/>
                <a:gd name="T17" fmla="*/ 38 h 66"/>
                <a:gd name="T18" fmla="*/ 85 w 85"/>
                <a:gd name="T19" fmla="*/ 38 h 66"/>
                <a:gd name="T20" fmla="*/ 85 w 85"/>
                <a:gd name="T21" fmla="*/ 66 h 66"/>
                <a:gd name="T22" fmla="*/ 85 w 85"/>
                <a:gd name="T23" fmla="*/ 56 h 66"/>
                <a:gd name="T24" fmla="*/ 0 w 85"/>
                <a:gd name="T25" fmla="*/ 56 h 66"/>
                <a:gd name="T26" fmla="*/ 0 w 85"/>
                <a:gd name="T27" fmla="*/ 66 h 66"/>
                <a:gd name="T28" fmla="*/ 85 w 85"/>
                <a:gd name="T2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66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38"/>
                  </a:moveTo>
                  <a:lnTo>
                    <a:pt x="85" y="28"/>
                  </a:lnTo>
                  <a:lnTo>
                    <a:pt x="0" y="28"/>
                  </a:lnTo>
                  <a:lnTo>
                    <a:pt x="0" y="38"/>
                  </a:lnTo>
                  <a:lnTo>
                    <a:pt x="85" y="38"/>
                  </a:lnTo>
                  <a:close/>
                  <a:moveTo>
                    <a:pt x="85" y="66"/>
                  </a:moveTo>
                  <a:lnTo>
                    <a:pt x="85" y="56"/>
                  </a:lnTo>
                  <a:lnTo>
                    <a:pt x="0" y="56"/>
                  </a:lnTo>
                  <a:lnTo>
                    <a:pt x="0" y="66"/>
                  </a:lnTo>
                  <a:lnTo>
                    <a:pt x="85" y="66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0" name="Freeform 106">
              <a:extLst>
                <a:ext uri="{FF2B5EF4-FFF2-40B4-BE49-F238E27FC236}">
                  <a16:creationId xmlns:a16="http://schemas.microsoft.com/office/drawing/2014/main" id="{41EA9E6E-1FF8-4487-B368-0DA6F5BC0D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3613" y="1168400"/>
              <a:ext cx="17463" cy="53975"/>
            </a:xfrm>
            <a:custGeom>
              <a:avLst/>
              <a:gdLst>
                <a:gd name="T0" fmla="*/ 29 w 36"/>
                <a:gd name="T1" fmla="*/ 90 h 110"/>
                <a:gd name="T2" fmla="*/ 22 w 36"/>
                <a:gd name="T3" fmla="*/ 98 h 110"/>
                <a:gd name="T4" fmla="*/ 16 w 36"/>
                <a:gd name="T5" fmla="*/ 103 h 110"/>
                <a:gd name="T6" fmla="*/ 13 w 36"/>
                <a:gd name="T7" fmla="*/ 100 h 110"/>
                <a:gd name="T8" fmla="*/ 15 w 36"/>
                <a:gd name="T9" fmla="*/ 93 h 110"/>
                <a:gd name="T10" fmla="*/ 15 w 36"/>
                <a:gd name="T11" fmla="*/ 90 h 110"/>
                <a:gd name="T12" fmla="*/ 15 w 36"/>
                <a:gd name="T13" fmla="*/ 90 h 110"/>
                <a:gd name="T14" fmla="*/ 16 w 36"/>
                <a:gd name="T15" fmla="*/ 89 h 110"/>
                <a:gd name="T16" fmla="*/ 30 w 36"/>
                <a:gd name="T17" fmla="*/ 36 h 110"/>
                <a:gd name="T18" fmla="*/ 30 w 36"/>
                <a:gd name="T19" fmla="*/ 36 h 110"/>
                <a:gd name="T20" fmla="*/ 3 w 36"/>
                <a:gd name="T21" fmla="*/ 40 h 110"/>
                <a:gd name="T22" fmla="*/ 3 w 36"/>
                <a:gd name="T23" fmla="*/ 42 h 110"/>
                <a:gd name="T24" fmla="*/ 14 w 36"/>
                <a:gd name="T25" fmla="*/ 46 h 110"/>
                <a:gd name="T26" fmla="*/ 12 w 36"/>
                <a:gd name="T27" fmla="*/ 54 h 110"/>
                <a:gd name="T28" fmla="*/ 4 w 36"/>
                <a:gd name="T29" fmla="*/ 83 h 110"/>
                <a:gd name="T30" fmla="*/ 0 w 36"/>
                <a:gd name="T31" fmla="*/ 101 h 110"/>
                <a:gd name="T32" fmla="*/ 8 w 36"/>
                <a:gd name="T33" fmla="*/ 110 h 110"/>
                <a:gd name="T34" fmla="*/ 31 w 36"/>
                <a:gd name="T35" fmla="*/ 92 h 110"/>
                <a:gd name="T36" fmla="*/ 29 w 36"/>
                <a:gd name="T37" fmla="*/ 90 h 110"/>
                <a:gd name="T38" fmla="*/ 28 w 36"/>
                <a:gd name="T39" fmla="*/ 0 h 110"/>
                <a:gd name="T40" fmla="*/ 20 w 36"/>
                <a:gd name="T41" fmla="*/ 9 h 110"/>
                <a:gd name="T42" fmla="*/ 28 w 36"/>
                <a:gd name="T43" fmla="*/ 18 h 110"/>
                <a:gd name="T44" fmla="*/ 36 w 36"/>
                <a:gd name="T45" fmla="*/ 9 h 110"/>
                <a:gd name="T46" fmla="*/ 28 w 3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10">
                  <a:moveTo>
                    <a:pt x="29" y="90"/>
                  </a:moveTo>
                  <a:cubicBezTo>
                    <a:pt x="25" y="95"/>
                    <a:pt x="24" y="96"/>
                    <a:pt x="22" y="98"/>
                  </a:cubicBezTo>
                  <a:cubicBezTo>
                    <a:pt x="20" y="101"/>
                    <a:pt x="17" y="103"/>
                    <a:pt x="16" y="103"/>
                  </a:cubicBezTo>
                  <a:cubicBezTo>
                    <a:pt x="14" y="103"/>
                    <a:pt x="13" y="101"/>
                    <a:pt x="13" y="100"/>
                  </a:cubicBezTo>
                  <a:cubicBezTo>
                    <a:pt x="13" y="98"/>
                    <a:pt x="13" y="96"/>
                    <a:pt x="15" y="93"/>
                  </a:cubicBezTo>
                  <a:cubicBezTo>
                    <a:pt x="15" y="92"/>
                    <a:pt x="15" y="91"/>
                    <a:pt x="15" y="90"/>
                  </a:cubicBezTo>
                  <a:lnTo>
                    <a:pt x="15" y="90"/>
                  </a:lnTo>
                  <a:lnTo>
                    <a:pt x="16" y="89"/>
                  </a:lnTo>
                  <a:lnTo>
                    <a:pt x="30" y="36"/>
                  </a:lnTo>
                  <a:lnTo>
                    <a:pt x="30" y="36"/>
                  </a:lnTo>
                  <a:cubicBezTo>
                    <a:pt x="13" y="39"/>
                    <a:pt x="10" y="39"/>
                    <a:pt x="3" y="40"/>
                  </a:cubicBezTo>
                  <a:lnTo>
                    <a:pt x="3" y="42"/>
                  </a:lnTo>
                  <a:cubicBezTo>
                    <a:pt x="12" y="43"/>
                    <a:pt x="14" y="43"/>
                    <a:pt x="14" y="46"/>
                  </a:cubicBezTo>
                  <a:cubicBezTo>
                    <a:pt x="14" y="48"/>
                    <a:pt x="13" y="50"/>
                    <a:pt x="12" y="54"/>
                  </a:cubicBezTo>
                  <a:lnTo>
                    <a:pt x="4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3" y="110"/>
                    <a:pt x="8" y="110"/>
                  </a:cubicBezTo>
                  <a:cubicBezTo>
                    <a:pt x="16" y="110"/>
                    <a:pt x="22" y="105"/>
                    <a:pt x="31" y="92"/>
                  </a:cubicBezTo>
                  <a:lnTo>
                    <a:pt x="29" y="90"/>
                  </a:lnTo>
                  <a:close/>
                  <a:moveTo>
                    <a:pt x="28" y="0"/>
                  </a:moveTo>
                  <a:cubicBezTo>
                    <a:pt x="23" y="0"/>
                    <a:pt x="20" y="4"/>
                    <a:pt x="20" y="9"/>
                  </a:cubicBezTo>
                  <a:cubicBezTo>
                    <a:pt x="20" y="14"/>
                    <a:pt x="23" y="18"/>
                    <a:pt x="28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5"/>
                    <a:pt x="32" y="0"/>
                    <a:pt x="28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" name="Freeform 107">
              <a:extLst>
                <a:ext uri="{FF2B5EF4-FFF2-40B4-BE49-F238E27FC236}">
                  <a16:creationId xmlns:a16="http://schemas.microsoft.com/office/drawing/2014/main" id="{3673F295-7256-4CA0-9E84-075B9CB84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713" y="1112838"/>
              <a:ext cx="82550" cy="177800"/>
            </a:xfrm>
            <a:custGeom>
              <a:avLst/>
              <a:gdLst>
                <a:gd name="T0" fmla="*/ 171 w 171"/>
                <a:gd name="T1" fmla="*/ 20 h 366"/>
                <a:gd name="T2" fmla="*/ 141 w 171"/>
                <a:gd name="T3" fmla="*/ 0 h 366"/>
                <a:gd name="T4" fmla="*/ 77 w 171"/>
                <a:gd name="T5" fmla="*/ 121 h 366"/>
                <a:gd name="T6" fmla="*/ 17 w 171"/>
                <a:gd name="T7" fmla="*/ 189 h 366"/>
                <a:gd name="T8" fmla="*/ 70 w 171"/>
                <a:gd name="T9" fmla="*/ 255 h 366"/>
                <a:gd name="T10" fmla="*/ 69 w 171"/>
                <a:gd name="T11" fmla="*/ 274 h 366"/>
                <a:gd name="T12" fmla="*/ 33 w 171"/>
                <a:gd name="T13" fmla="*/ 360 h 366"/>
                <a:gd name="T14" fmla="*/ 24 w 171"/>
                <a:gd name="T15" fmla="*/ 349 h 366"/>
                <a:gd name="T16" fmla="*/ 7 w 171"/>
                <a:gd name="T17" fmla="*/ 334 h 366"/>
                <a:gd name="T18" fmla="*/ 0 w 171"/>
                <a:gd name="T19" fmla="*/ 345 h 366"/>
                <a:gd name="T20" fmla="*/ 31 w 171"/>
                <a:gd name="T21" fmla="*/ 366 h 366"/>
                <a:gd name="T22" fmla="*/ 86 w 171"/>
                <a:gd name="T23" fmla="*/ 260 h 366"/>
                <a:gd name="T24" fmla="*/ 86 w 171"/>
                <a:gd name="T25" fmla="*/ 257 h 366"/>
                <a:gd name="T26" fmla="*/ 153 w 171"/>
                <a:gd name="T27" fmla="*/ 189 h 366"/>
                <a:gd name="T28" fmla="*/ 96 w 171"/>
                <a:gd name="T29" fmla="*/ 121 h 366"/>
                <a:gd name="T30" fmla="*/ 139 w 171"/>
                <a:gd name="T31" fmla="*/ 6 h 366"/>
                <a:gd name="T32" fmla="*/ 149 w 171"/>
                <a:gd name="T33" fmla="*/ 16 h 366"/>
                <a:gd name="T34" fmla="*/ 164 w 171"/>
                <a:gd name="T35" fmla="*/ 30 h 366"/>
                <a:gd name="T36" fmla="*/ 171 w 171"/>
                <a:gd name="T37" fmla="*/ 20 h 366"/>
                <a:gd name="T38" fmla="*/ 145 w 171"/>
                <a:gd name="T39" fmla="*/ 189 h 366"/>
                <a:gd name="T40" fmla="*/ 87 w 171"/>
                <a:gd name="T41" fmla="*/ 248 h 366"/>
                <a:gd name="T42" fmla="*/ 96 w 171"/>
                <a:gd name="T43" fmla="*/ 130 h 366"/>
                <a:gd name="T44" fmla="*/ 145 w 171"/>
                <a:gd name="T45" fmla="*/ 189 h 366"/>
                <a:gd name="T46" fmla="*/ 77 w 171"/>
                <a:gd name="T47" fmla="*/ 130 h 366"/>
                <a:gd name="T48" fmla="*/ 70 w 171"/>
                <a:gd name="T49" fmla="*/ 246 h 366"/>
                <a:gd name="T50" fmla="*/ 26 w 171"/>
                <a:gd name="T51" fmla="*/ 189 h 366"/>
                <a:gd name="T52" fmla="*/ 77 w 171"/>
                <a:gd name="T53" fmla="*/ 1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366">
                  <a:moveTo>
                    <a:pt x="171" y="20"/>
                  </a:moveTo>
                  <a:cubicBezTo>
                    <a:pt x="171" y="7"/>
                    <a:pt x="152" y="0"/>
                    <a:pt x="141" y="0"/>
                  </a:cubicBezTo>
                  <a:cubicBezTo>
                    <a:pt x="87" y="0"/>
                    <a:pt x="80" y="79"/>
                    <a:pt x="77" y="121"/>
                  </a:cubicBezTo>
                  <a:cubicBezTo>
                    <a:pt x="44" y="125"/>
                    <a:pt x="17" y="154"/>
                    <a:pt x="17" y="189"/>
                  </a:cubicBezTo>
                  <a:cubicBezTo>
                    <a:pt x="17" y="221"/>
                    <a:pt x="40" y="248"/>
                    <a:pt x="70" y="255"/>
                  </a:cubicBezTo>
                  <a:cubicBezTo>
                    <a:pt x="69" y="261"/>
                    <a:pt x="69" y="267"/>
                    <a:pt x="69" y="274"/>
                  </a:cubicBezTo>
                  <a:cubicBezTo>
                    <a:pt x="68" y="298"/>
                    <a:pt x="68" y="360"/>
                    <a:pt x="33" y="360"/>
                  </a:cubicBezTo>
                  <a:cubicBezTo>
                    <a:pt x="27" y="360"/>
                    <a:pt x="24" y="354"/>
                    <a:pt x="24" y="349"/>
                  </a:cubicBezTo>
                  <a:cubicBezTo>
                    <a:pt x="24" y="342"/>
                    <a:pt x="14" y="334"/>
                    <a:pt x="7" y="334"/>
                  </a:cubicBezTo>
                  <a:cubicBezTo>
                    <a:pt x="2" y="334"/>
                    <a:pt x="0" y="340"/>
                    <a:pt x="0" y="345"/>
                  </a:cubicBezTo>
                  <a:cubicBezTo>
                    <a:pt x="0" y="359"/>
                    <a:pt x="19" y="366"/>
                    <a:pt x="31" y="366"/>
                  </a:cubicBezTo>
                  <a:cubicBezTo>
                    <a:pt x="79" y="366"/>
                    <a:pt x="82" y="295"/>
                    <a:pt x="86" y="260"/>
                  </a:cubicBezTo>
                  <a:lnTo>
                    <a:pt x="86" y="257"/>
                  </a:lnTo>
                  <a:cubicBezTo>
                    <a:pt x="123" y="256"/>
                    <a:pt x="153" y="226"/>
                    <a:pt x="153" y="189"/>
                  </a:cubicBezTo>
                  <a:cubicBezTo>
                    <a:pt x="153" y="155"/>
                    <a:pt x="129" y="127"/>
                    <a:pt x="96" y="121"/>
                  </a:cubicBezTo>
                  <a:cubicBezTo>
                    <a:pt x="98" y="93"/>
                    <a:pt x="101" y="6"/>
                    <a:pt x="139" y="6"/>
                  </a:cubicBezTo>
                  <a:cubicBezTo>
                    <a:pt x="146" y="6"/>
                    <a:pt x="149" y="12"/>
                    <a:pt x="149" y="16"/>
                  </a:cubicBezTo>
                  <a:cubicBezTo>
                    <a:pt x="149" y="23"/>
                    <a:pt x="158" y="30"/>
                    <a:pt x="164" y="30"/>
                  </a:cubicBezTo>
                  <a:cubicBezTo>
                    <a:pt x="169" y="30"/>
                    <a:pt x="171" y="24"/>
                    <a:pt x="171" y="20"/>
                  </a:cubicBezTo>
                  <a:close/>
                  <a:moveTo>
                    <a:pt x="145" y="189"/>
                  </a:moveTo>
                  <a:cubicBezTo>
                    <a:pt x="145" y="221"/>
                    <a:pt x="119" y="247"/>
                    <a:pt x="87" y="248"/>
                  </a:cubicBezTo>
                  <a:cubicBezTo>
                    <a:pt x="91" y="209"/>
                    <a:pt x="93" y="170"/>
                    <a:pt x="96" y="130"/>
                  </a:cubicBezTo>
                  <a:cubicBezTo>
                    <a:pt x="123" y="135"/>
                    <a:pt x="145" y="159"/>
                    <a:pt x="145" y="189"/>
                  </a:cubicBezTo>
                  <a:close/>
                  <a:moveTo>
                    <a:pt x="77" y="130"/>
                  </a:moveTo>
                  <a:cubicBezTo>
                    <a:pt x="74" y="169"/>
                    <a:pt x="72" y="207"/>
                    <a:pt x="70" y="246"/>
                  </a:cubicBezTo>
                  <a:cubicBezTo>
                    <a:pt x="45" y="239"/>
                    <a:pt x="26" y="216"/>
                    <a:pt x="26" y="189"/>
                  </a:cubicBezTo>
                  <a:cubicBezTo>
                    <a:pt x="26" y="159"/>
                    <a:pt x="48" y="134"/>
                    <a:pt x="77" y="13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" name="Freeform 108">
              <a:extLst>
                <a:ext uri="{FF2B5EF4-FFF2-40B4-BE49-F238E27FC236}">
                  <a16:creationId xmlns:a16="http://schemas.microsoft.com/office/drawing/2014/main" id="{91C67C3A-0A8A-4CCE-869B-CB8248624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1166813"/>
              <a:ext cx="42863" cy="57150"/>
            </a:xfrm>
            <a:custGeom>
              <a:avLst/>
              <a:gdLst>
                <a:gd name="T0" fmla="*/ 74 w 85"/>
                <a:gd name="T1" fmla="*/ 94 h 115"/>
                <a:gd name="T2" fmla="*/ 60 w 85"/>
                <a:gd name="T3" fmla="*/ 106 h 115"/>
                <a:gd name="T4" fmla="*/ 57 w 85"/>
                <a:gd name="T5" fmla="*/ 103 h 115"/>
                <a:gd name="T6" fmla="*/ 68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8 w 85"/>
                <a:gd name="T13" fmla="*/ 3 h 115"/>
                <a:gd name="T14" fmla="*/ 58 w 85"/>
                <a:gd name="T15" fmla="*/ 6 h 115"/>
                <a:gd name="T16" fmla="*/ 69 w 85"/>
                <a:gd name="T17" fmla="*/ 11 h 115"/>
                <a:gd name="T18" fmla="*/ 66 w 85"/>
                <a:gd name="T19" fmla="*/ 22 h 115"/>
                <a:gd name="T20" fmla="*/ 59 w 85"/>
                <a:gd name="T21" fmla="*/ 49 h 115"/>
                <a:gd name="T22" fmla="*/ 48 w 85"/>
                <a:gd name="T23" fmla="*/ 40 h 115"/>
                <a:gd name="T24" fmla="*/ 0 w 85"/>
                <a:gd name="T25" fmla="*/ 96 h 115"/>
                <a:gd name="T26" fmla="*/ 17 w 85"/>
                <a:gd name="T27" fmla="*/ 114 h 115"/>
                <a:gd name="T28" fmla="*/ 47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6 w 85"/>
                <a:gd name="T35" fmla="*/ 96 h 115"/>
                <a:gd name="T36" fmla="*/ 74 w 85"/>
                <a:gd name="T37" fmla="*/ 94 h 115"/>
                <a:gd name="T38" fmla="*/ 49 w 85"/>
                <a:gd name="T39" fmla="*/ 43 h 115"/>
                <a:gd name="T40" fmla="*/ 56 w 85"/>
                <a:gd name="T41" fmla="*/ 53 h 115"/>
                <a:gd name="T42" fmla="*/ 24 w 85"/>
                <a:gd name="T43" fmla="*/ 106 h 115"/>
                <a:gd name="T44" fmla="*/ 14 w 85"/>
                <a:gd name="T45" fmla="*/ 96 h 115"/>
                <a:gd name="T46" fmla="*/ 33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4"/>
                  </a:moveTo>
                  <a:cubicBezTo>
                    <a:pt x="65" y="104"/>
                    <a:pt x="63" y="106"/>
                    <a:pt x="60" y="106"/>
                  </a:cubicBezTo>
                  <a:cubicBezTo>
                    <a:pt x="59" y="106"/>
                    <a:pt x="57" y="104"/>
                    <a:pt x="57" y="103"/>
                  </a:cubicBezTo>
                  <a:cubicBezTo>
                    <a:pt x="57" y="100"/>
                    <a:pt x="63" y="80"/>
                    <a:pt x="68" y="62"/>
                  </a:cubicBezTo>
                  <a:cubicBezTo>
                    <a:pt x="73" y="47"/>
                    <a:pt x="76" y="33"/>
                    <a:pt x="85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8" y="3"/>
                  </a:cubicBezTo>
                  <a:lnTo>
                    <a:pt x="58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6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8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6" y="114"/>
                    <a:pt x="17" y="114"/>
                  </a:cubicBezTo>
                  <a:cubicBezTo>
                    <a:pt x="28" y="114"/>
                    <a:pt x="36" y="109"/>
                    <a:pt x="47" y="93"/>
                  </a:cubicBezTo>
                  <a:cubicBezTo>
                    <a:pt x="45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6" y="47"/>
                    <a:pt x="56" y="53"/>
                  </a:cubicBezTo>
                  <a:cubicBezTo>
                    <a:pt x="56" y="78"/>
                    <a:pt x="39" y="106"/>
                    <a:pt x="24" y="106"/>
                  </a:cubicBezTo>
                  <a:cubicBezTo>
                    <a:pt x="18" y="106"/>
                    <a:pt x="14" y="102"/>
                    <a:pt x="14" y="96"/>
                  </a:cubicBezTo>
                  <a:cubicBezTo>
                    <a:pt x="14" y="82"/>
                    <a:pt x="23" y="63"/>
                    <a:pt x="33" y="51"/>
                  </a:cubicBezTo>
                  <a:cubicBezTo>
                    <a:pt x="38" y="46"/>
                    <a:pt x="44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3" name="Freeform 109">
              <a:extLst>
                <a:ext uri="{FF2B5EF4-FFF2-40B4-BE49-F238E27FC236}">
                  <a16:creationId xmlns:a16="http://schemas.microsoft.com/office/drawing/2014/main" id="{471484EE-C4CF-4C60-BA3C-D7EE82B8E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525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4" name="Freeform 110">
              <a:extLst>
                <a:ext uri="{FF2B5EF4-FFF2-40B4-BE49-F238E27FC236}">
                  <a16:creationId xmlns:a16="http://schemas.microsoft.com/office/drawing/2014/main" id="{EFF157BE-557D-47D0-A6A3-9AD9A1390C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3000" y="1187450"/>
              <a:ext cx="36513" cy="50800"/>
            </a:xfrm>
            <a:custGeom>
              <a:avLst/>
              <a:gdLst>
                <a:gd name="T0" fmla="*/ 61 w 76"/>
                <a:gd name="T1" fmla="*/ 104 h 107"/>
                <a:gd name="T2" fmla="*/ 58 w 76"/>
                <a:gd name="T3" fmla="*/ 104 h 107"/>
                <a:gd name="T4" fmla="*/ 48 w 76"/>
                <a:gd name="T5" fmla="*/ 99 h 107"/>
                <a:gd name="T6" fmla="*/ 49 w 76"/>
                <a:gd name="T7" fmla="*/ 98 h 107"/>
                <a:gd name="T8" fmla="*/ 76 w 76"/>
                <a:gd name="T9" fmla="*/ 2 h 107"/>
                <a:gd name="T10" fmla="*/ 64 w 76"/>
                <a:gd name="T11" fmla="*/ 2 h 107"/>
                <a:gd name="T12" fmla="*/ 61 w 76"/>
                <a:gd name="T13" fmla="*/ 10 h 107"/>
                <a:gd name="T14" fmla="*/ 48 w 76"/>
                <a:gd name="T15" fmla="*/ 0 h 107"/>
                <a:gd name="T16" fmla="*/ 0 w 76"/>
                <a:gd name="T17" fmla="*/ 55 h 107"/>
                <a:gd name="T18" fmla="*/ 17 w 76"/>
                <a:gd name="T19" fmla="*/ 74 h 107"/>
                <a:gd name="T20" fmla="*/ 51 w 76"/>
                <a:gd name="T21" fmla="*/ 47 h 107"/>
                <a:gd name="T22" fmla="*/ 36 w 76"/>
                <a:gd name="T23" fmla="*/ 96 h 107"/>
                <a:gd name="T24" fmla="*/ 21 w 76"/>
                <a:gd name="T25" fmla="*/ 104 h 107"/>
                <a:gd name="T26" fmla="*/ 21 w 76"/>
                <a:gd name="T27" fmla="*/ 107 h 107"/>
                <a:gd name="T28" fmla="*/ 61 w 76"/>
                <a:gd name="T29" fmla="*/ 107 h 107"/>
                <a:gd name="T30" fmla="*/ 61 w 76"/>
                <a:gd name="T31" fmla="*/ 104 h 107"/>
                <a:gd name="T32" fmla="*/ 49 w 76"/>
                <a:gd name="T33" fmla="*/ 3 h 107"/>
                <a:gd name="T34" fmla="*/ 59 w 76"/>
                <a:gd name="T35" fmla="*/ 13 h 107"/>
                <a:gd name="T36" fmla="*/ 36 w 76"/>
                <a:gd name="T37" fmla="*/ 60 h 107"/>
                <a:gd name="T38" fmla="*/ 24 w 76"/>
                <a:gd name="T39" fmla="*/ 66 h 107"/>
                <a:gd name="T40" fmla="*/ 14 w 76"/>
                <a:gd name="T41" fmla="*/ 53 h 107"/>
                <a:gd name="T42" fmla="*/ 34 w 76"/>
                <a:gd name="T43" fmla="*/ 11 h 107"/>
                <a:gd name="T44" fmla="*/ 49 w 76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7">
                  <a:moveTo>
                    <a:pt x="61" y="104"/>
                  </a:moveTo>
                  <a:lnTo>
                    <a:pt x="58" y="104"/>
                  </a:lnTo>
                  <a:cubicBezTo>
                    <a:pt x="52" y="104"/>
                    <a:pt x="48" y="103"/>
                    <a:pt x="48" y="99"/>
                  </a:cubicBezTo>
                  <a:cubicBezTo>
                    <a:pt x="48" y="99"/>
                    <a:pt x="48" y="98"/>
                    <a:pt x="49" y="98"/>
                  </a:cubicBezTo>
                  <a:lnTo>
                    <a:pt x="76" y="2"/>
                  </a:lnTo>
                  <a:lnTo>
                    <a:pt x="64" y="2"/>
                  </a:lnTo>
                  <a:lnTo>
                    <a:pt x="61" y="10"/>
                  </a:lnTo>
                  <a:cubicBezTo>
                    <a:pt x="59" y="2"/>
                    <a:pt x="55" y="0"/>
                    <a:pt x="48" y="0"/>
                  </a:cubicBezTo>
                  <a:cubicBezTo>
                    <a:pt x="27" y="0"/>
                    <a:pt x="0" y="30"/>
                    <a:pt x="0" y="55"/>
                  </a:cubicBezTo>
                  <a:cubicBezTo>
                    <a:pt x="0" y="67"/>
                    <a:pt x="6" y="74"/>
                    <a:pt x="17" y="74"/>
                  </a:cubicBezTo>
                  <a:cubicBezTo>
                    <a:pt x="29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1" y="104"/>
                  </a:cubicBezTo>
                  <a:lnTo>
                    <a:pt x="21" y="107"/>
                  </a:lnTo>
                  <a:lnTo>
                    <a:pt x="61" y="107"/>
                  </a:lnTo>
                  <a:lnTo>
                    <a:pt x="61" y="104"/>
                  </a:lnTo>
                  <a:close/>
                  <a:moveTo>
                    <a:pt x="49" y="3"/>
                  </a:moveTo>
                  <a:cubicBezTo>
                    <a:pt x="54" y="3"/>
                    <a:pt x="59" y="8"/>
                    <a:pt x="59" y="13"/>
                  </a:cubicBezTo>
                  <a:cubicBezTo>
                    <a:pt x="59" y="27"/>
                    <a:pt x="47" y="51"/>
                    <a:pt x="36" y="60"/>
                  </a:cubicBezTo>
                  <a:cubicBezTo>
                    <a:pt x="32" y="64"/>
                    <a:pt x="27" y="66"/>
                    <a:pt x="24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4" y="11"/>
                  </a:cubicBezTo>
                  <a:cubicBezTo>
                    <a:pt x="39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5" name="Freeform 111">
              <a:extLst>
                <a:ext uri="{FF2B5EF4-FFF2-40B4-BE49-F238E27FC236}">
                  <a16:creationId xmlns:a16="http://schemas.microsoft.com/office/drawing/2014/main" id="{367B0840-957A-413F-BBCA-4C7E88BE3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913" y="1196975"/>
              <a:ext cx="9525" cy="7938"/>
            </a:xfrm>
            <a:custGeom>
              <a:avLst/>
              <a:gdLst>
                <a:gd name="T0" fmla="*/ 19 w 19"/>
                <a:gd name="T1" fmla="*/ 10 h 19"/>
                <a:gd name="T2" fmla="*/ 10 w 19"/>
                <a:gd name="T3" fmla="*/ 0 h 19"/>
                <a:gd name="T4" fmla="*/ 0 w 19"/>
                <a:gd name="T5" fmla="*/ 10 h 19"/>
                <a:gd name="T6" fmla="*/ 10 w 19"/>
                <a:gd name="T7" fmla="*/ 19 h 19"/>
                <a:gd name="T8" fmla="*/ 19 w 19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19"/>
                    <a:pt x="10" y="19"/>
                  </a:cubicBezTo>
                  <a:cubicBezTo>
                    <a:pt x="13" y="19"/>
                    <a:pt x="19" y="16"/>
                    <a:pt x="19" y="1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6" name="Freeform 112">
              <a:extLst>
                <a:ext uri="{FF2B5EF4-FFF2-40B4-BE49-F238E27FC236}">
                  <a16:creationId xmlns:a16="http://schemas.microsoft.com/office/drawing/2014/main" id="{45276A5A-A62E-4EF5-83E5-7014D4D34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114300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8 h 48"/>
                <a:gd name="T12" fmla="*/ 56 w 70"/>
                <a:gd name="T13" fmla="*/ 28 h 48"/>
                <a:gd name="T14" fmla="*/ 40 w 70"/>
                <a:gd name="T15" fmla="*/ 44 h 48"/>
                <a:gd name="T16" fmla="*/ 43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8"/>
                  </a:lnTo>
                  <a:lnTo>
                    <a:pt x="56" y="28"/>
                  </a:lnTo>
                  <a:lnTo>
                    <a:pt x="40" y="44"/>
                  </a:lnTo>
                  <a:lnTo>
                    <a:pt x="43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7" name="Freeform 113">
              <a:extLst>
                <a:ext uri="{FF2B5EF4-FFF2-40B4-BE49-F238E27FC236}">
                  <a16:creationId xmlns:a16="http://schemas.microsoft.com/office/drawing/2014/main" id="{9B6BDD40-0F0E-4A89-A02C-679FADEE5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8250" y="1166813"/>
              <a:ext cx="41275" cy="57150"/>
            </a:xfrm>
            <a:custGeom>
              <a:avLst/>
              <a:gdLst>
                <a:gd name="T0" fmla="*/ 74 w 84"/>
                <a:gd name="T1" fmla="*/ 94 h 115"/>
                <a:gd name="T2" fmla="*/ 60 w 84"/>
                <a:gd name="T3" fmla="*/ 106 h 115"/>
                <a:gd name="T4" fmla="*/ 57 w 84"/>
                <a:gd name="T5" fmla="*/ 103 h 115"/>
                <a:gd name="T6" fmla="*/ 68 w 84"/>
                <a:gd name="T7" fmla="*/ 62 h 115"/>
                <a:gd name="T8" fmla="*/ 84 w 84"/>
                <a:gd name="T9" fmla="*/ 0 h 115"/>
                <a:gd name="T10" fmla="*/ 84 w 84"/>
                <a:gd name="T11" fmla="*/ 0 h 115"/>
                <a:gd name="T12" fmla="*/ 58 w 84"/>
                <a:gd name="T13" fmla="*/ 3 h 115"/>
                <a:gd name="T14" fmla="*/ 58 w 84"/>
                <a:gd name="T15" fmla="*/ 6 h 115"/>
                <a:gd name="T16" fmla="*/ 69 w 84"/>
                <a:gd name="T17" fmla="*/ 11 h 115"/>
                <a:gd name="T18" fmla="*/ 66 w 84"/>
                <a:gd name="T19" fmla="*/ 22 h 115"/>
                <a:gd name="T20" fmla="*/ 59 w 84"/>
                <a:gd name="T21" fmla="*/ 49 h 115"/>
                <a:gd name="T22" fmla="*/ 48 w 84"/>
                <a:gd name="T23" fmla="*/ 40 h 115"/>
                <a:gd name="T24" fmla="*/ 0 w 84"/>
                <a:gd name="T25" fmla="*/ 96 h 115"/>
                <a:gd name="T26" fmla="*/ 17 w 84"/>
                <a:gd name="T27" fmla="*/ 114 h 115"/>
                <a:gd name="T28" fmla="*/ 47 w 84"/>
                <a:gd name="T29" fmla="*/ 93 h 115"/>
                <a:gd name="T30" fmla="*/ 45 w 84"/>
                <a:gd name="T31" fmla="*/ 107 h 115"/>
                <a:gd name="T32" fmla="*/ 52 w 84"/>
                <a:gd name="T33" fmla="*/ 115 h 115"/>
                <a:gd name="T34" fmla="*/ 76 w 84"/>
                <a:gd name="T35" fmla="*/ 96 h 115"/>
                <a:gd name="T36" fmla="*/ 74 w 84"/>
                <a:gd name="T37" fmla="*/ 94 h 115"/>
                <a:gd name="T38" fmla="*/ 49 w 84"/>
                <a:gd name="T39" fmla="*/ 43 h 115"/>
                <a:gd name="T40" fmla="*/ 56 w 84"/>
                <a:gd name="T41" fmla="*/ 53 h 115"/>
                <a:gd name="T42" fmla="*/ 24 w 84"/>
                <a:gd name="T43" fmla="*/ 106 h 115"/>
                <a:gd name="T44" fmla="*/ 14 w 84"/>
                <a:gd name="T45" fmla="*/ 96 h 115"/>
                <a:gd name="T46" fmla="*/ 33 w 84"/>
                <a:gd name="T47" fmla="*/ 51 h 115"/>
                <a:gd name="T48" fmla="*/ 49 w 84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" h="115">
                  <a:moveTo>
                    <a:pt x="74" y="94"/>
                  </a:moveTo>
                  <a:cubicBezTo>
                    <a:pt x="65" y="104"/>
                    <a:pt x="63" y="106"/>
                    <a:pt x="60" y="106"/>
                  </a:cubicBezTo>
                  <a:cubicBezTo>
                    <a:pt x="59" y="106"/>
                    <a:pt x="57" y="104"/>
                    <a:pt x="57" y="103"/>
                  </a:cubicBezTo>
                  <a:cubicBezTo>
                    <a:pt x="57" y="100"/>
                    <a:pt x="63" y="80"/>
                    <a:pt x="68" y="62"/>
                  </a:cubicBezTo>
                  <a:cubicBezTo>
                    <a:pt x="72" y="47"/>
                    <a:pt x="76" y="33"/>
                    <a:pt x="84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8" y="3"/>
                  </a:cubicBezTo>
                  <a:lnTo>
                    <a:pt x="58" y="6"/>
                  </a:lnTo>
                  <a:cubicBezTo>
                    <a:pt x="67" y="7"/>
                    <a:pt x="69" y="7"/>
                    <a:pt x="69" y="11"/>
                  </a:cubicBezTo>
                  <a:cubicBezTo>
                    <a:pt x="69" y="13"/>
                    <a:pt x="68" y="14"/>
                    <a:pt x="66" y="22"/>
                  </a:cubicBezTo>
                  <a:lnTo>
                    <a:pt x="59" y="49"/>
                  </a:lnTo>
                  <a:cubicBezTo>
                    <a:pt x="57" y="42"/>
                    <a:pt x="54" y="40"/>
                    <a:pt x="48" y="40"/>
                  </a:cubicBezTo>
                  <a:cubicBezTo>
                    <a:pt x="26" y="40"/>
                    <a:pt x="0" y="71"/>
                    <a:pt x="0" y="96"/>
                  </a:cubicBezTo>
                  <a:cubicBezTo>
                    <a:pt x="0" y="107"/>
                    <a:pt x="6" y="114"/>
                    <a:pt x="17" y="114"/>
                  </a:cubicBezTo>
                  <a:cubicBezTo>
                    <a:pt x="28" y="114"/>
                    <a:pt x="36" y="109"/>
                    <a:pt x="47" y="93"/>
                  </a:cubicBezTo>
                  <a:cubicBezTo>
                    <a:pt x="45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6" y="47"/>
                    <a:pt x="56" y="53"/>
                  </a:cubicBezTo>
                  <a:cubicBezTo>
                    <a:pt x="56" y="78"/>
                    <a:pt x="39" y="106"/>
                    <a:pt x="24" y="106"/>
                  </a:cubicBezTo>
                  <a:cubicBezTo>
                    <a:pt x="18" y="106"/>
                    <a:pt x="14" y="102"/>
                    <a:pt x="14" y="96"/>
                  </a:cubicBezTo>
                  <a:cubicBezTo>
                    <a:pt x="14" y="82"/>
                    <a:pt x="22" y="63"/>
                    <a:pt x="33" y="51"/>
                  </a:cubicBezTo>
                  <a:cubicBezTo>
                    <a:pt x="38" y="46"/>
                    <a:pt x="44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8" name="Freeform 114">
              <a:extLst>
                <a:ext uri="{FF2B5EF4-FFF2-40B4-BE49-F238E27FC236}">
                  <a16:creationId xmlns:a16="http://schemas.microsoft.com/office/drawing/2014/main" id="{F95D56D1-D8BB-4807-A0D8-50C9EC11D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525" y="1209675"/>
              <a:ext cx="22225" cy="25400"/>
            </a:xfrm>
            <a:custGeom>
              <a:avLst/>
              <a:gdLst>
                <a:gd name="T0" fmla="*/ 38 w 44"/>
                <a:gd name="T1" fmla="*/ 39 h 53"/>
                <a:gd name="T2" fmla="*/ 21 w 44"/>
                <a:gd name="T3" fmla="*/ 48 h 53"/>
                <a:gd name="T4" fmla="*/ 10 w 44"/>
                <a:gd name="T5" fmla="*/ 37 h 53"/>
                <a:gd name="T6" fmla="*/ 11 w 44"/>
                <a:gd name="T7" fmla="*/ 30 h 53"/>
                <a:gd name="T8" fmla="*/ 14 w 44"/>
                <a:gd name="T9" fmla="*/ 29 h 53"/>
                <a:gd name="T10" fmla="*/ 44 w 44"/>
                <a:gd name="T11" fmla="*/ 8 h 53"/>
                <a:gd name="T12" fmla="*/ 35 w 44"/>
                <a:gd name="T13" fmla="*/ 0 h 53"/>
                <a:gd name="T14" fmla="*/ 0 w 44"/>
                <a:gd name="T15" fmla="*/ 37 h 53"/>
                <a:gd name="T16" fmla="*/ 15 w 44"/>
                <a:gd name="T17" fmla="*/ 53 h 53"/>
                <a:gd name="T18" fmla="*/ 39 w 44"/>
                <a:gd name="T19" fmla="*/ 40 h 53"/>
                <a:gd name="T20" fmla="*/ 38 w 44"/>
                <a:gd name="T21" fmla="*/ 39 h 53"/>
                <a:gd name="T22" fmla="*/ 14 w 44"/>
                <a:gd name="T23" fmla="*/ 22 h 53"/>
                <a:gd name="T24" fmla="*/ 32 w 44"/>
                <a:gd name="T25" fmla="*/ 3 h 53"/>
                <a:gd name="T26" fmla="*/ 36 w 44"/>
                <a:gd name="T27" fmla="*/ 8 h 53"/>
                <a:gd name="T28" fmla="*/ 31 w 44"/>
                <a:gd name="T29" fmla="*/ 19 h 53"/>
                <a:gd name="T30" fmla="*/ 12 w 44"/>
                <a:gd name="T31" fmla="*/ 27 h 53"/>
                <a:gd name="T32" fmla="*/ 14 w 44"/>
                <a:gd name="T3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3">
                  <a:moveTo>
                    <a:pt x="38" y="39"/>
                  </a:moveTo>
                  <a:cubicBezTo>
                    <a:pt x="29" y="46"/>
                    <a:pt x="26" y="48"/>
                    <a:pt x="21" y="48"/>
                  </a:cubicBezTo>
                  <a:cubicBezTo>
                    <a:pt x="14" y="48"/>
                    <a:pt x="10" y="43"/>
                    <a:pt x="10" y="37"/>
                  </a:cubicBezTo>
                  <a:cubicBezTo>
                    <a:pt x="10" y="35"/>
                    <a:pt x="10" y="34"/>
                    <a:pt x="11" y="30"/>
                  </a:cubicBezTo>
                  <a:lnTo>
                    <a:pt x="14" y="29"/>
                  </a:lnTo>
                  <a:cubicBezTo>
                    <a:pt x="32" y="27"/>
                    <a:pt x="44" y="18"/>
                    <a:pt x="44" y="8"/>
                  </a:cubicBezTo>
                  <a:cubicBezTo>
                    <a:pt x="44" y="3"/>
                    <a:pt x="40" y="0"/>
                    <a:pt x="35" y="0"/>
                  </a:cubicBezTo>
                  <a:cubicBezTo>
                    <a:pt x="18" y="0"/>
                    <a:pt x="0" y="20"/>
                    <a:pt x="0" y="37"/>
                  </a:cubicBezTo>
                  <a:cubicBezTo>
                    <a:pt x="0" y="46"/>
                    <a:pt x="6" y="53"/>
                    <a:pt x="15" y="53"/>
                  </a:cubicBezTo>
                  <a:cubicBezTo>
                    <a:pt x="23" y="53"/>
                    <a:pt x="32" y="48"/>
                    <a:pt x="39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6" y="3"/>
                    <a:pt x="32" y="3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6" y="11"/>
                    <a:pt x="34" y="15"/>
                    <a:pt x="31" y="19"/>
                  </a:cubicBezTo>
                  <a:cubicBezTo>
                    <a:pt x="26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9" name="Freeform 115">
              <a:extLst>
                <a:ext uri="{FF2B5EF4-FFF2-40B4-BE49-F238E27FC236}">
                  <a16:creationId xmlns:a16="http://schemas.microsoft.com/office/drawing/2014/main" id="{2D30A4EA-7541-45CF-AAA7-74386CFBD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3338" y="1209675"/>
              <a:ext cx="26988" cy="36513"/>
            </a:xfrm>
            <a:custGeom>
              <a:avLst/>
              <a:gdLst>
                <a:gd name="T0" fmla="*/ 54 w 54"/>
                <a:gd name="T1" fmla="*/ 5 h 75"/>
                <a:gd name="T2" fmla="*/ 46 w 54"/>
                <a:gd name="T3" fmla="*/ 5 h 75"/>
                <a:gd name="T4" fmla="*/ 45 w 54"/>
                <a:gd name="T5" fmla="*/ 4 h 75"/>
                <a:gd name="T6" fmla="*/ 33 w 54"/>
                <a:gd name="T7" fmla="*/ 0 h 75"/>
                <a:gd name="T8" fmla="*/ 10 w 54"/>
                <a:gd name="T9" fmla="*/ 20 h 75"/>
                <a:gd name="T10" fmla="*/ 19 w 54"/>
                <a:gd name="T11" fmla="*/ 33 h 75"/>
                <a:gd name="T12" fmla="*/ 10 w 54"/>
                <a:gd name="T13" fmla="*/ 42 h 75"/>
                <a:gd name="T14" fmla="*/ 13 w 54"/>
                <a:gd name="T15" fmla="*/ 47 h 75"/>
                <a:gd name="T16" fmla="*/ 0 w 54"/>
                <a:gd name="T17" fmla="*/ 62 h 75"/>
                <a:gd name="T18" fmla="*/ 19 w 54"/>
                <a:gd name="T19" fmla="*/ 75 h 75"/>
                <a:gd name="T20" fmla="*/ 43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3 w 54"/>
                <a:gd name="T27" fmla="*/ 34 h 75"/>
                <a:gd name="T28" fmla="*/ 24 w 54"/>
                <a:gd name="T29" fmla="*/ 34 h 75"/>
                <a:gd name="T30" fmla="*/ 27 w 54"/>
                <a:gd name="T31" fmla="*/ 34 h 75"/>
                <a:gd name="T32" fmla="*/ 49 w 54"/>
                <a:gd name="T33" fmla="*/ 16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5 h 75"/>
                <a:gd name="T40" fmla="*/ 16 w 54"/>
                <a:gd name="T41" fmla="*/ 48 h 75"/>
                <a:gd name="T42" fmla="*/ 17 w 54"/>
                <a:gd name="T43" fmla="*/ 48 h 75"/>
                <a:gd name="T44" fmla="*/ 20 w 54"/>
                <a:gd name="T45" fmla="*/ 50 h 75"/>
                <a:gd name="T46" fmla="*/ 36 w 54"/>
                <a:gd name="T47" fmla="*/ 62 h 75"/>
                <a:gd name="T48" fmla="*/ 21 w 54"/>
                <a:gd name="T49" fmla="*/ 73 h 75"/>
                <a:gd name="T50" fmla="*/ 6 w 54"/>
                <a:gd name="T51" fmla="*/ 61 h 75"/>
                <a:gd name="T52" fmla="*/ 9 w 54"/>
                <a:gd name="T53" fmla="*/ 54 h 75"/>
                <a:gd name="T54" fmla="*/ 16 w 54"/>
                <a:gd name="T55" fmla="*/ 48 h 75"/>
                <a:gd name="T56" fmla="*/ 33 w 54"/>
                <a:gd name="T57" fmla="*/ 3 h 75"/>
                <a:gd name="T58" fmla="*/ 40 w 54"/>
                <a:gd name="T59" fmla="*/ 11 h 75"/>
                <a:gd name="T60" fmla="*/ 36 w 54"/>
                <a:gd name="T61" fmla="*/ 24 h 75"/>
                <a:gd name="T62" fmla="*/ 26 w 54"/>
                <a:gd name="T63" fmla="*/ 32 h 75"/>
                <a:gd name="T64" fmla="*/ 19 w 54"/>
                <a:gd name="T65" fmla="*/ 23 h 75"/>
                <a:gd name="T66" fmla="*/ 33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5"/>
                  </a:moveTo>
                  <a:lnTo>
                    <a:pt x="46" y="5"/>
                  </a:lnTo>
                  <a:cubicBezTo>
                    <a:pt x="46" y="5"/>
                    <a:pt x="46" y="4"/>
                    <a:pt x="45" y="4"/>
                  </a:cubicBezTo>
                  <a:cubicBezTo>
                    <a:pt x="41" y="2"/>
                    <a:pt x="38" y="0"/>
                    <a:pt x="33" y="0"/>
                  </a:cubicBezTo>
                  <a:cubicBezTo>
                    <a:pt x="20" y="0"/>
                    <a:pt x="10" y="9"/>
                    <a:pt x="10" y="20"/>
                  </a:cubicBezTo>
                  <a:cubicBezTo>
                    <a:pt x="10" y="26"/>
                    <a:pt x="13" y="30"/>
                    <a:pt x="19" y="33"/>
                  </a:cubicBezTo>
                  <a:cubicBezTo>
                    <a:pt x="12" y="37"/>
                    <a:pt x="10" y="40"/>
                    <a:pt x="10" y="42"/>
                  </a:cubicBezTo>
                  <a:cubicBezTo>
                    <a:pt x="10" y="44"/>
                    <a:pt x="11" y="45"/>
                    <a:pt x="13" y="47"/>
                  </a:cubicBezTo>
                  <a:cubicBezTo>
                    <a:pt x="2" y="54"/>
                    <a:pt x="0" y="57"/>
                    <a:pt x="0" y="62"/>
                  </a:cubicBezTo>
                  <a:cubicBezTo>
                    <a:pt x="0" y="70"/>
                    <a:pt x="7" y="75"/>
                    <a:pt x="19" y="75"/>
                  </a:cubicBezTo>
                  <a:cubicBezTo>
                    <a:pt x="34" y="75"/>
                    <a:pt x="43" y="68"/>
                    <a:pt x="43" y="58"/>
                  </a:cubicBezTo>
                  <a:cubicBezTo>
                    <a:pt x="43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7"/>
                    <a:pt x="21" y="34"/>
                    <a:pt x="23" y="34"/>
                  </a:cubicBezTo>
                  <a:cubicBezTo>
                    <a:pt x="23" y="34"/>
                    <a:pt x="23" y="34"/>
                    <a:pt x="24" y="34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38" y="34"/>
                    <a:pt x="49" y="25"/>
                    <a:pt x="49" y="16"/>
                  </a:cubicBezTo>
                  <a:cubicBezTo>
                    <a:pt x="49" y="14"/>
                    <a:pt x="48" y="11"/>
                    <a:pt x="48" y="9"/>
                  </a:cubicBezTo>
                  <a:lnTo>
                    <a:pt x="54" y="9"/>
                  </a:lnTo>
                  <a:lnTo>
                    <a:pt x="54" y="5"/>
                  </a:ln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7" y="49"/>
                    <a:pt x="18" y="49"/>
                    <a:pt x="20" y="50"/>
                  </a:cubicBezTo>
                  <a:cubicBezTo>
                    <a:pt x="32" y="53"/>
                    <a:pt x="36" y="57"/>
                    <a:pt x="36" y="62"/>
                  </a:cubicBezTo>
                  <a:cubicBezTo>
                    <a:pt x="36" y="68"/>
                    <a:pt x="30" y="73"/>
                    <a:pt x="21" y="73"/>
                  </a:cubicBezTo>
                  <a:cubicBezTo>
                    <a:pt x="12" y="73"/>
                    <a:pt x="6" y="68"/>
                    <a:pt x="6" y="61"/>
                  </a:cubicBezTo>
                  <a:cubicBezTo>
                    <a:pt x="6" y="58"/>
                    <a:pt x="7" y="56"/>
                    <a:pt x="9" y="54"/>
                  </a:cubicBezTo>
                  <a:cubicBezTo>
                    <a:pt x="10" y="52"/>
                    <a:pt x="15" y="48"/>
                    <a:pt x="16" y="48"/>
                  </a:cubicBezTo>
                  <a:close/>
                  <a:moveTo>
                    <a:pt x="33" y="3"/>
                  </a:moveTo>
                  <a:cubicBezTo>
                    <a:pt x="37" y="3"/>
                    <a:pt x="40" y="6"/>
                    <a:pt x="40" y="11"/>
                  </a:cubicBezTo>
                  <a:cubicBezTo>
                    <a:pt x="40" y="15"/>
                    <a:pt x="38" y="20"/>
                    <a:pt x="36" y="24"/>
                  </a:cubicBezTo>
                  <a:cubicBezTo>
                    <a:pt x="33" y="29"/>
                    <a:pt x="30" y="32"/>
                    <a:pt x="26" y="32"/>
                  </a:cubicBezTo>
                  <a:cubicBezTo>
                    <a:pt x="22" y="32"/>
                    <a:pt x="19" y="28"/>
                    <a:pt x="19" y="23"/>
                  </a:cubicBezTo>
                  <a:cubicBezTo>
                    <a:pt x="19" y="12"/>
                    <a:pt x="26" y="3"/>
                    <a:pt x="33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0" name="Freeform 116">
              <a:extLst>
                <a:ext uri="{FF2B5EF4-FFF2-40B4-BE49-F238E27FC236}">
                  <a16:creationId xmlns:a16="http://schemas.microsoft.com/office/drawing/2014/main" id="{85FD7FFD-FE5F-4531-BE9D-23ADA1426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0" y="1168400"/>
              <a:ext cx="20638" cy="68263"/>
            </a:xfrm>
            <a:custGeom>
              <a:avLst/>
              <a:gdLst>
                <a:gd name="T0" fmla="*/ 41 w 43"/>
                <a:gd name="T1" fmla="*/ 0 h 141"/>
                <a:gd name="T2" fmla="*/ 18 w 43"/>
                <a:gd name="T3" fmla="*/ 20 h 141"/>
                <a:gd name="T4" fmla="*/ 0 w 43"/>
                <a:gd name="T5" fmla="*/ 70 h 141"/>
                <a:gd name="T6" fmla="*/ 21 w 43"/>
                <a:gd name="T7" fmla="*/ 124 h 141"/>
                <a:gd name="T8" fmla="*/ 41 w 43"/>
                <a:gd name="T9" fmla="*/ 141 h 141"/>
                <a:gd name="T10" fmla="*/ 43 w 43"/>
                <a:gd name="T11" fmla="*/ 138 h 141"/>
                <a:gd name="T12" fmla="*/ 20 w 43"/>
                <a:gd name="T13" fmla="*/ 110 h 141"/>
                <a:gd name="T14" fmla="*/ 14 w 43"/>
                <a:gd name="T15" fmla="*/ 69 h 141"/>
                <a:gd name="T16" fmla="*/ 21 w 43"/>
                <a:gd name="T17" fmla="*/ 28 h 141"/>
                <a:gd name="T18" fmla="*/ 43 w 43"/>
                <a:gd name="T19" fmla="*/ 2 h 141"/>
                <a:gd name="T20" fmla="*/ 41 w 43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1">
                  <a:moveTo>
                    <a:pt x="41" y="0"/>
                  </a:moveTo>
                  <a:cubicBezTo>
                    <a:pt x="29" y="8"/>
                    <a:pt x="24" y="12"/>
                    <a:pt x="18" y="20"/>
                  </a:cubicBezTo>
                  <a:cubicBezTo>
                    <a:pt x="6" y="34"/>
                    <a:pt x="0" y="51"/>
                    <a:pt x="0" y="70"/>
                  </a:cubicBezTo>
                  <a:cubicBezTo>
                    <a:pt x="0" y="91"/>
                    <a:pt x="6" y="107"/>
                    <a:pt x="21" y="124"/>
                  </a:cubicBezTo>
                  <a:cubicBezTo>
                    <a:pt x="28" y="132"/>
                    <a:pt x="32" y="136"/>
                    <a:pt x="41" y="141"/>
                  </a:cubicBezTo>
                  <a:lnTo>
                    <a:pt x="43" y="138"/>
                  </a:lnTo>
                  <a:cubicBezTo>
                    <a:pt x="29" y="128"/>
                    <a:pt x="25" y="122"/>
                    <a:pt x="20" y="110"/>
                  </a:cubicBezTo>
                  <a:cubicBezTo>
                    <a:pt x="16" y="98"/>
                    <a:pt x="14" y="86"/>
                    <a:pt x="14" y="69"/>
                  </a:cubicBezTo>
                  <a:cubicBezTo>
                    <a:pt x="14" y="52"/>
                    <a:pt x="17" y="38"/>
                    <a:pt x="21" y="28"/>
                  </a:cubicBezTo>
                  <a:cubicBezTo>
                    <a:pt x="26" y="18"/>
                    <a:pt x="31" y="12"/>
                    <a:pt x="43" y="2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1" name="Freeform 117">
              <a:extLst>
                <a:ext uri="{FF2B5EF4-FFF2-40B4-BE49-F238E27FC236}">
                  <a16:creationId xmlns:a16="http://schemas.microsoft.com/office/drawing/2014/main" id="{6465D72F-783A-4C07-A57B-90F9125CF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775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2" name="Freeform 118">
              <a:extLst>
                <a:ext uri="{FF2B5EF4-FFF2-40B4-BE49-F238E27FC236}">
                  <a16:creationId xmlns:a16="http://schemas.microsoft.com/office/drawing/2014/main" id="{EC4A8AFC-7E6C-4CEF-A9E2-346613AE8D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5250" y="1187450"/>
              <a:ext cx="36513" cy="50800"/>
            </a:xfrm>
            <a:custGeom>
              <a:avLst/>
              <a:gdLst>
                <a:gd name="T0" fmla="*/ 60 w 75"/>
                <a:gd name="T1" fmla="*/ 104 h 107"/>
                <a:gd name="T2" fmla="*/ 57 w 75"/>
                <a:gd name="T3" fmla="*/ 104 h 107"/>
                <a:gd name="T4" fmla="*/ 48 w 75"/>
                <a:gd name="T5" fmla="*/ 99 h 107"/>
                <a:gd name="T6" fmla="*/ 48 w 75"/>
                <a:gd name="T7" fmla="*/ 98 h 107"/>
                <a:gd name="T8" fmla="*/ 75 w 75"/>
                <a:gd name="T9" fmla="*/ 2 h 107"/>
                <a:gd name="T10" fmla="*/ 63 w 75"/>
                <a:gd name="T11" fmla="*/ 2 h 107"/>
                <a:gd name="T12" fmla="*/ 61 w 75"/>
                <a:gd name="T13" fmla="*/ 10 h 107"/>
                <a:gd name="T14" fmla="*/ 48 w 75"/>
                <a:gd name="T15" fmla="*/ 0 h 107"/>
                <a:gd name="T16" fmla="*/ 0 w 75"/>
                <a:gd name="T17" fmla="*/ 55 h 107"/>
                <a:gd name="T18" fmla="*/ 17 w 75"/>
                <a:gd name="T19" fmla="*/ 74 h 107"/>
                <a:gd name="T20" fmla="*/ 51 w 75"/>
                <a:gd name="T21" fmla="*/ 47 h 107"/>
                <a:gd name="T22" fmla="*/ 36 w 75"/>
                <a:gd name="T23" fmla="*/ 96 h 107"/>
                <a:gd name="T24" fmla="*/ 20 w 75"/>
                <a:gd name="T25" fmla="*/ 104 h 107"/>
                <a:gd name="T26" fmla="*/ 20 w 75"/>
                <a:gd name="T27" fmla="*/ 107 h 107"/>
                <a:gd name="T28" fmla="*/ 60 w 75"/>
                <a:gd name="T29" fmla="*/ 107 h 107"/>
                <a:gd name="T30" fmla="*/ 60 w 75"/>
                <a:gd name="T31" fmla="*/ 104 h 107"/>
                <a:gd name="T32" fmla="*/ 49 w 75"/>
                <a:gd name="T33" fmla="*/ 3 h 107"/>
                <a:gd name="T34" fmla="*/ 58 w 75"/>
                <a:gd name="T35" fmla="*/ 13 h 107"/>
                <a:gd name="T36" fmla="*/ 36 w 75"/>
                <a:gd name="T37" fmla="*/ 60 h 107"/>
                <a:gd name="T38" fmla="*/ 23 w 75"/>
                <a:gd name="T39" fmla="*/ 66 h 107"/>
                <a:gd name="T40" fmla="*/ 14 w 75"/>
                <a:gd name="T41" fmla="*/ 53 h 107"/>
                <a:gd name="T42" fmla="*/ 33 w 75"/>
                <a:gd name="T43" fmla="*/ 11 h 107"/>
                <a:gd name="T44" fmla="*/ 49 w 75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107">
                  <a:moveTo>
                    <a:pt x="60" y="104"/>
                  </a:moveTo>
                  <a:lnTo>
                    <a:pt x="57" y="104"/>
                  </a:lnTo>
                  <a:cubicBezTo>
                    <a:pt x="51" y="104"/>
                    <a:pt x="48" y="103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lnTo>
                    <a:pt x="75" y="2"/>
                  </a:lnTo>
                  <a:lnTo>
                    <a:pt x="63" y="2"/>
                  </a:lnTo>
                  <a:lnTo>
                    <a:pt x="61" y="10"/>
                  </a:lnTo>
                  <a:cubicBezTo>
                    <a:pt x="58" y="2"/>
                    <a:pt x="55" y="0"/>
                    <a:pt x="48" y="0"/>
                  </a:cubicBezTo>
                  <a:cubicBezTo>
                    <a:pt x="26" y="0"/>
                    <a:pt x="0" y="30"/>
                    <a:pt x="0" y="55"/>
                  </a:cubicBezTo>
                  <a:cubicBezTo>
                    <a:pt x="0" y="67"/>
                    <a:pt x="6" y="74"/>
                    <a:pt x="17" y="74"/>
                  </a:cubicBezTo>
                  <a:cubicBezTo>
                    <a:pt x="28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0" y="104"/>
                  </a:cubicBezTo>
                  <a:lnTo>
                    <a:pt x="20" y="107"/>
                  </a:lnTo>
                  <a:lnTo>
                    <a:pt x="60" y="107"/>
                  </a:lnTo>
                  <a:lnTo>
                    <a:pt x="60" y="104"/>
                  </a:lnTo>
                  <a:close/>
                  <a:moveTo>
                    <a:pt x="49" y="3"/>
                  </a:moveTo>
                  <a:cubicBezTo>
                    <a:pt x="54" y="3"/>
                    <a:pt x="58" y="8"/>
                    <a:pt x="58" y="13"/>
                  </a:cubicBezTo>
                  <a:cubicBezTo>
                    <a:pt x="58" y="27"/>
                    <a:pt x="47" y="51"/>
                    <a:pt x="36" y="60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3" y="11"/>
                  </a:cubicBezTo>
                  <a:cubicBezTo>
                    <a:pt x="38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3" name="Freeform 119">
              <a:extLst>
                <a:ext uri="{FF2B5EF4-FFF2-40B4-BE49-F238E27FC236}">
                  <a16:creationId xmlns:a16="http://schemas.microsoft.com/office/drawing/2014/main" id="{C561E467-275E-4F28-97B4-1FAE839A5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1168400"/>
              <a:ext cx="20638" cy="68263"/>
            </a:xfrm>
            <a:custGeom>
              <a:avLst/>
              <a:gdLst>
                <a:gd name="T0" fmla="*/ 2 w 43"/>
                <a:gd name="T1" fmla="*/ 141 h 141"/>
                <a:gd name="T2" fmla="*/ 25 w 43"/>
                <a:gd name="T3" fmla="*/ 121 h 141"/>
                <a:gd name="T4" fmla="*/ 43 w 43"/>
                <a:gd name="T5" fmla="*/ 71 h 141"/>
                <a:gd name="T6" fmla="*/ 22 w 43"/>
                <a:gd name="T7" fmla="*/ 17 h 141"/>
                <a:gd name="T8" fmla="*/ 2 w 43"/>
                <a:gd name="T9" fmla="*/ 0 h 141"/>
                <a:gd name="T10" fmla="*/ 0 w 43"/>
                <a:gd name="T11" fmla="*/ 2 h 141"/>
                <a:gd name="T12" fmla="*/ 23 w 43"/>
                <a:gd name="T13" fmla="*/ 31 h 141"/>
                <a:gd name="T14" fmla="*/ 29 w 43"/>
                <a:gd name="T15" fmla="*/ 71 h 141"/>
                <a:gd name="T16" fmla="*/ 22 w 43"/>
                <a:gd name="T17" fmla="*/ 112 h 141"/>
                <a:gd name="T18" fmla="*/ 0 w 43"/>
                <a:gd name="T19" fmla="*/ 138 h 141"/>
                <a:gd name="T20" fmla="*/ 2 w 43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1">
                  <a:moveTo>
                    <a:pt x="2" y="141"/>
                  </a:moveTo>
                  <a:cubicBezTo>
                    <a:pt x="14" y="133"/>
                    <a:pt x="19" y="129"/>
                    <a:pt x="25" y="121"/>
                  </a:cubicBezTo>
                  <a:cubicBezTo>
                    <a:pt x="37" y="107"/>
                    <a:pt x="43" y="90"/>
                    <a:pt x="43" y="71"/>
                  </a:cubicBezTo>
                  <a:cubicBezTo>
                    <a:pt x="43" y="50"/>
                    <a:pt x="37" y="33"/>
                    <a:pt x="22" y="17"/>
                  </a:cubicBezTo>
                  <a:cubicBezTo>
                    <a:pt x="15" y="9"/>
                    <a:pt x="11" y="5"/>
                    <a:pt x="2" y="0"/>
                  </a:cubicBezTo>
                  <a:lnTo>
                    <a:pt x="0" y="2"/>
                  </a:lnTo>
                  <a:cubicBezTo>
                    <a:pt x="14" y="13"/>
                    <a:pt x="18" y="19"/>
                    <a:pt x="23" y="31"/>
                  </a:cubicBezTo>
                  <a:cubicBezTo>
                    <a:pt x="27" y="42"/>
                    <a:pt x="29" y="55"/>
                    <a:pt x="29" y="71"/>
                  </a:cubicBezTo>
                  <a:cubicBezTo>
                    <a:pt x="29" y="88"/>
                    <a:pt x="26" y="102"/>
                    <a:pt x="22" y="112"/>
                  </a:cubicBezTo>
                  <a:cubicBezTo>
                    <a:pt x="17" y="123"/>
                    <a:pt x="12" y="129"/>
                    <a:pt x="0" y="138"/>
                  </a:cubicBezTo>
                  <a:lnTo>
                    <a:pt x="2" y="14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4" name="Freeform 120">
              <a:extLst>
                <a:ext uri="{FF2B5EF4-FFF2-40B4-BE49-F238E27FC236}">
                  <a16:creationId xmlns:a16="http://schemas.microsoft.com/office/drawing/2014/main" id="{C3184F26-F031-4094-9D23-075F1311C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7325" y="1190625"/>
              <a:ext cx="41275" cy="20638"/>
            </a:xfrm>
            <a:custGeom>
              <a:avLst/>
              <a:gdLst>
                <a:gd name="T0" fmla="*/ 85 w 85"/>
                <a:gd name="T1" fmla="*/ 9 h 43"/>
                <a:gd name="T2" fmla="*/ 85 w 85"/>
                <a:gd name="T3" fmla="*/ 0 h 43"/>
                <a:gd name="T4" fmla="*/ 0 w 85"/>
                <a:gd name="T5" fmla="*/ 0 h 43"/>
                <a:gd name="T6" fmla="*/ 0 w 85"/>
                <a:gd name="T7" fmla="*/ 9 h 43"/>
                <a:gd name="T8" fmla="*/ 85 w 85"/>
                <a:gd name="T9" fmla="*/ 9 h 43"/>
                <a:gd name="T10" fmla="*/ 85 w 85"/>
                <a:gd name="T11" fmla="*/ 43 h 43"/>
                <a:gd name="T12" fmla="*/ 85 w 85"/>
                <a:gd name="T13" fmla="*/ 33 h 43"/>
                <a:gd name="T14" fmla="*/ 0 w 85"/>
                <a:gd name="T15" fmla="*/ 33 h 43"/>
                <a:gd name="T16" fmla="*/ 0 w 85"/>
                <a:gd name="T17" fmla="*/ 43 h 43"/>
                <a:gd name="T18" fmla="*/ 85 w 85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3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43"/>
                  </a:moveTo>
                  <a:lnTo>
                    <a:pt x="85" y="33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5" name="Freeform 121">
              <a:extLst>
                <a:ext uri="{FF2B5EF4-FFF2-40B4-BE49-F238E27FC236}">
                  <a16:creationId xmlns:a16="http://schemas.microsoft.com/office/drawing/2014/main" id="{349DEC6D-D9DC-4F17-B5E6-300E51BAA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0350" y="1168400"/>
              <a:ext cx="17463" cy="53975"/>
            </a:xfrm>
            <a:custGeom>
              <a:avLst/>
              <a:gdLst>
                <a:gd name="T0" fmla="*/ 28 w 35"/>
                <a:gd name="T1" fmla="*/ 90 h 110"/>
                <a:gd name="T2" fmla="*/ 22 w 35"/>
                <a:gd name="T3" fmla="*/ 98 h 110"/>
                <a:gd name="T4" fmla="*/ 15 w 35"/>
                <a:gd name="T5" fmla="*/ 103 h 110"/>
                <a:gd name="T6" fmla="*/ 12 w 35"/>
                <a:gd name="T7" fmla="*/ 100 h 110"/>
                <a:gd name="T8" fmla="*/ 14 w 35"/>
                <a:gd name="T9" fmla="*/ 93 h 110"/>
                <a:gd name="T10" fmla="*/ 15 w 35"/>
                <a:gd name="T11" fmla="*/ 90 h 110"/>
                <a:gd name="T12" fmla="*/ 15 w 35"/>
                <a:gd name="T13" fmla="*/ 90 h 110"/>
                <a:gd name="T14" fmla="*/ 15 w 35"/>
                <a:gd name="T15" fmla="*/ 89 h 110"/>
                <a:gd name="T16" fmla="*/ 29 w 35"/>
                <a:gd name="T17" fmla="*/ 36 h 110"/>
                <a:gd name="T18" fmla="*/ 29 w 35"/>
                <a:gd name="T19" fmla="*/ 36 h 110"/>
                <a:gd name="T20" fmla="*/ 2 w 35"/>
                <a:gd name="T21" fmla="*/ 40 h 110"/>
                <a:gd name="T22" fmla="*/ 2 w 35"/>
                <a:gd name="T23" fmla="*/ 42 h 110"/>
                <a:gd name="T24" fmla="*/ 13 w 35"/>
                <a:gd name="T25" fmla="*/ 46 h 110"/>
                <a:gd name="T26" fmla="*/ 11 w 35"/>
                <a:gd name="T27" fmla="*/ 54 h 110"/>
                <a:gd name="T28" fmla="*/ 3 w 35"/>
                <a:gd name="T29" fmla="*/ 83 h 110"/>
                <a:gd name="T30" fmla="*/ 0 w 35"/>
                <a:gd name="T31" fmla="*/ 101 h 110"/>
                <a:gd name="T32" fmla="*/ 7 w 35"/>
                <a:gd name="T33" fmla="*/ 110 h 110"/>
                <a:gd name="T34" fmla="*/ 31 w 35"/>
                <a:gd name="T35" fmla="*/ 92 h 110"/>
                <a:gd name="T36" fmla="*/ 28 w 35"/>
                <a:gd name="T37" fmla="*/ 90 h 110"/>
                <a:gd name="T38" fmla="*/ 27 w 35"/>
                <a:gd name="T39" fmla="*/ 0 h 110"/>
                <a:gd name="T40" fmla="*/ 19 w 35"/>
                <a:gd name="T41" fmla="*/ 9 h 110"/>
                <a:gd name="T42" fmla="*/ 27 w 35"/>
                <a:gd name="T43" fmla="*/ 18 h 110"/>
                <a:gd name="T44" fmla="*/ 35 w 35"/>
                <a:gd name="T45" fmla="*/ 9 h 110"/>
                <a:gd name="T46" fmla="*/ 27 w 35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110">
                  <a:moveTo>
                    <a:pt x="28" y="90"/>
                  </a:moveTo>
                  <a:cubicBezTo>
                    <a:pt x="24" y="95"/>
                    <a:pt x="23" y="96"/>
                    <a:pt x="22" y="98"/>
                  </a:cubicBezTo>
                  <a:cubicBezTo>
                    <a:pt x="19" y="101"/>
                    <a:pt x="16" y="103"/>
                    <a:pt x="15" y="103"/>
                  </a:cubicBezTo>
                  <a:cubicBezTo>
                    <a:pt x="14" y="103"/>
                    <a:pt x="12" y="101"/>
                    <a:pt x="12" y="100"/>
                  </a:cubicBezTo>
                  <a:cubicBezTo>
                    <a:pt x="12" y="98"/>
                    <a:pt x="13" y="96"/>
                    <a:pt x="14" y="93"/>
                  </a:cubicBezTo>
                  <a:cubicBezTo>
                    <a:pt x="14" y="92"/>
                    <a:pt x="14" y="91"/>
                    <a:pt x="15" y="90"/>
                  </a:cubicBezTo>
                  <a:lnTo>
                    <a:pt x="15" y="90"/>
                  </a:lnTo>
                  <a:lnTo>
                    <a:pt x="15" y="89"/>
                  </a:lnTo>
                  <a:lnTo>
                    <a:pt x="29" y="36"/>
                  </a:lnTo>
                  <a:lnTo>
                    <a:pt x="29" y="36"/>
                  </a:lnTo>
                  <a:cubicBezTo>
                    <a:pt x="12" y="39"/>
                    <a:pt x="9" y="39"/>
                    <a:pt x="2" y="40"/>
                  </a:cubicBezTo>
                  <a:lnTo>
                    <a:pt x="2" y="42"/>
                  </a:lnTo>
                  <a:cubicBezTo>
                    <a:pt x="11" y="43"/>
                    <a:pt x="13" y="43"/>
                    <a:pt x="13" y="46"/>
                  </a:cubicBezTo>
                  <a:cubicBezTo>
                    <a:pt x="13" y="48"/>
                    <a:pt x="12" y="50"/>
                    <a:pt x="11" y="54"/>
                  </a:cubicBezTo>
                  <a:lnTo>
                    <a:pt x="3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2" y="110"/>
                    <a:pt x="7" y="110"/>
                  </a:cubicBezTo>
                  <a:cubicBezTo>
                    <a:pt x="15" y="110"/>
                    <a:pt x="21" y="105"/>
                    <a:pt x="31" y="92"/>
                  </a:cubicBezTo>
                  <a:lnTo>
                    <a:pt x="28" y="90"/>
                  </a:lnTo>
                  <a:close/>
                  <a:moveTo>
                    <a:pt x="27" y="0"/>
                  </a:moveTo>
                  <a:cubicBezTo>
                    <a:pt x="23" y="0"/>
                    <a:pt x="19" y="4"/>
                    <a:pt x="19" y="9"/>
                  </a:cubicBezTo>
                  <a:cubicBezTo>
                    <a:pt x="19" y="14"/>
                    <a:pt x="22" y="18"/>
                    <a:pt x="27" y="18"/>
                  </a:cubicBezTo>
                  <a:cubicBezTo>
                    <a:pt x="32" y="18"/>
                    <a:pt x="35" y="14"/>
                    <a:pt x="35" y="9"/>
                  </a:cubicBezTo>
                  <a:cubicBezTo>
                    <a:pt x="35" y="5"/>
                    <a:pt x="32" y="0"/>
                    <a:pt x="2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6" name="Freeform 122">
              <a:extLst>
                <a:ext uri="{FF2B5EF4-FFF2-40B4-BE49-F238E27FC236}">
                  <a16:creationId xmlns:a16="http://schemas.microsoft.com/office/drawing/2014/main" id="{CF7E73B8-668C-41F2-B04F-50FC5386D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1187450"/>
              <a:ext cx="41275" cy="34925"/>
            </a:xfrm>
            <a:custGeom>
              <a:avLst/>
              <a:gdLst>
                <a:gd name="T0" fmla="*/ 86 w 86"/>
                <a:gd name="T1" fmla="*/ 0 h 74"/>
                <a:gd name="T2" fmla="*/ 29 w 86"/>
                <a:gd name="T3" fmla="*/ 0 h 74"/>
                <a:gd name="T4" fmla="*/ 3 w 86"/>
                <a:gd name="T5" fmla="*/ 21 h 74"/>
                <a:gd name="T6" fmla="*/ 5 w 86"/>
                <a:gd name="T7" fmla="*/ 21 h 74"/>
                <a:gd name="T8" fmla="*/ 21 w 86"/>
                <a:gd name="T9" fmla="*/ 12 h 74"/>
                <a:gd name="T10" fmla="*/ 29 w 86"/>
                <a:gd name="T11" fmla="*/ 12 h 74"/>
                <a:gd name="T12" fmla="*/ 18 w 86"/>
                <a:gd name="T13" fmla="*/ 47 h 74"/>
                <a:gd name="T14" fmla="*/ 0 w 86"/>
                <a:gd name="T15" fmla="*/ 69 h 74"/>
                <a:gd name="T16" fmla="*/ 0 w 86"/>
                <a:gd name="T17" fmla="*/ 70 h 74"/>
                <a:gd name="T18" fmla="*/ 7 w 86"/>
                <a:gd name="T19" fmla="*/ 74 h 74"/>
                <a:gd name="T20" fmla="*/ 27 w 86"/>
                <a:gd name="T21" fmla="*/ 47 h 74"/>
                <a:gd name="T22" fmla="*/ 39 w 86"/>
                <a:gd name="T23" fmla="*/ 12 h 74"/>
                <a:gd name="T24" fmla="*/ 56 w 86"/>
                <a:gd name="T25" fmla="*/ 12 h 74"/>
                <a:gd name="T26" fmla="*/ 48 w 86"/>
                <a:gd name="T27" fmla="*/ 47 h 74"/>
                <a:gd name="T28" fmla="*/ 46 w 86"/>
                <a:gd name="T29" fmla="*/ 59 h 74"/>
                <a:gd name="T30" fmla="*/ 46 w 86"/>
                <a:gd name="T31" fmla="*/ 61 h 74"/>
                <a:gd name="T32" fmla="*/ 59 w 86"/>
                <a:gd name="T33" fmla="*/ 74 h 74"/>
                <a:gd name="T34" fmla="*/ 67 w 86"/>
                <a:gd name="T35" fmla="*/ 68 h 74"/>
                <a:gd name="T36" fmla="*/ 67 w 86"/>
                <a:gd name="T37" fmla="*/ 67 h 74"/>
                <a:gd name="T38" fmla="*/ 57 w 86"/>
                <a:gd name="T39" fmla="*/ 49 h 74"/>
                <a:gd name="T40" fmla="*/ 58 w 86"/>
                <a:gd name="T41" fmla="*/ 45 h 74"/>
                <a:gd name="T42" fmla="*/ 66 w 86"/>
                <a:gd name="T43" fmla="*/ 12 h 74"/>
                <a:gd name="T44" fmla="*/ 83 w 86"/>
                <a:gd name="T45" fmla="*/ 12 h 74"/>
                <a:gd name="T46" fmla="*/ 86 w 86"/>
                <a:gd name="T4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74">
                  <a:moveTo>
                    <a:pt x="86" y="0"/>
                  </a:moveTo>
                  <a:lnTo>
                    <a:pt x="29" y="0"/>
                  </a:lnTo>
                  <a:cubicBezTo>
                    <a:pt x="14" y="0"/>
                    <a:pt x="5" y="18"/>
                    <a:pt x="3" y="21"/>
                  </a:cubicBezTo>
                  <a:lnTo>
                    <a:pt x="5" y="21"/>
                  </a:lnTo>
                  <a:cubicBezTo>
                    <a:pt x="6" y="20"/>
                    <a:pt x="12" y="12"/>
                    <a:pt x="21" y="12"/>
                  </a:cubicBezTo>
                  <a:lnTo>
                    <a:pt x="29" y="12"/>
                  </a:lnTo>
                  <a:lnTo>
                    <a:pt x="18" y="47"/>
                  </a:lnTo>
                  <a:cubicBezTo>
                    <a:pt x="14" y="58"/>
                    <a:pt x="0" y="58"/>
                    <a:pt x="0" y="69"/>
                  </a:cubicBezTo>
                  <a:lnTo>
                    <a:pt x="0" y="70"/>
                  </a:lnTo>
                  <a:cubicBezTo>
                    <a:pt x="0" y="73"/>
                    <a:pt x="3" y="74"/>
                    <a:pt x="7" y="74"/>
                  </a:cubicBezTo>
                  <a:cubicBezTo>
                    <a:pt x="13" y="74"/>
                    <a:pt x="19" y="70"/>
                    <a:pt x="27" y="47"/>
                  </a:cubicBezTo>
                  <a:lnTo>
                    <a:pt x="39" y="12"/>
                  </a:lnTo>
                  <a:lnTo>
                    <a:pt x="56" y="12"/>
                  </a:lnTo>
                  <a:lnTo>
                    <a:pt x="48" y="47"/>
                  </a:lnTo>
                  <a:cubicBezTo>
                    <a:pt x="46" y="52"/>
                    <a:pt x="46" y="56"/>
                    <a:pt x="46" y="59"/>
                  </a:cubicBezTo>
                  <a:lnTo>
                    <a:pt x="46" y="61"/>
                  </a:lnTo>
                  <a:cubicBezTo>
                    <a:pt x="46" y="68"/>
                    <a:pt x="51" y="74"/>
                    <a:pt x="59" y="74"/>
                  </a:cubicBezTo>
                  <a:cubicBezTo>
                    <a:pt x="63" y="74"/>
                    <a:pt x="67" y="73"/>
                    <a:pt x="67" y="68"/>
                  </a:cubicBezTo>
                  <a:lnTo>
                    <a:pt x="67" y="67"/>
                  </a:lnTo>
                  <a:cubicBezTo>
                    <a:pt x="67" y="57"/>
                    <a:pt x="57" y="59"/>
                    <a:pt x="57" y="49"/>
                  </a:cubicBezTo>
                  <a:cubicBezTo>
                    <a:pt x="57" y="48"/>
                    <a:pt x="57" y="47"/>
                    <a:pt x="58" y="45"/>
                  </a:cubicBezTo>
                  <a:lnTo>
                    <a:pt x="66" y="12"/>
                  </a:lnTo>
                  <a:lnTo>
                    <a:pt x="83" y="1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974AD9FF-D919-47E9-B722-D86CEEA54E99}"/>
              </a:ext>
            </a:extLst>
          </p:cNvPr>
          <p:cNvSpPr txBox="1"/>
          <p:nvPr/>
        </p:nvSpPr>
        <p:spPr>
          <a:xfrm>
            <a:off x="6701957" y="5893590"/>
            <a:ext cx="1797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 singular point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3956715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F30D6B69-858B-4F2B-82D8-EFC61EA1FE8E}"/>
              </a:ext>
            </a:extLst>
          </p:cNvPr>
          <p:cNvGrpSpPr/>
          <p:nvPr/>
        </p:nvGrpSpPr>
        <p:grpSpPr>
          <a:xfrm>
            <a:off x="-49158" y="836712"/>
            <a:ext cx="2295364" cy="2511831"/>
            <a:chOff x="-65543" y="-83258"/>
            <a:chExt cx="3060486" cy="3349108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7FB800F2-83C2-4F59-8DA5-FE283F4EC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543" y="461803"/>
              <a:ext cx="2973204" cy="2804047"/>
            </a:xfrm>
            <a:prstGeom prst="rect">
              <a:avLst/>
            </a:prstGeom>
          </p:spPr>
        </p:pic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F11FAA3A-1376-4639-9B24-73F0E6BD81A7}"/>
                </a:ext>
              </a:extLst>
            </p:cNvPr>
            <p:cNvSpPr txBox="1"/>
            <p:nvPr/>
          </p:nvSpPr>
          <p:spPr>
            <a:xfrm>
              <a:off x="-8444" y="-83258"/>
              <a:ext cx="3003387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Conical Intersection</a:t>
              </a:r>
              <a:endParaRPr lang="ja-JP" alt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01495E54-2C62-4540-AC05-5E4BD2F34217}"/>
              </a:ext>
            </a:extLst>
          </p:cNvPr>
          <p:cNvGrpSpPr/>
          <p:nvPr/>
        </p:nvGrpSpPr>
        <p:grpSpPr>
          <a:xfrm>
            <a:off x="4617104" y="750050"/>
            <a:ext cx="4425376" cy="2901659"/>
            <a:chOff x="6156138" y="-362592"/>
            <a:chExt cx="5861068" cy="4119809"/>
          </a:xfrm>
        </p:grpSpPr>
        <p:pic>
          <p:nvPicPr>
            <p:cNvPr id="56" name="図 55">
              <a:extLst>
                <a:ext uri="{FF2B5EF4-FFF2-40B4-BE49-F238E27FC236}">
                  <a16:creationId xmlns:a16="http://schemas.microsoft.com/office/drawing/2014/main" id="{3FB364E8-8A76-4823-A813-CB6C93900B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138" y="308544"/>
              <a:ext cx="5861068" cy="3448673"/>
            </a:xfrm>
            <a:prstGeom prst="rect">
              <a:avLst/>
            </a:prstGeom>
          </p:spPr>
        </p:pic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8A2A28F0-3AB2-4B60-AF31-A2825D546531}"/>
                </a:ext>
              </a:extLst>
            </p:cNvPr>
            <p:cNvSpPr txBox="1"/>
            <p:nvPr/>
          </p:nvSpPr>
          <p:spPr>
            <a:xfrm>
              <a:off x="8355081" y="-362592"/>
              <a:ext cx="1586332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CI: 2DES</a:t>
              </a:r>
              <a:endParaRPr lang="ja-JP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7D77E816-1032-41BF-87A0-6C9C70769E8A}"/>
              </a:ext>
            </a:extLst>
          </p:cNvPr>
          <p:cNvGrpSpPr/>
          <p:nvPr/>
        </p:nvGrpSpPr>
        <p:grpSpPr>
          <a:xfrm>
            <a:off x="2282209" y="810196"/>
            <a:ext cx="2488872" cy="2444503"/>
            <a:chOff x="3257380" y="735270"/>
            <a:chExt cx="3318496" cy="3259337"/>
          </a:xfrm>
        </p:grpSpPr>
        <p:pic>
          <p:nvPicPr>
            <p:cNvPr id="60" name="図 59">
              <a:extLst>
                <a:ext uri="{FF2B5EF4-FFF2-40B4-BE49-F238E27FC236}">
                  <a16:creationId xmlns:a16="http://schemas.microsoft.com/office/drawing/2014/main" id="{981419FA-D58D-4267-9255-1109F1248C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7380" y="1272853"/>
              <a:ext cx="3029591" cy="2721754"/>
            </a:xfrm>
            <a:prstGeom prst="rect">
              <a:avLst/>
            </a:prstGeom>
          </p:spPr>
        </p:pic>
        <p:sp>
          <p:nvSpPr>
            <p:cNvPr id="65" name="テキスト ボックス 64">
              <a:extLst>
                <a:ext uri="{FF2B5EF4-FFF2-40B4-BE49-F238E27FC236}">
                  <a16:creationId xmlns:a16="http://schemas.microsoft.com/office/drawing/2014/main" id="{636D7C3E-12F3-4A55-ACBA-0196B0DE33D8}"/>
                </a:ext>
              </a:extLst>
            </p:cNvPr>
            <p:cNvSpPr txBox="1"/>
            <p:nvPr/>
          </p:nvSpPr>
          <p:spPr>
            <a:xfrm>
              <a:off x="3294636" y="735270"/>
              <a:ext cx="32812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CI: Pump(el)-Probe(</a:t>
              </a:r>
              <a:r>
                <a:rPr lang="en-US" altLang="ja-JP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vib</a:t>
              </a:r>
              <a:r>
                <a:rPr lang="en-US" altLang="ja-JP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ja-JP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0" name="楕円 69">
            <a:extLst>
              <a:ext uri="{FF2B5EF4-FFF2-40B4-BE49-F238E27FC236}">
                <a16:creationId xmlns:a16="http://schemas.microsoft.com/office/drawing/2014/main" id="{89F54FD3-F7A1-4530-B967-D42AF14C3E30}"/>
              </a:ext>
            </a:extLst>
          </p:cNvPr>
          <p:cNvSpPr/>
          <p:nvPr/>
        </p:nvSpPr>
        <p:spPr>
          <a:xfrm>
            <a:off x="3059832" y="2001174"/>
            <a:ext cx="540060" cy="863874"/>
          </a:xfrm>
          <a:prstGeom prst="ellipse">
            <a:avLst/>
          </a:prstGeom>
          <a:noFill/>
          <a:ln w="38100" cap="flat" cmpd="sng" algn="ctr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9972CB8C-7417-4A7F-BE2E-BF17F7D9A839}"/>
              </a:ext>
            </a:extLst>
          </p:cNvPr>
          <p:cNvCxnSpPr>
            <a:cxnSpLocks/>
          </p:cNvCxnSpPr>
          <p:nvPr/>
        </p:nvCxnSpPr>
        <p:spPr>
          <a:xfrm flipH="1" flipV="1">
            <a:off x="3551058" y="2865047"/>
            <a:ext cx="372870" cy="441591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4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 txBox="1">
            <a:spLocks/>
          </p:cNvSpPr>
          <p:nvPr/>
        </p:nvSpPr>
        <p:spPr>
          <a:xfrm>
            <a:off x="467544" y="-1118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dirty="0"/>
              <a:t>CI &amp; AC</a:t>
            </a:r>
            <a:endParaRPr lang="ja-JP" altLang="en-US" dirty="0"/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C0E296AC-8396-4400-9F1A-88F3D6E30FE8}"/>
              </a:ext>
            </a:extLst>
          </p:cNvPr>
          <p:cNvGrpSpPr/>
          <p:nvPr/>
        </p:nvGrpSpPr>
        <p:grpSpPr>
          <a:xfrm>
            <a:off x="149265" y="3774979"/>
            <a:ext cx="2130799" cy="2397127"/>
            <a:chOff x="9356222" y="-201404"/>
            <a:chExt cx="2841066" cy="3196168"/>
          </a:xfrm>
        </p:grpSpPr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9F24E0C9-3F20-442F-9A78-C01AE2450FFC}"/>
                </a:ext>
              </a:extLst>
            </p:cNvPr>
            <p:cNvSpPr txBox="1"/>
            <p:nvPr/>
          </p:nvSpPr>
          <p:spPr>
            <a:xfrm>
              <a:off x="9356222" y="-201404"/>
              <a:ext cx="2698006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ja-JP" sz="2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Avoided Crossing</a:t>
              </a:r>
              <a:endParaRPr lang="ja-JP" altLang="en-US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7135E11D-25E2-4974-83D0-0A3E4D62E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22196" y="201386"/>
              <a:ext cx="2775092" cy="2793378"/>
            </a:xfrm>
            <a:prstGeom prst="rect">
              <a:avLst/>
            </a:prstGeom>
          </p:spPr>
        </p:pic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648FD9F9-6852-4970-9429-9D003FD319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911" y="4330125"/>
            <a:ext cx="2272193" cy="2041316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3F50C7A5-5D1F-4A73-8FED-B5DDC179D54A}"/>
              </a:ext>
            </a:extLst>
          </p:cNvPr>
          <p:cNvSpPr txBox="1"/>
          <p:nvPr/>
        </p:nvSpPr>
        <p:spPr>
          <a:xfrm>
            <a:off x="2300324" y="3927190"/>
            <a:ext cx="2550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AC: Pump(el)-Probe(</a:t>
            </a:r>
            <a:r>
              <a:rPr lang="en-US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vib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C5514B7D-862C-4A67-8A65-A8682B27D4E6}"/>
              </a:ext>
            </a:extLst>
          </p:cNvPr>
          <p:cNvGrpSpPr/>
          <p:nvPr/>
        </p:nvGrpSpPr>
        <p:grpSpPr>
          <a:xfrm>
            <a:off x="4627974" y="3831195"/>
            <a:ext cx="4414506" cy="2943636"/>
            <a:chOff x="6107372" y="-170644"/>
            <a:chExt cx="5886007" cy="3924848"/>
          </a:xfrm>
        </p:grpSpPr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586C7CA7-441A-49A3-9DA9-3F4C0B6BD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7372" y="403289"/>
              <a:ext cx="5886007" cy="3350915"/>
            </a:xfrm>
            <a:prstGeom prst="rect">
              <a:avLst/>
            </a:prstGeom>
          </p:spPr>
        </p:pic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210B163E-F07E-4476-A2C1-D5297A587FDD}"/>
                </a:ext>
              </a:extLst>
            </p:cNvPr>
            <p:cNvSpPr txBox="1"/>
            <p:nvPr/>
          </p:nvSpPr>
          <p:spPr>
            <a:xfrm>
              <a:off x="8182637" y="-170644"/>
              <a:ext cx="1720984" cy="5334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AC: 2DES</a:t>
              </a:r>
              <a:endParaRPr lang="ja-JP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正方形/長方形 5"/>
          <p:cNvSpPr/>
          <p:nvPr/>
        </p:nvSpPr>
        <p:spPr>
          <a:xfrm>
            <a:off x="3334236" y="337511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 of CI?</a:t>
            </a:r>
            <a:endParaRPr lang="ja-JP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149265" y="6473639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in progress</a:t>
            </a:r>
          </a:p>
        </p:txBody>
      </p:sp>
      <p:sp>
        <p:nvSpPr>
          <p:cNvPr id="25" name="楕円 69">
            <a:extLst>
              <a:ext uri="{FF2B5EF4-FFF2-40B4-BE49-F238E27FC236}">
                <a16:creationId xmlns:a16="http://schemas.microsoft.com/office/drawing/2014/main" id="{89F54FD3-F7A1-4530-B967-D42AF14C3E30}"/>
              </a:ext>
            </a:extLst>
          </p:cNvPr>
          <p:cNvSpPr/>
          <p:nvPr/>
        </p:nvSpPr>
        <p:spPr>
          <a:xfrm>
            <a:off x="8157084" y="2924943"/>
            <a:ext cx="540060" cy="576065"/>
          </a:xfrm>
          <a:prstGeom prst="ellipse">
            <a:avLst/>
          </a:prstGeom>
          <a:noFill/>
          <a:ln w="38100" cap="flat" cmpd="sng" algn="ctr">
            <a:solidFill>
              <a:srgbClr val="FF66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sp>
        <p:nvSpPr>
          <p:cNvPr id="27" name="正方形/長方形 26"/>
          <p:cNvSpPr/>
          <p:nvPr/>
        </p:nvSpPr>
        <p:spPr>
          <a:xfrm>
            <a:off x="7793420" y="3467043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 of CI?</a:t>
            </a:r>
            <a:endParaRPr lang="ja-JP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93966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999" y="880379"/>
            <a:ext cx="4823227" cy="4232832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366693" y="161169"/>
            <a:ext cx="82894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Numerical test for non-adiabatic system</a:t>
            </a:r>
            <a:endParaRPr lang="ja-JP" altLang="en-US" sz="3600" dirty="0"/>
          </a:p>
        </p:txBody>
      </p:sp>
      <p:sp>
        <p:nvSpPr>
          <p:cNvPr id="4" name="正方形/長方形 3"/>
          <p:cNvSpPr/>
          <p:nvPr/>
        </p:nvSpPr>
        <p:spPr>
          <a:xfrm>
            <a:off x="5091044" y="1223144"/>
            <a:ext cx="3603872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-LTQFPE and </a:t>
            </a: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-LTQSE: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Non-adiabatic Dynamics &amp;</a:t>
            </a: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Nonlinear Spectroscopies</a:t>
            </a:r>
          </a:p>
          <a:p>
            <a:pPr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Also the validity check of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 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</a:t>
            </a:r>
            <a:r>
              <a:rPr lang="en-US" altLang="ja-JP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approaches</a:t>
            </a: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600895" y="2676661"/>
            <a:ext cx="288032" cy="78361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>
            <a:off x="2987824" y="3589934"/>
            <a:ext cx="432048" cy="24729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3047820" y="3290100"/>
            <a:ext cx="156028" cy="1752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5508104" y="3682871"/>
            <a:ext cx="33330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Nonlinear spectroscopies:</a:t>
            </a:r>
          </a:p>
          <a:p>
            <a:r>
              <a:rPr lang="en-US" altLang="ja-JP" sz="1200" dirty="0">
                <a:solidFill>
                  <a:schemeClr val="tx2">
                    <a:lumMod val="75000"/>
                  </a:schemeClr>
                </a:solidFill>
              </a:rPr>
              <a:t>Ikeda and Tanimura,:</a:t>
            </a:r>
            <a:r>
              <a:rPr lang="fr-FR" altLang="ja-JP" sz="1200" dirty="0">
                <a:solidFill>
                  <a:schemeClr val="tx2">
                    <a:lumMod val="75000"/>
                  </a:schemeClr>
                </a:solidFill>
              </a:rPr>
              <a:t>JCP </a:t>
            </a:r>
            <a:r>
              <a:rPr lang="fr-FR" altLang="ja-JP" sz="1200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sz="1200" dirty="0">
                <a:solidFill>
                  <a:schemeClr val="tx2">
                    <a:lumMod val="75000"/>
                  </a:schemeClr>
                </a:solidFill>
              </a:rPr>
              <a:t>, 014102 (2017</a:t>
            </a:r>
            <a:r>
              <a:rPr lang="en-US" altLang="ja-JP" sz="1200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sz="1200" dirty="0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782" y="4362596"/>
            <a:ext cx="3151257" cy="1920720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292206" y="6409044"/>
            <a:ext cx="85977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JCTC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2517 (2019). (Source codes will be provided)</a:t>
            </a:r>
            <a:endParaRPr lang="ja-JP" altLang="en-US" dirty="0"/>
          </a:p>
          <a:p>
            <a:endParaRPr lang="ja-JP" altLang="en-US" dirty="0"/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013176"/>
            <a:ext cx="786064" cy="1156645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1115616" y="732430"/>
            <a:ext cx="11272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 model</a:t>
            </a:r>
            <a:endParaRPr lang="en-US" altLang="ja-JP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CC9F928F-4181-3A78-FE13-F477307FC6B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64771057"/>
              </p:ext>
            </p:extLst>
          </p:nvPr>
        </p:nvGraphicFramePr>
        <p:xfrm>
          <a:off x="1775746" y="5267864"/>
          <a:ext cx="366871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70200" imgH="914400" progId="Equation.DSMT4">
                  <p:embed/>
                </p:oleObj>
              </mc:Choice>
              <mc:Fallback>
                <p:oleObj name="Equation" r:id="rId5" imgW="3670200" imgH="91440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746" y="5267864"/>
                        <a:ext cx="366871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462580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83" y="1844824"/>
            <a:ext cx="6173433" cy="3608625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395536" y="284130"/>
            <a:ext cx="7564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Population dynamics from various approaches</a:t>
            </a:r>
            <a:endParaRPr lang="ja-JP" altLang="en-US" sz="2800" dirty="0"/>
          </a:p>
        </p:txBody>
      </p:sp>
      <p:sp>
        <p:nvSpPr>
          <p:cNvPr id="9" name="正方形/長方形 8"/>
          <p:cNvSpPr/>
          <p:nvPr/>
        </p:nvSpPr>
        <p:spPr>
          <a:xfrm>
            <a:off x="617742" y="1017805"/>
            <a:ext cx="6083717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7030A0"/>
                </a:solidFill>
                <a:latin typeface="Arial Unicode MS" pitchFamily="50" charset="-128"/>
                <a:cs typeface="Arial Unicode MS" pitchFamily="50" charset="-128"/>
              </a:rPr>
              <a:t>Overdamped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800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temperature bath</a:t>
            </a:r>
            <a:endParaRPr lang="ja-JP" altLang="en-US" sz="28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5436096" y="4835407"/>
            <a:ext cx="3619902" cy="10156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Population becomes negative 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without Low Temp correction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 (positivity problem)</a:t>
            </a:r>
            <a:endParaRPr lang="ja-JP" altLang="en-US" sz="1000" dirty="0">
              <a:solidFill>
                <a:srgbClr val="0C0597"/>
              </a:solidFill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 flipH="1">
            <a:off x="3522357" y="2132856"/>
            <a:ext cx="2057755" cy="2160240"/>
          </a:xfrm>
          <a:prstGeom prst="straightConnector1">
            <a:avLst/>
          </a:prstGeom>
          <a:ln w="22225">
            <a:solidFill>
              <a:srgbClr val="FF66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5220072" y="1729667"/>
            <a:ext cx="3672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66CC"/>
                </a:solidFill>
              </a:rPr>
              <a:t>Our numerically “Exact” results</a:t>
            </a:r>
            <a:endParaRPr lang="ja-JP" altLang="en-US" b="1" dirty="0">
              <a:solidFill>
                <a:srgbClr val="FF66CC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39EE479-ADD1-9C2F-E0AD-22A3CD029F61}"/>
              </a:ext>
            </a:extLst>
          </p:cNvPr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3"/>
              </a:rPr>
              <a:t>T. Ikeda and Y. Tanimura, </a:t>
            </a:r>
            <a:r>
              <a:rPr lang="en-US" altLang="ja-JP" dirty="0">
                <a:hlinkClick r:id="rId3"/>
              </a:rPr>
              <a:t>JCTC </a:t>
            </a:r>
            <a:r>
              <a:rPr lang="en-US" altLang="ja-JP" b="1" dirty="0">
                <a:hlinkClick r:id="rId3"/>
              </a:rPr>
              <a:t>15</a:t>
            </a:r>
            <a:r>
              <a:rPr lang="en-US" altLang="ja-JP" dirty="0">
                <a:hlinkClick r:id="rId3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416709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 txBox="1">
            <a:spLocks noChangeArrowheads="1"/>
          </p:cNvSpPr>
          <p:nvPr/>
        </p:nvSpPr>
        <p:spPr>
          <a:xfrm>
            <a:off x="292206" y="142922"/>
            <a:ext cx="8364568" cy="719137"/>
          </a:xfrm>
          <a:prstGeom prst="rect">
            <a:avLst/>
          </a:prstGeom>
        </p:spPr>
        <p:txBody>
          <a:bodyPr rtlCol="0" anchor="t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Transient Absorption Spectra (TAS)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403648" y="2630032"/>
            <a:ext cx="168798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MS-LT-QSE                        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3510512" y="2675710"/>
            <a:ext cx="216024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Zusman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                      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4788024" y="2391734"/>
            <a:ext cx="1903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Fewest Switch</a:t>
            </a:r>
          </a:p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967041" y="2644244"/>
            <a:ext cx="123623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E8CC69DF-9713-4EE3-8490-E91B05C283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495" y="1057899"/>
            <a:ext cx="3640886" cy="1417472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5868144" y="1224727"/>
            <a:ext cx="29899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Overdamped (QSE) </a:t>
            </a:r>
          </a:p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low temp. case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C69272A2-54D4-4198-B11F-7D61F704A5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5"/>
          <a:stretch/>
        </p:blipFill>
        <p:spPr>
          <a:xfrm>
            <a:off x="578654" y="3098175"/>
            <a:ext cx="8023958" cy="3374810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1847528" y="805144"/>
            <a:ext cx="339067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Excited State Absorption (ESA)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01851" y="1068724"/>
            <a:ext cx="164660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Stimulated </a:t>
            </a:r>
          </a:p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Emission (SE)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634017" y="365713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755195" y="5021950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SE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3928017" y="4323915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128408" y="3213764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GSA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851920" y="5093776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</a:t>
            </a:r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4"/>
              </a:rPr>
              <a:t>T. Ikeda and Y. Tanimura, </a:t>
            </a:r>
            <a:r>
              <a:rPr lang="en-US" altLang="ja-JP" dirty="0">
                <a:hlinkClick r:id="rId4"/>
              </a:rPr>
              <a:t>JCTC </a:t>
            </a:r>
            <a:r>
              <a:rPr lang="en-US" altLang="ja-JP" b="1" dirty="0">
                <a:hlinkClick r:id="rId4"/>
              </a:rPr>
              <a:t>15</a:t>
            </a:r>
            <a:r>
              <a:rPr lang="en-US" altLang="ja-JP" dirty="0">
                <a:hlinkClick r:id="rId4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  <p:graphicFrame>
        <p:nvGraphicFramePr>
          <p:cNvPr id="12" name="Object 2">
            <a:extLst>
              <a:ext uri="{FF2B5EF4-FFF2-40B4-BE49-F238E27FC236}">
                <a16:creationId xmlns:a16="http://schemas.microsoft.com/office/drawing/2014/main" id="{1AD0686E-F980-2991-47C4-23F6E9CF9C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8424" y="334846"/>
          <a:ext cx="660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60240" imgH="380880" progId="Equation.DSMT4">
                  <p:embed/>
                </p:oleObj>
              </mc:Choice>
              <mc:Fallback>
                <p:oleObj name="Equation" r:id="rId5" imgW="660240" imgH="380880" progId="Equation.DSMT4">
                  <p:embed/>
                  <p:pic>
                    <p:nvPicPr>
                      <p:cNvPr id="12" name="Object 2">
                        <a:extLst>
                          <a:ext uri="{FF2B5EF4-FFF2-40B4-BE49-F238E27FC236}">
                            <a16:creationId xmlns:a16="http://schemas.microsoft.com/office/drawing/2014/main" id="{1AD0686E-F980-2991-47C4-23F6E9CF9C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8424" y="334846"/>
                        <a:ext cx="660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752472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95401BF-9DF4-6656-C1F6-DFB6F82CF7E8}"/>
              </a:ext>
            </a:extLst>
          </p:cNvPr>
          <p:cNvSpPr txBox="1"/>
          <p:nvPr/>
        </p:nvSpPr>
        <p:spPr>
          <a:xfrm>
            <a:off x="107504" y="980728"/>
            <a:ext cx="9036496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Seminar from Chaina</a:t>
            </a:r>
          </a:p>
          <a:p>
            <a:endParaRPr lang="en-US" altLang="ja-JP" dirty="0"/>
          </a:p>
          <a:p>
            <a:r>
              <a:rPr lang="ja-JP" altLang="en-US" dirty="0"/>
              <a:t>ZOOM link</a:t>
            </a:r>
          </a:p>
          <a:p>
            <a:r>
              <a:rPr lang="ja-JP" altLang="en-US" dirty="0"/>
              <a:t>https://kyoto-u-edu.zoom.us/j/96446650028?pwd=aPbLIEfUgHu6cneURgYvJ2JZtTSLFq.1</a:t>
            </a:r>
          </a:p>
          <a:p>
            <a:r>
              <a:rPr lang="ja-JP" altLang="en-US" dirty="0"/>
              <a:t>Meeting ID: 964 4665 0028</a:t>
            </a:r>
          </a:p>
          <a:p>
            <a:r>
              <a:rPr lang="ja-JP" altLang="en-US" dirty="0"/>
              <a:t>Passcode: 2025</a:t>
            </a:r>
          </a:p>
          <a:p>
            <a:endParaRPr lang="ja-JP" altLang="en-US" dirty="0"/>
          </a:p>
          <a:p>
            <a:r>
              <a:rPr lang="ja-JP" altLang="en-US" dirty="0"/>
              <a:t>B. Seminar part</a:t>
            </a:r>
          </a:p>
          <a:p>
            <a:r>
              <a:rPr lang="ja-JP" altLang="en-US" dirty="0"/>
              <a:t>(5) Mar 17(Mon)  10:30-11:30 (Japanese standard time) from Fudan University</a:t>
            </a:r>
          </a:p>
          <a:p>
            <a:r>
              <a:rPr lang="ja-JP" altLang="en-US" dirty="0"/>
              <a:t>  Hierarchical Fokker-Planck Equation for quantum transport problem: dissipative tunneling</a:t>
            </a:r>
            <a:endParaRPr lang="en-US" altLang="ja-JP" dirty="0"/>
          </a:p>
          <a:p>
            <a:r>
              <a:rPr lang="en-US" altLang="ja-JP" dirty="0"/>
              <a:t>(6) Mar 19 (Wed)  ??afternoon (from  Hangzhou Normal University)</a:t>
            </a:r>
          </a:p>
          <a:p>
            <a:r>
              <a:rPr lang="en-US" altLang="ja-JP" dirty="0"/>
              <a:t>  Hierarchical Fokker-Planck Equations for rotationally invariant system-bath model with gauge fields rotationally invariant system-bath model with gauge fields </a:t>
            </a:r>
            <a:endParaRPr lang="ja-JP" altLang="en-US" dirty="0"/>
          </a:p>
          <a:p>
            <a:r>
              <a:rPr lang="ja-JP" altLang="en-US" dirty="0"/>
              <a:t>(</a:t>
            </a:r>
            <a:r>
              <a:rPr lang="en-US" altLang="ja-JP" dirty="0"/>
              <a:t>7</a:t>
            </a:r>
            <a:r>
              <a:rPr lang="ja-JP" altLang="en-US" dirty="0"/>
              <a:t>) Mar 20(Thu) 11:00 – 12:00  (Japanese standard time) From Westlake University</a:t>
            </a:r>
          </a:p>
          <a:p>
            <a:r>
              <a:rPr lang="ja-JP" altLang="en-US" dirty="0"/>
              <a:t>  Modeling, Calculating, Analyzing Multidimensional Vibrational Spectroscopies: HEOM Approach</a:t>
            </a:r>
          </a:p>
          <a:p>
            <a:r>
              <a:rPr lang="ja-JP" altLang="en-US" dirty="0"/>
              <a:t>(</a:t>
            </a:r>
            <a:r>
              <a:rPr lang="en-US" altLang="ja-JP" dirty="0"/>
              <a:t>8)</a:t>
            </a:r>
            <a:r>
              <a:rPr lang="ja-JP" altLang="en-US" dirty="0"/>
              <a:t> Mar 21 (Thu) 11:00 – 12:00  (Japanese standard time) From </a:t>
            </a:r>
            <a:r>
              <a:rPr lang="en-US" altLang="ja-JP" sz="1800" kern="100" dirty="0">
                <a:effectLst/>
                <a:latin typeface="Arial" panose="020B0604020202020204" pitchFamily="34" charset="0"/>
                <a:ea typeface="游ゴシック" panose="020B0400000000000000" pitchFamily="50" charset="-128"/>
              </a:rPr>
              <a:t>Zhejiang University</a:t>
            </a:r>
            <a:endParaRPr lang="ja-JP" altLang="en-US" dirty="0"/>
          </a:p>
          <a:p>
            <a:r>
              <a:rPr lang="ja-JP" altLang="en-US" dirty="0"/>
              <a:t>  Non-equilibrium quantum thermodynamics described as intensive and extensive variables</a:t>
            </a:r>
          </a:p>
        </p:txBody>
      </p:sp>
    </p:spTree>
    <p:extLst>
      <p:ext uri="{BB962C8B-B14F-4D97-AF65-F5344CB8AC3E}">
        <p14:creationId xmlns:p14="http://schemas.microsoft.com/office/powerpoint/2010/main" val="96870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n-US" altLang="ja-JP" dirty="0"/>
              <a:t>Evaluation of the 2</a:t>
            </a:r>
            <a:r>
              <a:rPr lang="en-US" altLang="ja-JP" baseline="30000" dirty="0"/>
              <a:t>nd</a:t>
            </a:r>
            <a:r>
              <a:rPr lang="en-US" altLang="ja-JP" dirty="0"/>
              <a:t>-order term</a:t>
            </a:r>
            <a:endParaRPr kumimoji="1" lang="ja-JP" altLang="en-US" dirty="0"/>
          </a:p>
        </p:txBody>
      </p:sp>
      <p:graphicFrame>
        <p:nvGraphicFramePr>
          <p:cNvPr id="6349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654686"/>
              </p:ext>
            </p:extLst>
          </p:nvPr>
        </p:nvGraphicFramePr>
        <p:xfrm>
          <a:off x="1403648" y="1772816"/>
          <a:ext cx="5092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92560" imgH="571320" progId="Equation.DSMT4">
                  <p:embed/>
                </p:oleObj>
              </mc:Choice>
              <mc:Fallback>
                <p:oleObj name="Equation" r:id="rId2" imgW="5092560" imgH="57132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772816"/>
                        <a:ext cx="5092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393535"/>
              </p:ext>
            </p:extLst>
          </p:nvPr>
        </p:nvGraphicFramePr>
        <p:xfrm>
          <a:off x="1403648" y="2492896"/>
          <a:ext cx="6515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514920" imgH="571320" progId="Equation.DSMT4">
                  <p:embed/>
                </p:oleObj>
              </mc:Choice>
              <mc:Fallback>
                <p:oleObj name="Equation" r:id="rId4" imgW="6514920" imgH="5713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492896"/>
                        <a:ext cx="65151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854887"/>
              </p:ext>
            </p:extLst>
          </p:nvPr>
        </p:nvGraphicFramePr>
        <p:xfrm>
          <a:off x="284870" y="3933056"/>
          <a:ext cx="8445500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445240" imgH="761760" progId="Equation.DSMT4">
                  <p:embed/>
                </p:oleObj>
              </mc:Choice>
              <mc:Fallback>
                <p:oleObj name="Equation" r:id="rId6" imgW="8445240" imgH="7617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870" y="3933056"/>
                        <a:ext cx="8445500" cy="720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319286"/>
              </p:ext>
            </p:extLst>
          </p:nvPr>
        </p:nvGraphicFramePr>
        <p:xfrm>
          <a:off x="1565620" y="6073346"/>
          <a:ext cx="2159000" cy="552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58920" imgH="583920" progId="Equation.DSMT4">
                  <p:embed/>
                </p:oleObj>
              </mc:Choice>
              <mc:Fallback>
                <p:oleObj name="Equation" r:id="rId8" imgW="2158920" imgH="5839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620" y="6073346"/>
                        <a:ext cx="2159000" cy="5520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710672"/>
              </p:ext>
            </p:extLst>
          </p:nvPr>
        </p:nvGraphicFramePr>
        <p:xfrm>
          <a:off x="4423140" y="6144784"/>
          <a:ext cx="2082800" cy="49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82600" imgH="520560" progId="Equation.DSMT4">
                  <p:embed/>
                </p:oleObj>
              </mc:Choice>
              <mc:Fallback>
                <p:oleObj name="Equation" r:id="rId10" imgW="2082600" imgH="52056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3140" y="6144784"/>
                        <a:ext cx="2082800" cy="4920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/>
          <p:cNvSpPr/>
          <p:nvPr/>
        </p:nvSpPr>
        <p:spPr>
          <a:xfrm>
            <a:off x="779802" y="5573280"/>
            <a:ext cx="8577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Spectral density of the bath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continuous distribution = infinite degrees of freedom)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349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055229"/>
              </p:ext>
            </p:extLst>
          </p:nvPr>
        </p:nvGraphicFramePr>
        <p:xfrm>
          <a:off x="279748" y="4077072"/>
          <a:ext cx="802640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026200" imgH="533160" progId="Equation.DSMT4">
                  <p:embed/>
                </p:oleObj>
              </mc:Choice>
              <mc:Fallback>
                <p:oleObj name="Equation" r:id="rId12" imgW="8026200" imgH="5331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748" y="4077072"/>
                        <a:ext cx="8026400" cy="5040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201166"/>
              </p:ext>
            </p:extLst>
          </p:nvPr>
        </p:nvGraphicFramePr>
        <p:xfrm>
          <a:off x="1136992" y="4787462"/>
          <a:ext cx="2857500" cy="56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857320" imgH="596880" progId="Equation.DSMT4">
                  <p:embed/>
                </p:oleObj>
              </mc:Choice>
              <mc:Fallback>
                <p:oleObj name="Equation" r:id="rId14" imgW="2857320" imgH="5968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6992" y="4787462"/>
                        <a:ext cx="2857500" cy="56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926601"/>
              </p:ext>
            </p:extLst>
          </p:nvPr>
        </p:nvGraphicFramePr>
        <p:xfrm>
          <a:off x="1141755" y="4773174"/>
          <a:ext cx="294640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946240" imgH="685800" progId="Equation.DSMT4">
                  <p:embed/>
                </p:oleObj>
              </mc:Choice>
              <mc:Fallback>
                <p:oleObj name="Equation" r:id="rId16" imgW="2946240" imgH="68580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1755" y="4773174"/>
                        <a:ext cx="2946400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48395"/>
              </p:ext>
            </p:extLst>
          </p:nvPr>
        </p:nvGraphicFramePr>
        <p:xfrm>
          <a:off x="4851768" y="4716024"/>
          <a:ext cx="351790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517560" imgH="685800" progId="Equation.DSMT4">
                  <p:embed/>
                </p:oleObj>
              </mc:Choice>
              <mc:Fallback>
                <p:oleObj name="Equation" r:id="rId18" imgW="3517560" imgH="6858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1768" y="4716024"/>
                        <a:ext cx="3517900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638723"/>
              </p:ext>
            </p:extLst>
          </p:nvPr>
        </p:nvGraphicFramePr>
        <p:xfrm>
          <a:off x="4856530" y="4739836"/>
          <a:ext cx="3378200" cy="56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377880" imgH="596880" progId="Equation.DSMT4">
                  <p:embed/>
                </p:oleObj>
              </mc:Choice>
              <mc:Fallback>
                <p:oleObj name="Equation" r:id="rId20" imgW="3377880" imgH="59688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6530" y="4739836"/>
                        <a:ext cx="3378200" cy="56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0928804"/>
              </p:ext>
            </p:extLst>
          </p:nvPr>
        </p:nvGraphicFramePr>
        <p:xfrm>
          <a:off x="558869" y="1124744"/>
          <a:ext cx="4241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241520" imgH="545760" progId="Equation.DSMT4">
                  <p:embed/>
                </p:oleObj>
              </mc:Choice>
              <mc:Fallback>
                <p:oleObj name="Equation" r:id="rId22" imgW="4241520" imgH="545760" progId="Equation.DSMT4">
                  <p:embed/>
                  <p:pic>
                    <p:nvPicPr>
                      <p:cNvPr id="0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69" y="1124744"/>
                        <a:ext cx="42418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678802"/>
              </p:ext>
            </p:extLst>
          </p:nvPr>
        </p:nvGraphicFramePr>
        <p:xfrm>
          <a:off x="501940" y="1916832"/>
          <a:ext cx="4241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241520" imgH="545760" progId="Equation.DSMT4">
                  <p:embed/>
                </p:oleObj>
              </mc:Choice>
              <mc:Fallback>
                <p:oleObj name="Equation" r:id="rId24" imgW="4241520" imgH="545760" progId="Equation.DSMT4">
                  <p:embed/>
                  <p:pic>
                    <p:nvPicPr>
                      <p:cNvPr id="0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940" y="1916832"/>
                        <a:ext cx="42418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417207"/>
              </p:ext>
            </p:extLst>
          </p:nvPr>
        </p:nvGraphicFramePr>
        <p:xfrm>
          <a:off x="4821162" y="1052736"/>
          <a:ext cx="1244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244520" imgH="660240" progId="Equation.DSMT4">
                  <p:embed/>
                </p:oleObj>
              </mc:Choice>
              <mc:Fallback>
                <p:oleObj name="Equation" r:id="rId26" imgW="1244520" imgH="6602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1162" y="1052736"/>
                        <a:ext cx="12446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996206"/>
              </p:ext>
            </p:extLst>
          </p:nvPr>
        </p:nvGraphicFramePr>
        <p:xfrm>
          <a:off x="4743740" y="1844824"/>
          <a:ext cx="1727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726920" imgH="660240" progId="Equation.DSMT4">
                  <p:embed/>
                </p:oleObj>
              </mc:Choice>
              <mc:Fallback>
                <p:oleObj name="Equation" r:id="rId28" imgW="1726920" imgH="6602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3740" y="1844824"/>
                        <a:ext cx="17272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46" y="2996952"/>
            <a:ext cx="771061" cy="100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2" name="オブジェクト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083498"/>
              </p:ext>
            </p:extLst>
          </p:nvPr>
        </p:nvGraphicFramePr>
        <p:xfrm>
          <a:off x="1044575" y="3356992"/>
          <a:ext cx="6731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730920" imgH="533160" progId="Equation.DSMT4">
                  <p:embed/>
                </p:oleObj>
              </mc:Choice>
              <mc:Fallback>
                <p:oleObj name="Equation" r:id="rId31" imgW="673092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3356992"/>
                        <a:ext cx="67310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651305" cy="1143000"/>
          </a:xfrm>
        </p:spPr>
        <p:txBody>
          <a:bodyPr>
            <a:noAutofit/>
          </a:bodyPr>
          <a:lstStyle/>
          <a:p>
            <a:r>
              <a:rPr lang="en-US" altLang="ja-JP" sz="3600" dirty="0"/>
              <a:t>Markovian (white noise) approximation</a:t>
            </a:r>
            <a:r>
              <a:rPr lang="ja-JP" altLang="en-US" sz="3600" dirty="0"/>
              <a:t> </a:t>
            </a:r>
            <a:br>
              <a:rPr lang="en-US" altLang="ja-JP" sz="3600" dirty="0"/>
            </a:br>
            <a:r>
              <a:rPr lang="en-US" altLang="ja-JP" sz="3600" dirty="0"/>
              <a:t>(Van Hove limit)</a:t>
            </a:r>
            <a:endParaRPr kumimoji="1" lang="ja-JP" altLang="en-US" sz="3600" dirty="0"/>
          </a:p>
        </p:txBody>
      </p:sp>
      <p:graphicFrame>
        <p:nvGraphicFramePr>
          <p:cNvPr id="737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192057"/>
              </p:ext>
            </p:extLst>
          </p:nvPr>
        </p:nvGraphicFramePr>
        <p:xfrm>
          <a:off x="1240057" y="2319748"/>
          <a:ext cx="1727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920" imgH="609480" progId="Equation.DSMT4">
                  <p:embed/>
                </p:oleObj>
              </mc:Choice>
              <mc:Fallback>
                <p:oleObj name="Equation" r:id="rId2" imgW="172692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0057" y="2319748"/>
                        <a:ext cx="1727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647373"/>
              </p:ext>
            </p:extLst>
          </p:nvPr>
        </p:nvGraphicFramePr>
        <p:xfrm>
          <a:off x="884238" y="1493838"/>
          <a:ext cx="32639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63760" imgH="660240" progId="Equation.DSMT4">
                  <p:embed/>
                </p:oleObj>
              </mc:Choice>
              <mc:Fallback>
                <p:oleObj name="Equation" r:id="rId4" imgW="3263760" imgH="660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4238" y="1493838"/>
                        <a:ext cx="32639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655500"/>
              </p:ext>
            </p:extLst>
          </p:nvPr>
        </p:nvGraphicFramePr>
        <p:xfrm>
          <a:off x="2411760" y="4264175"/>
          <a:ext cx="3797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797280" imgH="596880" progId="Equation.DSMT4">
                  <p:embed/>
                </p:oleObj>
              </mc:Choice>
              <mc:Fallback>
                <p:oleObj name="Equation" r:id="rId6" imgW="379728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264175"/>
                        <a:ext cx="3797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/>
          <p:cNvSpPr/>
          <p:nvPr/>
        </p:nvSpPr>
        <p:spPr>
          <a:xfrm>
            <a:off x="575956" y="3121709"/>
            <a:ext cx="44280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r>
              <a:rPr lang="ja-JP" altLang="en-US" dirty="0">
                <a:solidFill>
                  <a:srgbClr val="0066FF"/>
                </a:solidFill>
                <a:ea typeface="Arial Unicode MS" panose="020B0604020202020204" pitchFamily="50" charset="-128"/>
              </a:rPr>
              <a:t>                           </a:t>
            </a:r>
            <a:r>
              <a:rPr lang="en-US" altLang="ja-JP" dirty="0">
                <a:ea typeface="Arial Unicode MS" panose="020B0604020202020204" pitchFamily="50" charset="-128"/>
              </a:rPr>
              <a:t>and</a:t>
            </a:r>
            <a:r>
              <a:rPr lang="ja-JP" altLang="en-US" dirty="0">
                <a:ea typeface="Arial Unicode MS" panose="020B0604020202020204" pitchFamily="50" charset="-128"/>
              </a:rPr>
              <a:t>　　　　　　　　　　　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      or 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                                     </a:t>
            </a:r>
          </a:p>
          <a:p>
            <a:endParaRPr lang="en-US" altLang="ja-JP" sz="800" dirty="0">
              <a:solidFill>
                <a:srgbClr val="FF0000"/>
              </a:solidFill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373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300051"/>
              </p:ext>
            </p:extLst>
          </p:nvPr>
        </p:nvGraphicFramePr>
        <p:xfrm>
          <a:off x="4510152" y="3139313"/>
          <a:ext cx="1485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317160" progId="Equation.DSMT4">
                  <p:embed/>
                </p:oleObj>
              </mc:Choice>
              <mc:Fallback>
                <p:oleObj name="Equation" r:id="rId8" imgW="148572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0152" y="3139313"/>
                        <a:ext cx="14859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682746"/>
              </p:ext>
            </p:extLst>
          </p:nvPr>
        </p:nvGraphicFramePr>
        <p:xfrm>
          <a:off x="4679298" y="3711422"/>
          <a:ext cx="1104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04840" imgH="317160" progId="Equation.DSMT4">
                  <p:embed/>
                </p:oleObj>
              </mc:Choice>
              <mc:Fallback>
                <p:oleObj name="Equation" r:id="rId10" imgW="110484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298" y="3711422"/>
                        <a:ext cx="11049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746122"/>
              </p:ext>
            </p:extLst>
          </p:nvPr>
        </p:nvGraphicFramePr>
        <p:xfrm>
          <a:off x="3461254" y="2410875"/>
          <a:ext cx="30734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073320" imgH="368280" progId="Equation.DSMT4">
                  <p:embed/>
                </p:oleObj>
              </mc:Choice>
              <mc:Fallback>
                <p:oleObj name="Equation" r:id="rId12" imgW="30733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1254" y="2410875"/>
                        <a:ext cx="30734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363494" y="4435890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395536" y="5645696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37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723040"/>
              </p:ext>
            </p:extLst>
          </p:nvPr>
        </p:nvGraphicFramePr>
        <p:xfrm>
          <a:off x="2122135" y="5532473"/>
          <a:ext cx="4851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851360" imgH="596880" progId="Equation.DSMT4">
                  <p:embed/>
                </p:oleObj>
              </mc:Choice>
              <mc:Fallback>
                <p:oleObj name="Equation" r:id="rId14" imgW="485136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135" y="5532473"/>
                        <a:ext cx="48514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454060"/>
              </p:ext>
            </p:extLst>
          </p:nvPr>
        </p:nvGraphicFramePr>
        <p:xfrm>
          <a:off x="2624830" y="4945174"/>
          <a:ext cx="2679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679480" imgH="419040" progId="Equation.DSMT4">
                  <p:embed/>
                </p:oleObj>
              </mc:Choice>
              <mc:Fallback>
                <p:oleObj name="Equation" r:id="rId16" imgW="267948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4830" y="4945174"/>
                        <a:ext cx="26797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109475"/>
              </p:ext>
            </p:extLst>
          </p:nvPr>
        </p:nvGraphicFramePr>
        <p:xfrm>
          <a:off x="2551184" y="6286520"/>
          <a:ext cx="3822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822480" imgH="444240" progId="Equation.DSMT4">
                  <p:embed/>
                </p:oleObj>
              </mc:Choice>
              <mc:Fallback>
                <p:oleObj name="Equation" r:id="rId18" imgW="382248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184" y="6286520"/>
                        <a:ext cx="38227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4357686" y="1714488"/>
            <a:ext cx="2715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 dependent function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6686548" y="2428780"/>
            <a:ext cx="2421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(don’t forget </a:t>
            </a:r>
            <a:r>
              <a:rPr lang="en-US" altLang="ja-JP" dirty="0" err="1">
                <a:ea typeface="Arial Unicode MS" panose="020B0604020202020204" pitchFamily="50" charset="-128"/>
              </a:rPr>
              <a:t>Im</a:t>
            </a:r>
            <a:r>
              <a:rPr lang="en-US" altLang="ja-JP" dirty="0">
                <a:ea typeface="Arial Unicode MS" panose="020B0604020202020204" pitchFamily="50" charset="-128"/>
              </a:rPr>
              <a:t> part!)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6858016" y="3286124"/>
            <a:ext cx="2063385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White noise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374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389939"/>
              </p:ext>
            </p:extLst>
          </p:nvPr>
        </p:nvGraphicFramePr>
        <p:xfrm>
          <a:off x="3034027" y="2527023"/>
          <a:ext cx="292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91960" imgH="190440" progId="Equation.DSMT4">
                  <p:embed/>
                </p:oleObj>
              </mc:Choice>
              <mc:Fallback>
                <p:oleObj name="Equation" r:id="rId20" imgW="29196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4027" y="2527023"/>
                        <a:ext cx="292100" cy="19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6929454" y="3929066"/>
            <a:ext cx="19646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(under RWA)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7481044" y="4929198"/>
            <a:ext cx="1776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Fluctuation </a:t>
            </a:r>
          </a:p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dissipation </a:t>
            </a:r>
          </a:p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theorem</a:t>
            </a:r>
            <a:endParaRPr lang="ja-JP" altLang="en-US" sz="2400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Line 38"/>
          <p:cNvSpPr>
            <a:spLocks noChangeShapeType="1"/>
          </p:cNvSpPr>
          <p:nvPr/>
        </p:nvSpPr>
        <p:spPr bwMode="auto">
          <a:xfrm flipV="1">
            <a:off x="7358081" y="4857759"/>
            <a:ext cx="1500198" cy="114300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37"/>
          <p:cNvSpPr>
            <a:spLocks noChangeShapeType="1"/>
          </p:cNvSpPr>
          <p:nvPr/>
        </p:nvSpPr>
        <p:spPr bwMode="auto">
          <a:xfrm>
            <a:off x="7286644" y="4857760"/>
            <a:ext cx="1500198" cy="121444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412172"/>
              </p:ext>
            </p:extLst>
          </p:nvPr>
        </p:nvGraphicFramePr>
        <p:xfrm>
          <a:off x="2213923" y="3140074"/>
          <a:ext cx="1231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31560" imgH="291960" progId="Equation.DSMT4">
                  <p:embed/>
                </p:oleObj>
              </mc:Choice>
              <mc:Fallback>
                <p:oleObj name="Equation" r:id="rId22" imgW="1231560" imgH="2919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3923" y="3140074"/>
                        <a:ext cx="1231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3822"/>
              </p:ext>
            </p:extLst>
          </p:nvPr>
        </p:nvGraphicFramePr>
        <p:xfrm>
          <a:off x="2291077" y="3686130"/>
          <a:ext cx="177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777680" imgH="342720" progId="Equation.DSMT4">
                  <p:embed/>
                </p:oleObj>
              </mc:Choice>
              <mc:Fallback>
                <p:oleObj name="Equation" r:id="rId24" imgW="1777680" imgH="34272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1077" y="3686130"/>
                        <a:ext cx="177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DBE22A-0917-4F1D-A278-C62D3F445CA0}"/>
              </a:ext>
            </a:extLst>
          </p:cNvPr>
          <p:cNvSpPr/>
          <p:nvPr/>
        </p:nvSpPr>
        <p:spPr>
          <a:xfrm>
            <a:off x="4477206" y="3079671"/>
            <a:ext cx="1645172" cy="442004"/>
          </a:xfrm>
          <a:prstGeom prst="rect">
            <a:avLst/>
          </a:prstGeom>
          <a:noFill/>
          <a:ln w="381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BD9712-CEE5-409A-B890-A33567269D1C}"/>
              </a:ext>
            </a:extLst>
          </p:cNvPr>
          <p:cNvSpPr/>
          <p:nvPr/>
        </p:nvSpPr>
        <p:spPr>
          <a:xfrm>
            <a:off x="4583158" y="3653255"/>
            <a:ext cx="1339888" cy="43282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0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5" grpId="0"/>
      <p:bldP spid="17" grpId="0" animBg="1"/>
      <p:bldP spid="21" grpId="0"/>
      <p:bldP spid="22" grpId="0"/>
      <p:bldP spid="3" grpId="0" animBg="1"/>
      <p:bldP spid="2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11264</TotalTime>
  <Words>3292</Words>
  <Application>Microsoft Office PowerPoint</Application>
  <PresentationFormat>画面に合わせる (4:3)</PresentationFormat>
  <Paragraphs>722</Paragraphs>
  <Slides>78</Slides>
  <Notes>24</Notes>
  <HiddenSlides>0</HiddenSlides>
  <MMClips>13</MMClips>
  <ScaleCrop>false</ScaleCrop>
  <HeadingPairs>
    <vt:vector size="8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3</vt:i4>
      </vt:variant>
      <vt:variant>
        <vt:lpstr>スライド タイトル</vt:lpstr>
      </vt:variant>
      <vt:variant>
        <vt:i4>78</vt:i4>
      </vt:variant>
    </vt:vector>
  </HeadingPairs>
  <TitlesOfParts>
    <vt:vector size="93" baseType="lpstr">
      <vt:lpstr>Helvetica</vt:lpstr>
      <vt:lpstr>Arial</vt:lpstr>
      <vt:lpstr>Tahoma</vt:lpstr>
      <vt:lpstr>ＭＳ Ｐゴシック</vt:lpstr>
      <vt:lpstr>Georgia</vt:lpstr>
      <vt:lpstr>Symbol</vt:lpstr>
      <vt:lpstr>Wingdings</vt:lpstr>
      <vt:lpstr>Calibri</vt:lpstr>
      <vt:lpstr>Times New Roman</vt:lpstr>
      <vt:lpstr>Cambria Math</vt:lpstr>
      <vt:lpstr>Arial Unicode MS</vt:lpstr>
      <vt:lpstr>Office テーマ</vt:lpstr>
      <vt:lpstr>Acrobat Document</vt:lpstr>
      <vt:lpstr>Equation</vt:lpstr>
      <vt:lpstr>ビットマップ イメージ</vt:lpstr>
      <vt:lpstr>Part 1: Quantum noise cannot be Markovian</vt:lpstr>
      <vt:lpstr>Part 2: Electron transfer problem,  nonlinear electronic spectroscopies, &amp; Non-Adiabatic Transitions</vt:lpstr>
      <vt:lpstr>Perturbative approaches</vt:lpstr>
      <vt:lpstr>Integral equations</vt:lpstr>
      <vt:lpstr>Second-order Perturbation </vt:lpstr>
      <vt:lpstr>Rotating wave approximation (RWA)</vt:lpstr>
      <vt:lpstr>Factorized initial condition</vt:lpstr>
      <vt:lpstr>Evaluation of the 2nd-order term</vt:lpstr>
      <vt:lpstr>Markovian (white noise) approximation  (Van Hove limit)</vt:lpstr>
      <vt:lpstr>Quantum Master eq.(sum of 4 terms)</vt:lpstr>
      <vt:lpstr>Master eq. without RWA</vt:lpstr>
      <vt:lpstr>PowerPoint プレゼンテーション</vt:lpstr>
      <vt:lpstr>PowerPoint プレゼンテーション</vt:lpstr>
      <vt:lpstr>Quantum master equation (in Lindblad form)</vt:lpstr>
      <vt:lpstr>PowerPoint プレゼンテーション</vt:lpstr>
      <vt:lpstr>PowerPoint プレゼンテーション</vt:lpstr>
      <vt:lpstr>Lindblad formalism is unphysical for spin-Boson system)</vt:lpstr>
      <vt:lpstr>Lindblad formalism is unphysical for spin-Boson system)</vt:lpstr>
      <vt:lpstr>Several attempts to improve EOM</vt:lpstr>
      <vt:lpstr>Time-Convolutionless Redfield equation</vt:lpstr>
      <vt:lpstr>PowerPoint プレゼンテーション</vt:lpstr>
      <vt:lpstr>TCL-Redfield vs HEOM</vt:lpstr>
      <vt:lpstr>PowerPoint プレゼンテーション</vt:lpstr>
      <vt:lpstr>Four important aspects of the bath (non-Markovian tests; Tanimura, JCP 142, 144110 (2015).)</vt:lpstr>
      <vt:lpstr>PowerPoint プレゼンテーション</vt:lpstr>
      <vt:lpstr>Electron transfer problem,  nonlinear electronic spectroscopies, and Non-Adiabatic Transitions</vt:lpstr>
      <vt:lpstr>PowerPoint プレゼンテーション</vt:lpstr>
      <vt:lpstr>Fluctuation and dissipation</vt:lpstr>
      <vt:lpstr>HEOM for Brownian distribution</vt:lpstr>
      <vt:lpstr>PowerPoint プレゼンテーション</vt:lpstr>
      <vt:lpstr>Photo excitation</vt:lpstr>
      <vt:lpstr>Optical observables</vt:lpstr>
      <vt:lpstr>1st, 2nd and 3rd order expansions</vt:lpstr>
      <vt:lpstr>Third-order Response function</vt:lpstr>
      <vt:lpstr>Double sided Feynman diagrams</vt:lpstr>
      <vt:lpstr>3D ES (single excitation) </vt:lpstr>
      <vt:lpstr>3D ES (double excitation) </vt:lpstr>
      <vt:lpstr>2D ES in frequency domain</vt:lpstr>
      <vt:lpstr>Rephasing, resonances, coupling </vt:lpstr>
      <vt:lpstr>2.3 Electron transfer &amp; 2DEVS</vt:lpstr>
      <vt:lpstr>PowerPoint プレゼンテーション</vt:lpstr>
      <vt:lpstr>Drude + Brownian distribution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Quantum hierarchal Fokker-Planck eq　(LL+SL)</vt:lpstr>
      <vt:lpstr>Multistate Quantum Fokker-Planck eq</vt:lpstr>
      <vt:lpstr>PowerPoint プレゼンテーション</vt:lpstr>
      <vt:lpstr>PowerPoint プレゼンテーション</vt:lpstr>
      <vt:lpstr>PowerPoint プレゼンテーション</vt:lpstr>
      <vt:lpstr>Linear absorption </vt:lpstr>
      <vt:lpstr>Wave Packet dynamics </vt:lpstr>
      <vt:lpstr>PowerPoint プレゼンテーション</vt:lpstr>
      <vt:lpstr>Pump-probe spectra </vt:lpstr>
      <vt:lpstr>PowerPoint プレゼンテーション</vt:lpstr>
      <vt:lpstr>Photo induced isomerization </vt:lpstr>
      <vt:lpstr>Underdamped case</vt:lpstr>
      <vt:lpstr>2DEVS</vt:lpstr>
      <vt:lpstr>2DEVS</vt:lpstr>
      <vt:lpstr>Transient absorption &amp; 2D correlation spectra</vt:lpstr>
      <vt:lpstr>PowerPoint プレゼンテーション</vt:lpstr>
      <vt:lpstr>PowerPoint プレゼンテーション</vt:lpstr>
      <vt:lpstr>PowerPoint プレゼンテーション</vt:lpstr>
      <vt:lpstr> Application: Two-Dimensional Potentials </vt:lpstr>
      <vt:lpstr>Low-Temp. Q. Fokker-Planck &amp;</vt:lpstr>
      <vt:lpstr>PowerPoint プレゼンテーション</vt:lpstr>
      <vt:lpstr>PowerPoint プレゼンテーション</vt:lpstr>
      <vt:lpstr>Wavepacket Dynamics</vt:lpstr>
      <vt:lpstr>PowerPoint プレゼンテーション</vt:lpstr>
      <vt:lpstr>Electronic Coherence 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1516</cp:revision>
  <cp:lastPrinted>2016-09-01T22:28:14Z</cp:lastPrinted>
  <dcterms:created xsi:type="dcterms:W3CDTF">2008-07-07T04:03:54Z</dcterms:created>
  <dcterms:modified xsi:type="dcterms:W3CDTF">2025-03-14T08:09:24Z</dcterms:modified>
</cp:coreProperties>
</file>