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6"/>
  </p:notesMasterIdLst>
  <p:sldIdLst>
    <p:sldId id="256" r:id="rId2"/>
    <p:sldId id="279" r:id="rId3"/>
    <p:sldId id="281" r:id="rId4"/>
    <p:sldId id="282" r:id="rId5"/>
    <p:sldId id="284" r:id="rId6"/>
    <p:sldId id="649" r:id="rId7"/>
    <p:sldId id="285" r:id="rId8"/>
    <p:sldId id="651" r:id="rId9"/>
    <p:sldId id="287" r:id="rId10"/>
    <p:sldId id="1675" r:id="rId11"/>
    <p:sldId id="305" r:id="rId12"/>
    <p:sldId id="1621" r:id="rId13"/>
    <p:sldId id="1598" r:id="rId14"/>
    <p:sldId id="1620" r:id="rId15"/>
    <p:sldId id="1611" r:id="rId16"/>
    <p:sldId id="1622" r:id="rId17"/>
    <p:sldId id="1614" r:id="rId18"/>
    <p:sldId id="288" r:id="rId19"/>
    <p:sldId id="289" r:id="rId20"/>
    <p:sldId id="1597" r:id="rId21"/>
    <p:sldId id="1592" r:id="rId22"/>
    <p:sldId id="1676" r:id="rId23"/>
    <p:sldId id="1489" r:id="rId24"/>
    <p:sldId id="1483" r:id="rId25"/>
  </p:sldIdLst>
  <p:sldSz cx="9144000" cy="6858000" type="screen4x3"/>
  <p:notesSz cx="6858000" cy="9144000"/>
  <p:embeddedFontLst>
    <p:embeddedFont>
      <p:font typeface="Arial Unicode MS" panose="020B0600070205080204" charset="-128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mbria Math" panose="02040503050406030204" pitchFamily="18" charset="0"/>
      <p:regular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3" autoAdjust="0"/>
    <p:restoredTop sz="94578" autoAdjust="0"/>
  </p:normalViewPr>
  <p:slideViewPr>
    <p:cSldViewPr>
      <p:cViewPr varScale="1">
        <p:scale>
          <a:sx n="72" d="100"/>
          <a:sy n="72" d="100"/>
        </p:scale>
        <p:origin x="336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1.wmf"/><Relationship Id="rId1" Type="http://schemas.openxmlformats.org/officeDocument/2006/relationships/image" Target="../media/image88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4" Type="http://schemas.openxmlformats.org/officeDocument/2006/relationships/image" Target="../media/image10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image" Target="../media/image113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12" Type="http://schemas.openxmlformats.org/officeDocument/2006/relationships/image" Target="../media/image112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3" Type="http://schemas.openxmlformats.org/officeDocument/2006/relationships/image" Target="../media/image120.wmf"/><Relationship Id="rId7" Type="http://schemas.openxmlformats.org/officeDocument/2006/relationships/image" Target="../media/image124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6" Type="http://schemas.openxmlformats.org/officeDocument/2006/relationships/image" Target="../media/image123.wmf"/><Relationship Id="rId5" Type="http://schemas.openxmlformats.org/officeDocument/2006/relationships/image" Target="../media/image122.wmf"/><Relationship Id="rId4" Type="http://schemas.openxmlformats.org/officeDocument/2006/relationships/image" Target="../media/image121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5" Type="http://schemas.openxmlformats.org/officeDocument/2006/relationships/image" Target="../media/image132.wmf"/><Relationship Id="rId10" Type="http://schemas.openxmlformats.org/officeDocument/2006/relationships/image" Target="../media/image112.wmf"/><Relationship Id="rId4" Type="http://schemas.openxmlformats.org/officeDocument/2006/relationships/image" Target="../media/image131.wmf"/><Relationship Id="rId9" Type="http://schemas.openxmlformats.org/officeDocument/2006/relationships/image" Target="../media/image136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image" Target="../media/image143.wmf"/><Relationship Id="rId7" Type="http://schemas.openxmlformats.org/officeDocument/2006/relationships/image" Target="../media/image147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10" Type="http://schemas.openxmlformats.org/officeDocument/2006/relationships/image" Target="../media/image150.wmf"/><Relationship Id="rId4" Type="http://schemas.openxmlformats.org/officeDocument/2006/relationships/image" Target="../media/image144.wmf"/><Relationship Id="rId9" Type="http://schemas.openxmlformats.org/officeDocument/2006/relationships/image" Target="../media/image14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Relationship Id="rId6" Type="http://schemas.openxmlformats.org/officeDocument/2006/relationships/image" Target="../media/image167.wmf"/><Relationship Id="rId5" Type="http://schemas.openxmlformats.org/officeDocument/2006/relationships/image" Target="../media/image166.wmf"/><Relationship Id="rId4" Type="http://schemas.openxmlformats.org/officeDocument/2006/relationships/image" Target="../media/image165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3" Type="http://schemas.openxmlformats.org/officeDocument/2006/relationships/image" Target="../media/image170.wmf"/><Relationship Id="rId7" Type="http://schemas.openxmlformats.org/officeDocument/2006/relationships/image" Target="../media/image174.wmf"/><Relationship Id="rId2" Type="http://schemas.openxmlformats.org/officeDocument/2006/relationships/image" Target="../media/image169.wmf"/><Relationship Id="rId1" Type="http://schemas.openxmlformats.org/officeDocument/2006/relationships/image" Target="../media/image168.wmf"/><Relationship Id="rId6" Type="http://schemas.openxmlformats.org/officeDocument/2006/relationships/image" Target="../media/image173.wmf"/><Relationship Id="rId5" Type="http://schemas.openxmlformats.org/officeDocument/2006/relationships/image" Target="../media/image172.wmf"/><Relationship Id="rId4" Type="http://schemas.openxmlformats.org/officeDocument/2006/relationships/image" Target="../media/image17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3" Type="http://schemas.openxmlformats.org/officeDocument/2006/relationships/image" Target="../media/image178.wmf"/><Relationship Id="rId7" Type="http://schemas.openxmlformats.org/officeDocument/2006/relationships/image" Target="../media/image181.wmf"/><Relationship Id="rId2" Type="http://schemas.openxmlformats.org/officeDocument/2006/relationships/image" Target="../media/image142.wmf"/><Relationship Id="rId1" Type="http://schemas.openxmlformats.org/officeDocument/2006/relationships/image" Target="../media/image177.wmf"/><Relationship Id="rId6" Type="http://schemas.openxmlformats.org/officeDocument/2006/relationships/image" Target="../media/image149.wmf"/><Relationship Id="rId5" Type="http://schemas.openxmlformats.org/officeDocument/2006/relationships/image" Target="../media/image180.wmf"/><Relationship Id="rId10" Type="http://schemas.openxmlformats.org/officeDocument/2006/relationships/image" Target="../media/image141.wmf"/><Relationship Id="rId4" Type="http://schemas.openxmlformats.org/officeDocument/2006/relationships/image" Target="../media/image179.wmf"/><Relationship Id="rId9" Type="http://schemas.openxmlformats.org/officeDocument/2006/relationships/image" Target="../media/image183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wmf"/><Relationship Id="rId3" Type="http://schemas.openxmlformats.org/officeDocument/2006/relationships/image" Target="../media/image188.wmf"/><Relationship Id="rId7" Type="http://schemas.openxmlformats.org/officeDocument/2006/relationships/image" Target="../media/image192.wmf"/><Relationship Id="rId12" Type="http://schemas.openxmlformats.org/officeDocument/2006/relationships/image" Target="../media/image197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6" Type="http://schemas.openxmlformats.org/officeDocument/2006/relationships/image" Target="../media/image191.wmf"/><Relationship Id="rId11" Type="http://schemas.openxmlformats.org/officeDocument/2006/relationships/image" Target="../media/image196.wmf"/><Relationship Id="rId5" Type="http://schemas.openxmlformats.org/officeDocument/2006/relationships/image" Target="../media/image190.wmf"/><Relationship Id="rId10" Type="http://schemas.openxmlformats.org/officeDocument/2006/relationships/image" Target="../media/image195.wmf"/><Relationship Id="rId4" Type="http://schemas.openxmlformats.org/officeDocument/2006/relationships/image" Target="../media/image189.wmf"/><Relationship Id="rId9" Type="http://schemas.openxmlformats.org/officeDocument/2006/relationships/image" Target="../media/image194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2025/3/29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316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189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9283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2025/3/29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64.bin"/><Relationship Id="rId18" Type="http://schemas.openxmlformats.org/officeDocument/2006/relationships/hyperlink" Target="https://link.springer.com/book/10.1007/978-3-662-03875-8" TargetMode="External"/><Relationship Id="rId3" Type="http://schemas.openxmlformats.org/officeDocument/2006/relationships/image" Target="../media/image74.png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71.wmf"/><Relationship Id="rId17" Type="http://schemas.openxmlformats.org/officeDocument/2006/relationships/hyperlink" Target="http://jpsj.ipap.jp/link?JPSJ/75/082001/" TargetMode="Externa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3.wmf"/><Relationship Id="rId20" Type="http://schemas.openxmlformats.org/officeDocument/2006/relationships/hyperlink" Target="https://doi.org/10.1007/BF01608389" TargetMode="Externa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70.wmf"/><Relationship Id="rId19" Type="http://schemas.openxmlformats.org/officeDocument/2006/relationships/hyperlink" Target="https://doi.org/10.1007/BF01645529" TargetMode="External"/><Relationship Id="rId4" Type="http://schemas.openxmlformats.org/officeDocument/2006/relationships/image" Target="../media/image75.png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7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87.png"/><Relationship Id="rId3" Type="http://schemas.openxmlformats.org/officeDocument/2006/relationships/image" Target="../media/image75.png"/><Relationship Id="rId21" Type="http://schemas.openxmlformats.org/officeDocument/2006/relationships/oleObject" Target="../embeddings/oleObject72.bin"/><Relationship Id="rId7" Type="http://schemas.openxmlformats.org/officeDocument/2006/relationships/image" Target="../media/image77.wmf"/><Relationship Id="rId12" Type="http://schemas.openxmlformats.org/officeDocument/2006/relationships/image" Target="../media/image79.wmf"/><Relationship Id="rId17" Type="http://schemas.openxmlformats.org/officeDocument/2006/relationships/image" Target="../media/image8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85.png"/><Relationship Id="rId20" Type="http://schemas.openxmlformats.org/officeDocument/2006/relationships/image" Target="../media/image81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7.bin"/><Relationship Id="rId11" Type="http://schemas.openxmlformats.org/officeDocument/2006/relationships/oleObject" Target="../embeddings/oleObject69.bin"/><Relationship Id="rId5" Type="http://schemas.openxmlformats.org/officeDocument/2006/relationships/image" Target="../media/image76.wmf"/><Relationship Id="rId15" Type="http://schemas.openxmlformats.org/officeDocument/2006/relationships/image" Target="../media/image84.png"/><Relationship Id="rId10" Type="http://schemas.openxmlformats.org/officeDocument/2006/relationships/image" Target="../media/image83.png"/><Relationship Id="rId19" Type="http://schemas.openxmlformats.org/officeDocument/2006/relationships/oleObject" Target="../embeddings/oleObject71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8.wmf"/><Relationship Id="rId14" Type="http://schemas.openxmlformats.org/officeDocument/2006/relationships/image" Target="../media/image80.wmf"/><Relationship Id="rId22" Type="http://schemas.openxmlformats.org/officeDocument/2006/relationships/image" Target="../media/image8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1.wmf"/><Relationship Id="rId18" Type="http://schemas.openxmlformats.org/officeDocument/2006/relationships/hyperlink" Target="https://en.wikipedia.org/wiki/Hans_Kramers" TargetMode="External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4.bin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9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94.jpeg"/><Relationship Id="rId20" Type="http://schemas.openxmlformats.org/officeDocument/2006/relationships/image" Target="../media/image96.jpeg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1.wmf"/><Relationship Id="rId11" Type="http://schemas.openxmlformats.org/officeDocument/2006/relationships/image" Target="../media/image93.jpeg"/><Relationship Id="rId5" Type="http://schemas.openxmlformats.org/officeDocument/2006/relationships/oleObject" Target="../embeddings/oleObject71.bin"/><Relationship Id="rId15" Type="http://schemas.openxmlformats.org/officeDocument/2006/relationships/image" Target="../media/image92.wmf"/><Relationship Id="rId10" Type="http://schemas.openxmlformats.org/officeDocument/2006/relationships/image" Target="../media/image90.wmf"/><Relationship Id="rId19" Type="http://schemas.openxmlformats.org/officeDocument/2006/relationships/hyperlink" Target="http://dx.doi.org/10.1016/0378-4371(83)90013-4" TargetMode="External"/><Relationship Id="rId4" Type="http://schemas.openxmlformats.org/officeDocument/2006/relationships/image" Target="../media/image88.wmf"/><Relationship Id="rId9" Type="http://schemas.openxmlformats.org/officeDocument/2006/relationships/oleObject" Target="../embeddings/oleObject75.bin"/><Relationship Id="rId14" Type="http://schemas.openxmlformats.org/officeDocument/2006/relationships/oleObject" Target="../embeddings/oleObject7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image" Target="../media/image99.wmf"/><Relationship Id="rId18" Type="http://schemas.openxmlformats.org/officeDocument/2006/relationships/hyperlink" Target="https://doi.org/10.1093/acprof:oso/9780199213900.001.0001" TargetMode="External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83.png"/><Relationship Id="rId7" Type="http://schemas.openxmlformats.org/officeDocument/2006/relationships/oleObject" Target="../embeddings/oleObject78.bin"/><Relationship Id="rId12" Type="http://schemas.openxmlformats.org/officeDocument/2006/relationships/oleObject" Target="../embeddings/oleObject80.bin"/><Relationship Id="rId17" Type="http://schemas.openxmlformats.org/officeDocument/2006/relationships/hyperlink" Target="https://doi.org/10.1007/BF01608389" TargetMode="External"/><Relationship Id="rId2" Type="http://schemas.openxmlformats.org/officeDocument/2006/relationships/slideLayout" Target="../slideLayouts/slideLayout6.xml"/><Relationship Id="rId16" Type="http://schemas.openxmlformats.org/officeDocument/2006/relationships/hyperlink" Target="https://doi.org/10.1007/BF01645529" TargetMode="External"/><Relationship Id="rId20" Type="http://schemas.openxmlformats.org/officeDocument/2006/relationships/hyperlink" Target="https://doi.org/10.1103/physrev.159.208" TargetMode="External"/><Relationship Id="rId1" Type="http://schemas.openxmlformats.org/officeDocument/2006/relationships/vmlDrawing" Target="../drawings/vmlDrawing12.vml"/><Relationship Id="rId6" Type="http://schemas.openxmlformats.org/officeDocument/2006/relationships/hyperlink" Target="https://doi.org/10.1063/1.522979" TargetMode="External"/><Relationship Id="rId11" Type="http://schemas.openxmlformats.org/officeDocument/2006/relationships/image" Target="../media/image98.wmf"/><Relationship Id="rId5" Type="http://schemas.openxmlformats.org/officeDocument/2006/relationships/hyperlink" Target="https://doi.org/10.1007/BF01608499" TargetMode="External"/><Relationship Id="rId15" Type="http://schemas.openxmlformats.org/officeDocument/2006/relationships/image" Target="../media/image100.wmf"/><Relationship Id="rId10" Type="http://schemas.openxmlformats.org/officeDocument/2006/relationships/oleObject" Target="../embeddings/oleObject79.bin"/><Relationship Id="rId19" Type="http://schemas.openxmlformats.org/officeDocument/2006/relationships/hyperlink" Target="https://link.springer.com/book/10.1007/978-3-662-03875-8" TargetMode="External"/><Relationship Id="rId4" Type="http://schemas.openxmlformats.org/officeDocument/2006/relationships/hyperlink" Target="https://doi.org/10.1007/BF01609396" TargetMode="External"/><Relationship Id="rId9" Type="http://schemas.openxmlformats.org/officeDocument/2006/relationships/image" Target="../media/image74.png"/><Relationship Id="rId14" Type="http://schemas.openxmlformats.org/officeDocument/2006/relationships/oleObject" Target="../embeddings/oleObject81.bin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5.bin"/><Relationship Id="rId18" Type="http://schemas.openxmlformats.org/officeDocument/2006/relationships/image" Target="../media/image106.wmf"/><Relationship Id="rId26" Type="http://schemas.openxmlformats.org/officeDocument/2006/relationships/oleObject" Target="../embeddings/oleObject91.bin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89.bin"/><Relationship Id="rId34" Type="http://schemas.openxmlformats.org/officeDocument/2006/relationships/oleObject" Target="../embeddings/oleObject94.bin"/><Relationship Id="rId7" Type="http://schemas.openxmlformats.org/officeDocument/2006/relationships/image" Target="../media/image83.png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87.bin"/><Relationship Id="rId25" Type="http://schemas.openxmlformats.org/officeDocument/2006/relationships/image" Target="../media/image109.wmf"/><Relationship Id="rId33" Type="http://schemas.openxmlformats.org/officeDocument/2006/relationships/image" Target="../media/image112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05.wmf"/><Relationship Id="rId20" Type="http://schemas.openxmlformats.org/officeDocument/2006/relationships/image" Target="../media/image107.wmf"/><Relationship Id="rId29" Type="http://schemas.openxmlformats.org/officeDocument/2006/relationships/image" Target="../media/image111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84.bin"/><Relationship Id="rId24" Type="http://schemas.openxmlformats.org/officeDocument/2006/relationships/oleObject" Target="../embeddings/oleObject90.bin"/><Relationship Id="rId32" Type="http://schemas.openxmlformats.org/officeDocument/2006/relationships/oleObject" Target="../embeddings/oleObject93.bin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86.bin"/><Relationship Id="rId23" Type="http://schemas.openxmlformats.org/officeDocument/2006/relationships/image" Target="../media/image116.png"/><Relationship Id="rId28" Type="http://schemas.openxmlformats.org/officeDocument/2006/relationships/oleObject" Target="../embeddings/oleObject92.bin"/><Relationship Id="rId36" Type="http://schemas.openxmlformats.org/officeDocument/2006/relationships/hyperlink" Target="https://doi.org/10.1063/5.0225607" TargetMode="External"/><Relationship Id="rId10" Type="http://schemas.openxmlformats.org/officeDocument/2006/relationships/image" Target="../media/image115.png"/><Relationship Id="rId19" Type="http://schemas.openxmlformats.org/officeDocument/2006/relationships/oleObject" Target="../embeddings/oleObject88.bin"/><Relationship Id="rId31" Type="http://schemas.openxmlformats.org/officeDocument/2006/relationships/image" Target="../media/image75.png"/><Relationship Id="rId4" Type="http://schemas.openxmlformats.org/officeDocument/2006/relationships/image" Target="../media/image114.png"/><Relationship Id="rId9" Type="http://schemas.openxmlformats.org/officeDocument/2006/relationships/image" Target="../media/image102.wmf"/><Relationship Id="rId14" Type="http://schemas.openxmlformats.org/officeDocument/2006/relationships/image" Target="../media/image104.wmf"/><Relationship Id="rId22" Type="http://schemas.openxmlformats.org/officeDocument/2006/relationships/image" Target="../media/image108.wmf"/><Relationship Id="rId27" Type="http://schemas.openxmlformats.org/officeDocument/2006/relationships/image" Target="../media/image110.wmf"/><Relationship Id="rId30" Type="http://schemas.openxmlformats.org/officeDocument/2006/relationships/image" Target="../media/image117.png"/><Relationship Id="rId35" Type="http://schemas.openxmlformats.org/officeDocument/2006/relationships/image" Target="../media/image113.wmf"/><Relationship Id="rId8" Type="http://schemas.openxmlformats.org/officeDocument/2006/relationships/oleObject" Target="../embeddings/oleObject8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oleObject" Target="../embeddings/oleObject99.bin"/><Relationship Id="rId18" Type="http://schemas.openxmlformats.org/officeDocument/2006/relationships/oleObject" Target="../embeddings/oleObject101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02.bin"/><Relationship Id="rId7" Type="http://schemas.openxmlformats.org/officeDocument/2006/relationships/image" Target="../media/image119.wmf"/><Relationship Id="rId12" Type="http://schemas.openxmlformats.org/officeDocument/2006/relationships/image" Target="../media/image121.wmf"/><Relationship Id="rId17" Type="http://schemas.openxmlformats.org/officeDocument/2006/relationships/image" Target="../media/image123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00.bin"/><Relationship Id="rId20" Type="http://schemas.openxmlformats.org/officeDocument/2006/relationships/hyperlink" Target="https://doi.org/10.1063/5.0225607" TargetMode="Externa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6.bin"/><Relationship Id="rId11" Type="http://schemas.openxmlformats.org/officeDocument/2006/relationships/oleObject" Target="../embeddings/oleObject98.bin"/><Relationship Id="rId5" Type="http://schemas.openxmlformats.org/officeDocument/2006/relationships/image" Target="../media/image118.wmf"/><Relationship Id="rId15" Type="http://schemas.openxmlformats.org/officeDocument/2006/relationships/image" Target="../media/image127.png"/><Relationship Id="rId10" Type="http://schemas.openxmlformats.org/officeDocument/2006/relationships/image" Target="../media/image120.wmf"/><Relationship Id="rId19" Type="http://schemas.openxmlformats.org/officeDocument/2006/relationships/image" Target="../media/image124.wmf"/><Relationship Id="rId4" Type="http://schemas.openxmlformats.org/officeDocument/2006/relationships/oleObject" Target="../embeddings/oleObject95.bin"/><Relationship Id="rId9" Type="http://schemas.openxmlformats.org/officeDocument/2006/relationships/oleObject" Target="../embeddings/oleObject97.bin"/><Relationship Id="rId14" Type="http://schemas.openxmlformats.org/officeDocument/2006/relationships/image" Target="../media/image122.wmf"/><Relationship Id="rId22" Type="http://schemas.openxmlformats.org/officeDocument/2006/relationships/image" Target="../media/image12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74.png"/><Relationship Id="rId18" Type="http://schemas.openxmlformats.org/officeDocument/2006/relationships/oleObject" Target="../embeddings/oleObject108.bin"/><Relationship Id="rId26" Type="http://schemas.openxmlformats.org/officeDocument/2006/relationships/image" Target="../media/image136.wmf"/><Relationship Id="rId3" Type="http://schemas.openxmlformats.org/officeDocument/2006/relationships/image" Target="../media/image137.png"/><Relationship Id="rId21" Type="http://schemas.openxmlformats.org/officeDocument/2006/relationships/oleObject" Target="../embeddings/oleObject109.bin"/><Relationship Id="rId7" Type="http://schemas.openxmlformats.org/officeDocument/2006/relationships/image" Target="../media/image129.wmf"/><Relationship Id="rId12" Type="http://schemas.openxmlformats.org/officeDocument/2006/relationships/image" Target="../media/image138.png"/><Relationship Id="rId17" Type="http://schemas.openxmlformats.org/officeDocument/2006/relationships/image" Target="../media/image132.wmf"/><Relationship Id="rId25" Type="http://schemas.openxmlformats.org/officeDocument/2006/relationships/oleObject" Target="../embeddings/oleObject111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07.bin"/><Relationship Id="rId20" Type="http://schemas.openxmlformats.org/officeDocument/2006/relationships/image" Target="../media/image140.jpeg"/><Relationship Id="rId29" Type="http://schemas.openxmlformats.org/officeDocument/2006/relationships/image" Target="../media/image112.wmf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4.bin"/><Relationship Id="rId11" Type="http://schemas.openxmlformats.org/officeDocument/2006/relationships/image" Target="../media/image131.wmf"/><Relationship Id="rId24" Type="http://schemas.openxmlformats.org/officeDocument/2006/relationships/image" Target="../media/image135.wmf"/><Relationship Id="rId5" Type="http://schemas.openxmlformats.org/officeDocument/2006/relationships/image" Target="../media/image128.wmf"/><Relationship Id="rId15" Type="http://schemas.openxmlformats.org/officeDocument/2006/relationships/image" Target="../media/image139.png"/><Relationship Id="rId23" Type="http://schemas.openxmlformats.org/officeDocument/2006/relationships/oleObject" Target="../embeddings/oleObject110.bin"/><Relationship Id="rId28" Type="http://schemas.openxmlformats.org/officeDocument/2006/relationships/oleObject" Target="../embeddings/oleObject112.bin"/><Relationship Id="rId10" Type="http://schemas.openxmlformats.org/officeDocument/2006/relationships/oleObject" Target="../embeddings/oleObject106.bin"/><Relationship Id="rId19" Type="http://schemas.openxmlformats.org/officeDocument/2006/relationships/image" Target="../media/image133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30.wmf"/><Relationship Id="rId14" Type="http://schemas.openxmlformats.org/officeDocument/2006/relationships/hyperlink" Target="https://doi.org/10.1063/5.0232073" TargetMode="External"/><Relationship Id="rId22" Type="http://schemas.openxmlformats.org/officeDocument/2006/relationships/image" Target="../media/image134.wmf"/><Relationship Id="rId27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13" Type="http://schemas.openxmlformats.org/officeDocument/2006/relationships/image" Target="../media/image153.png"/><Relationship Id="rId18" Type="http://schemas.openxmlformats.org/officeDocument/2006/relationships/oleObject" Target="../embeddings/oleObject119.bin"/><Relationship Id="rId26" Type="http://schemas.openxmlformats.org/officeDocument/2006/relationships/image" Target="../media/image154.png"/><Relationship Id="rId3" Type="http://schemas.openxmlformats.org/officeDocument/2006/relationships/image" Target="../media/image151.png"/><Relationship Id="rId21" Type="http://schemas.openxmlformats.org/officeDocument/2006/relationships/image" Target="../media/image148.wmf"/><Relationship Id="rId7" Type="http://schemas.openxmlformats.org/officeDocument/2006/relationships/oleObject" Target="../embeddings/oleObject114.bin"/><Relationship Id="rId12" Type="http://schemas.openxmlformats.org/officeDocument/2006/relationships/image" Target="../media/image144.wmf"/><Relationship Id="rId17" Type="http://schemas.openxmlformats.org/officeDocument/2006/relationships/image" Target="../media/image146.wmf"/><Relationship Id="rId25" Type="http://schemas.openxmlformats.org/officeDocument/2006/relationships/image" Target="../media/image150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18.bin"/><Relationship Id="rId20" Type="http://schemas.openxmlformats.org/officeDocument/2006/relationships/oleObject" Target="../embeddings/oleObject120.bin"/><Relationship Id="rId29" Type="http://schemas.openxmlformats.org/officeDocument/2006/relationships/image" Target="../media/image139.png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41.wmf"/><Relationship Id="rId11" Type="http://schemas.openxmlformats.org/officeDocument/2006/relationships/oleObject" Target="../embeddings/oleObject116.bin"/><Relationship Id="rId24" Type="http://schemas.openxmlformats.org/officeDocument/2006/relationships/oleObject" Target="../embeddings/oleObject122.bin"/><Relationship Id="rId5" Type="http://schemas.openxmlformats.org/officeDocument/2006/relationships/oleObject" Target="../embeddings/oleObject113.bin"/><Relationship Id="rId15" Type="http://schemas.openxmlformats.org/officeDocument/2006/relationships/image" Target="../media/image145.wmf"/><Relationship Id="rId23" Type="http://schemas.openxmlformats.org/officeDocument/2006/relationships/image" Target="../media/image149.wmf"/><Relationship Id="rId28" Type="http://schemas.openxmlformats.org/officeDocument/2006/relationships/hyperlink" Target="https://doi.org/10.1063/5.0232073" TargetMode="External"/><Relationship Id="rId10" Type="http://schemas.openxmlformats.org/officeDocument/2006/relationships/image" Target="../media/image143.wmf"/><Relationship Id="rId19" Type="http://schemas.openxmlformats.org/officeDocument/2006/relationships/image" Target="../media/image147.wmf"/><Relationship Id="rId4" Type="http://schemas.openxmlformats.org/officeDocument/2006/relationships/image" Target="../media/image152.png"/><Relationship Id="rId9" Type="http://schemas.openxmlformats.org/officeDocument/2006/relationships/oleObject" Target="../embeddings/oleObject115.bin"/><Relationship Id="rId14" Type="http://schemas.openxmlformats.org/officeDocument/2006/relationships/oleObject" Target="../embeddings/oleObject117.bin"/><Relationship Id="rId22" Type="http://schemas.openxmlformats.org/officeDocument/2006/relationships/oleObject" Target="../embeddings/oleObject121.bin"/><Relationship Id="rId27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13" Type="http://schemas.openxmlformats.org/officeDocument/2006/relationships/oleObject" Target="../embeddings/oleObject128.bin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59.wmf"/><Relationship Id="rId2" Type="http://schemas.openxmlformats.org/officeDocument/2006/relationships/slideLayout" Target="../slideLayouts/slideLayout12.xml"/><Relationship Id="rId16" Type="http://schemas.openxmlformats.org/officeDocument/2006/relationships/hyperlink" Target="https://en.wikipedia.org/wiki/Alfred_G._Redfield" TargetMode="Externa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56.wmf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4.bin"/><Relationship Id="rId15" Type="http://schemas.openxmlformats.org/officeDocument/2006/relationships/image" Target="../media/image161.jpeg"/><Relationship Id="rId10" Type="http://schemas.openxmlformats.org/officeDocument/2006/relationships/image" Target="../media/image158.wmf"/><Relationship Id="rId4" Type="http://schemas.openxmlformats.org/officeDocument/2006/relationships/image" Target="../media/image155.wmf"/><Relationship Id="rId9" Type="http://schemas.openxmlformats.org/officeDocument/2006/relationships/oleObject" Target="../embeddings/oleObject126.bin"/><Relationship Id="rId14" Type="http://schemas.openxmlformats.org/officeDocument/2006/relationships/image" Target="../media/image16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oleObject" Target="../embeddings/oleObject134.bin"/><Relationship Id="rId3" Type="http://schemas.openxmlformats.org/officeDocument/2006/relationships/oleObject" Target="../embeddings/oleObject129.bin"/><Relationship Id="rId7" Type="http://schemas.openxmlformats.org/officeDocument/2006/relationships/oleObject" Target="../embeddings/oleObject131.bin"/><Relationship Id="rId12" Type="http://schemas.openxmlformats.org/officeDocument/2006/relationships/image" Target="../media/image16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63.wmf"/><Relationship Id="rId11" Type="http://schemas.openxmlformats.org/officeDocument/2006/relationships/oleObject" Target="../embeddings/oleObject133.bin"/><Relationship Id="rId5" Type="http://schemas.openxmlformats.org/officeDocument/2006/relationships/oleObject" Target="../embeddings/oleObject130.bin"/><Relationship Id="rId10" Type="http://schemas.openxmlformats.org/officeDocument/2006/relationships/image" Target="../media/image165.wmf"/><Relationship Id="rId4" Type="http://schemas.openxmlformats.org/officeDocument/2006/relationships/image" Target="../media/image162.wmf"/><Relationship Id="rId9" Type="http://schemas.openxmlformats.org/officeDocument/2006/relationships/oleObject" Target="../embeddings/oleObject132.bin"/><Relationship Id="rId14" Type="http://schemas.openxmlformats.org/officeDocument/2006/relationships/image" Target="../media/image167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142.bin"/><Relationship Id="rId3" Type="http://schemas.openxmlformats.org/officeDocument/2006/relationships/oleObject" Target="../embeddings/oleObject135.bin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39.bin"/><Relationship Id="rId17" Type="http://schemas.openxmlformats.org/officeDocument/2006/relationships/image" Target="../media/image174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41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71.wmf"/><Relationship Id="rId5" Type="http://schemas.openxmlformats.org/officeDocument/2006/relationships/image" Target="../media/image176.png"/><Relationship Id="rId15" Type="http://schemas.openxmlformats.org/officeDocument/2006/relationships/image" Target="../media/image173.wmf"/><Relationship Id="rId10" Type="http://schemas.openxmlformats.org/officeDocument/2006/relationships/oleObject" Target="../embeddings/oleObject138.bin"/><Relationship Id="rId19" Type="http://schemas.openxmlformats.org/officeDocument/2006/relationships/image" Target="../media/image175.wmf"/><Relationship Id="rId4" Type="http://schemas.openxmlformats.org/officeDocument/2006/relationships/image" Target="../media/image168.wmf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4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13" Type="http://schemas.openxmlformats.org/officeDocument/2006/relationships/image" Target="../media/image179.wmf"/><Relationship Id="rId18" Type="http://schemas.openxmlformats.org/officeDocument/2006/relationships/image" Target="../media/image154.png"/><Relationship Id="rId26" Type="http://schemas.openxmlformats.org/officeDocument/2006/relationships/image" Target="../media/image183.wmf"/><Relationship Id="rId3" Type="http://schemas.openxmlformats.org/officeDocument/2006/relationships/image" Target="../media/image184.png"/><Relationship Id="rId21" Type="http://schemas.openxmlformats.org/officeDocument/2006/relationships/oleObject" Target="../embeddings/oleObject148.bin"/><Relationship Id="rId7" Type="http://schemas.openxmlformats.org/officeDocument/2006/relationships/oleObject" Target="../embeddings/oleObject114.bin"/><Relationship Id="rId12" Type="http://schemas.openxmlformats.org/officeDocument/2006/relationships/oleObject" Target="../embeddings/oleObject145.bin"/><Relationship Id="rId17" Type="http://schemas.openxmlformats.org/officeDocument/2006/relationships/image" Target="../media/image149.wmf"/><Relationship Id="rId25" Type="http://schemas.openxmlformats.org/officeDocument/2006/relationships/oleObject" Target="../embeddings/oleObject149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21.bin"/><Relationship Id="rId20" Type="http://schemas.openxmlformats.org/officeDocument/2006/relationships/image" Target="../media/image181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77.wmf"/><Relationship Id="rId11" Type="http://schemas.openxmlformats.org/officeDocument/2006/relationships/image" Target="../media/image178.wmf"/><Relationship Id="rId24" Type="http://schemas.openxmlformats.org/officeDocument/2006/relationships/hyperlink" Target="https://doi.org/10.1063/5.0232073" TargetMode="External"/><Relationship Id="rId5" Type="http://schemas.openxmlformats.org/officeDocument/2006/relationships/oleObject" Target="../embeddings/oleObject143.bin"/><Relationship Id="rId15" Type="http://schemas.openxmlformats.org/officeDocument/2006/relationships/image" Target="../media/image180.wmf"/><Relationship Id="rId23" Type="http://schemas.openxmlformats.org/officeDocument/2006/relationships/image" Target="../media/image74.png"/><Relationship Id="rId28" Type="http://schemas.openxmlformats.org/officeDocument/2006/relationships/image" Target="../media/image141.wmf"/><Relationship Id="rId10" Type="http://schemas.openxmlformats.org/officeDocument/2006/relationships/oleObject" Target="../embeddings/oleObject144.bin"/><Relationship Id="rId19" Type="http://schemas.openxmlformats.org/officeDocument/2006/relationships/oleObject" Target="../embeddings/oleObject147.bin"/><Relationship Id="rId4" Type="http://schemas.openxmlformats.org/officeDocument/2006/relationships/image" Target="../media/image185.png"/><Relationship Id="rId9" Type="http://schemas.openxmlformats.org/officeDocument/2006/relationships/image" Target="../media/image153.png"/><Relationship Id="rId14" Type="http://schemas.openxmlformats.org/officeDocument/2006/relationships/oleObject" Target="../embeddings/oleObject146.bin"/><Relationship Id="rId22" Type="http://schemas.openxmlformats.org/officeDocument/2006/relationships/image" Target="../media/image182.wmf"/><Relationship Id="rId27" Type="http://schemas.openxmlformats.org/officeDocument/2006/relationships/oleObject" Target="../embeddings/oleObject113.bin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9.wmf"/><Relationship Id="rId18" Type="http://schemas.openxmlformats.org/officeDocument/2006/relationships/oleObject" Target="../embeddings/oleObject156.bin"/><Relationship Id="rId26" Type="http://schemas.openxmlformats.org/officeDocument/2006/relationships/image" Target="../media/image194.wmf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193.wmf"/><Relationship Id="rId34" Type="http://schemas.openxmlformats.org/officeDocument/2006/relationships/image" Target="../media/image196.wmf"/><Relationship Id="rId7" Type="http://schemas.openxmlformats.org/officeDocument/2006/relationships/image" Target="../media/image186.wmf"/><Relationship Id="rId12" Type="http://schemas.openxmlformats.org/officeDocument/2006/relationships/oleObject" Target="../embeddings/oleObject153.bin"/><Relationship Id="rId17" Type="http://schemas.openxmlformats.org/officeDocument/2006/relationships/image" Target="../media/image191.wmf"/><Relationship Id="rId25" Type="http://schemas.openxmlformats.org/officeDocument/2006/relationships/oleObject" Target="../embeddings/oleObject158.bin"/><Relationship Id="rId33" Type="http://schemas.openxmlformats.org/officeDocument/2006/relationships/oleObject" Target="../embeddings/oleObject16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55.bin"/><Relationship Id="rId20" Type="http://schemas.openxmlformats.org/officeDocument/2006/relationships/oleObject" Target="../embeddings/oleObject157.bin"/><Relationship Id="rId29" Type="http://schemas.openxmlformats.org/officeDocument/2006/relationships/image" Target="../media/image430.png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50.bin"/><Relationship Id="rId11" Type="http://schemas.openxmlformats.org/officeDocument/2006/relationships/image" Target="../media/image188.wmf"/><Relationship Id="rId24" Type="http://schemas.openxmlformats.org/officeDocument/2006/relationships/image" Target="../media/image200.png"/><Relationship Id="rId32" Type="http://schemas.openxmlformats.org/officeDocument/2006/relationships/image" Target="../media/image195.wmf"/><Relationship Id="rId37" Type="http://schemas.openxmlformats.org/officeDocument/2006/relationships/image" Target="../media/image201.png"/><Relationship Id="rId5" Type="http://schemas.openxmlformats.org/officeDocument/2006/relationships/image" Target="../media/image199.WMF"/><Relationship Id="rId15" Type="http://schemas.openxmlformats.org/officeDocument/2006/relationships/image" Target="../media/image190.wmf"/><Relationship Id="rId23" Type="http://schemas.openxmlformats.org/officeDocument/2006/relationships/hyperlink" Target="http://aip.scitation.org/doi/full/10.1063/1.4890441" TargetMode="External"/><Relationship Id="rId36" Type="http://schemas.openxmlformats.org/officeDocument/2006/relationships/image" Target="../media/image197.wmf"/><Relationship Id="rId10" Type="http://schemas.openxmlformats.org/officeDocument/2006/relationships/oleObject" Target="../embeddings/oleObject152.bin"/><Relationship Id="rId19" Type="http://schemas.openxmlformats.org/officeDocument/2006/relationships/image" Target="../media/image192.wmf"/><Relationship Id="rId31" Type="http://schemas.openxmlformats.org/officeDocument/2006/relationships/oleObject" Target="../embeddings/oleObject159.bin"/><Relationship Id="rId4" Type="http://schemas.openxmlformats.org/officeDocument/2006/relationships/image" Target="../media/image198.png"/><Relationship Id="rId9" Type="http://schemas.openxmlformats.org/officeDocument/2006/relationships/image" Target="../media/image187.wmf"/><Relationship Id="rId14" Type="http://schemas.openxmlformats.org/officeDocument/2006/relationships/oleObject" Target="../embeddings/oleObject154.bin"/><Relationship Id="rId22" Type="http://schemas.openxmlformats.org/officeDocument/2006/relationships/hyperlink" Target="http://journals.jps.jp/doi/abs/10.1143/JPSJ.75.082001" TargetMode="External"/><Relationship Id="rId30" Type="http://schemas.openxmlformats.org/officeDocument/2006/relationships/image" Target="../media/image75.png"/><Relationship Id="rId35" Type="http://schemas.openxmlformats.org/officeDocument/2006/relationships/oleObject" Target="../embeddings/oleObject161.bin"/><Relationship Id="rId8" Type="http://schemas.openxmlformats.org/officeDocument/2006/relationships/oleObject" Target="../embeddings/oleObject15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4.bin"/><Relationship Id="rId3" Type="http://schemas.openxmlformats.org/officeDocument/2006/relationships/image" Target="../media/image75.png"/><Relationship Id="rId7" Type="http://schemas.openxmlformats.org/officeDocument/2006/relationships/image" Target="../media/image2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63.bin"/><Relationship Id="rId11" Type="http://schemas.openxmlformats.org/officeDocument/2006/relationships/image" Target="../media/image1580.png"/><Relationship Id="rId5" Type="http://schemas.openxmlformats.org/officeDocument/2006/relationships/image" Target="../media/image202.wmf"/><Relationship Id="rId4" Type="http://schemas.openxmlformats.org/officeDocument/2006/relationships/oleObject" Target="../embeddings/oleObject162.bin"/><Relationship Id="rId9" Type="http://schemas.openxmlformats.org/officeDocument/2006/relationships/image" Target="../media/image204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wmf"/><Relationship Id="rId3" Type="http://schemas.openxmlformats.org/officeDocument/2006/relationships/image" Target="../media/image206.png"/><Relationship Id="rId7" Type="http://schemas.openxmlformats.org/officeDocument/2006/relationships/oleObject" Target="../embeddings/oleObject1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1.wmf"/><Relationship Id="rId19" Type="http://schemas.openxmlformats.org/officeDocument/2006/relationships/image" Target="../media/image16.png"/><Relationship Id="rId4" Type="http://schemas.openxmlformats.org/officeDocument/2006/relationships/image" Target="../media/image8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2.wmf"/><Relationship Id="rId3" Type="http://schemas.openxmlformats.org/officeDocument/2006/relationships/image" Target="../media/image24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oleObject" Target="../embeddings/oleObject20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9.bin"/><Relationship Id="rId3" Type="http://schemas.openxmlformats.org/officeDocument/2006/relationships/oleObject" Target="../embeddings/oleObject22.bin"/><Relationship Id="rId21" Type="http://schemas.openxmlformats.org/officeDocument/2006/relationships/image" Target="../media/image870.png"/><Relationship Id="rId7" Type="http://schemas.openxmlformats.org/officeDocument/2006/relationships/image" Target="../media/image38.png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20" Type="http://schemas.openxmlformats.org/officeDocument/2006/relationships/image" Target="../media/image863.png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11" Type="http://schemas.openxmlformats.org/officeDocument/2006/relationships/image" Target="../media/image32.wmf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23.bin"/><Relationship Id="rId15" Type="http://schemas.openxmlformats.org/officeDocument/2006/relationships/image" Target="../media/image34.wmf"/><Relationship Id="rId23" Type="http://schemas.openxmlformats.org/officeDocument/2006/relationships/oleObject" Target="../embeddings/oleObject30.bin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6.wmf"/><Relationship Id="rId4" Type="http://schemas.openxmlformats.org/officeDocument/2006/relationships/image" Target="../media/image29.wmf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7.bin"/><Relationship Id="rId2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2.bin"/><Relationship Id="rId33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4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9.wmf"/><Relationship Id="rId32" Type="http://schemas.openxmlformats.org/officeDocument/2006/relationships/oleObject" Target="../embeddings/oleObject4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28" Type="http://schemas.openxmlformats.org/officeDocument/2006/relationships/image" Target="../media/image51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9.bin"/><Relationship Id="rId31" Type="http://schemas.openxmlformats.org/officeDocument/2006/relationships/image" Target="../media/image38.png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52.wmf"/><Relationship Id="rId8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3" Type="http://schemas.openxmlformats.org/officeDocument/2006/relationships/oleObject" Target="../embeddings/oleObject46.bin"/><Relationship Id="rId21" Type="http://schemas.openxmlformats.org/officeDocument/2006/relationships/oleObject" Target="../embeddings/oleObject55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54.bin"/><Relationship Id="rId4" Type="http://schemas.openxmlformats.org/officeDocument/2006/relationships/image" Target="../media/image54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9.wmf"/><Relationship Id="rId22" Type="http://schemas.openxmlformats.org/officeDocument/2006/relationships/image" Target="../media/image6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03/physrev.159.208" TargetMode="External"/><Relationship Id="rId3" Type="http://schemas.openxmlformats.org/officeDocument/2006/relationships/oleObject" Target="../embeddings/oleObject58.bin"/><Relationship Id="rId7" Type="http://schemas.openxmlformats.org/officeDocument/2006/relationships/hyperlink" Target="https://link.springer.com/book/10.1007/978-3-662-03875-8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9.bin"/><Relationship Id="rId10" Type="http://schemas.openxmlformats.org/officeDocument/2006/relationships/hyperlink" Target="https://doi.org/10.1007/BF01608389" TargetMode="External"/><Relationship Id="rId4" Type="http://schemas.openxmlformats.org/officeDocument/2006/relationships/image" Target="../media/image66.wmf"/><Relationship Id="rId9" Type="http://schemas.openxmlformats.org/officeDocument/2006/relationships/hyperlink" Target="https://doi.org/10.1007/BF0164552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/>
          </a:bodyPr>
          <a:lstStyle/>
          <a:p>
            <a:r>
              <a:rPr kumimoji="1" lang="en-US" altLang="ja-JP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noise cannot be Markovian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3/29/2025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8478877E-2856-42C2-9239-BC14E6179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185" y="5183719"/>
            <a:ext cx="821728" cy="599285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2809" y="583484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478608" y="2733462"/>
          <a:ext cx="12697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Equation" r:id="rId5" imgW="1269720" imgH="812520" progId="Equation.DSMT4">
                  <p:embed/>
                </p:oleObj>
              </mc:Choice>
              <mc:Fallback>
                <p:oleObj name="Equation" r:id="rId5" imgW="1269720" imgH="8125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608" y="2733462"/>
                        <a:ext cx="126972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819150" y="2043113"/>
          <a:ext cx="6719888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Equation" r:id="rId7" imgW="4012920" imgH="1473120" progId="Equation.DSMT4">
                  <p:embed/>
                </p:oleObj>
              </mc:Choice>
              <mc:Fallback>
                <p:oleObj name="Equation" r:id="rId7" imgW="401292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043113"/>
                        <a:ext cx="6719888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97467" y="120578"/>
            <a:ext cx="6923112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Master eq. without RWA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467544" y="1627976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we can rewrite master eq. as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(in high temp. case)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1314" y="5736542"/>
            <a:ext cx="695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Unless temp is very high,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37783" y="3288972"/>
            <a:ext cx="5786928" cy="1196218"/>
          </a:xfrm>
          <a:prstGeom prst="rect">
            <a:avLst/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95736" y="3491181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non RWA terms</a:t>
            </a: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5695950" y="5530850"/>
          <a:ext cx="1422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Equation" r:id="rId9" imgW="1422360" imgH="647640" progId="Equation.DSMT4">
                  <p:embed/>
                </p:oleObj>
              </mc:Choice>
              <mc:Fallback>
                <p:oleObj name="Equation" r:id="rId9" imgW="14223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5950" y="5530850"/>
                        <a:ext cx="14224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7370763" y="5919788"/>
          <a:ext cx="1536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Equation" r:id="rId11" imgW="1536480" imgH="291960" progId="Equation.DSMT4">
                  <p:embed/>
                </p:oleObj>
              </mc:Choice>
              <mc:Fallback>
                <p:oleObj name="Equation" r:id="rId11" imgW="153648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0763" y="5919788"/>
                        <a:ext cx="1536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394575" y="5551488"/>
          <a:ext cx="1117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Equation" r:id="rId13" imgW="1117440" imgH="279360" progId="Equation.DSMT4">
                  <p:embed/>
                </p:oleObj>
              </mc:Choice>
              <mc:Fallback>
                <p:oleObj name="Equation" r:id="rId13" imgW="11174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4575" y="5551488"/>
                        <a:ext cx="1117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1A9CD34E-824C-489B-93A0-F27C97D3C3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6149526"/>
          <a:ext cx="124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Equation" r:id="rId15" imgW="1244520" imgH="571320" progId="Equation.DSMT4">
                  <p:embed/>
                </p:oleObj>
              </mc:Choice>
              <mc:Fallback>
                <p:oleObj name="Equation" r:id="rId15" imgW="124452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6149526"/>
                        <a:ext cx="124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AABBB7-9FD1-4099-A6F1-D25A2360E7C0}"/>
              </a:ext>
            </a:extLst>
          </p:cNvPr>
          <p:cNvSpPr txBox="1"/>
          <p:nvPr/>
        </p:nvSpPr>
        <p:spPr>
          <a:xfrm>
            <a:off x="187970" y="6250610"/>
            <a:ext cx="8152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Lindblad Eq. assumes                       with ignoring the RWA terms.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CACD4FC-81E7-4652-9B04-F4E73CDA0C9A}"/>
              </a:ext>
            </a:extLst>
          </p:cNvPr>
          <p:cNvSpPr txBox="1"/>
          <p:nvPr/>
        </p:nvSpPr>
        <p:spPr>
          <a:xfrm>
            <a:off x="1043608" y="5315628"/>
            <a:ext cx="2004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a typeface="Arial Unicode MS" panose="020B0604020202020204" pitchFamily="50" charset="-128"/>
              </a:rPr>
              <a:t>For Two-level system</a:t>
            </a:r>
            <a:endParaRPr lang="en-US" sz="14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D588B40-F30E-59BC-C684-FC0ED155D2A3}"/>
              </a:ext>
            </a:extLst>
          </p:cNvPr>
          <p:cNvSpPr txBox="1"/>
          <p:nvPr/>
        </p:nvSpPr>
        <p:spPr>
          <a:xfrm>
            <a:off x="1043608" y="1049183"/>
            <a:ext cx="5525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Y. Tanimura, J. Phys. Soc. </a:t>
            </a:r>
            <a:r>
              <a:rPr lang="en-US" altLang="ja-JP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Jpn</a:t>
            </a: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 75, 082001 (2006).</a:t>
            </a:r>
            <a:endParaRPr lang="en-US" altLang="ja-JP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22A4566-E0FB-34FC-4A88-CB251EFEA537}"/>
              </a:ext>
            </a:extLst>
          </p:cNvPr>
          <p:cNvSpPr txBox="1"/>
          <p:nvPr/>
        </p:nvSpPr>
        <p:spPr>
          <a:xfrm>
            <a:off x="1684338" y="4819207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8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8EF5DC6-B34B-ECA1-F360-D5EC9741D63D}"/>
              </a:ext>
            </a:extLst>
          </p:cNvPr>
          <p:cNvSpPr txBox="1"/>
          <p:nvPr/>
        </p:nvSpPr>
        <p:spPr>
          <a:xfrm>
            <a:off x="1672483" y="455039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9"/>
              </a:rPr>
              <a:t>15</a:t>
            </a:r>
            <a:r>
              <a:rPr lang="en-US" altLang="ja-JP" sz="1400" dirty="0">
                <a:hlinkClick r:id="rId19"/>
              </a:rPr>
              <a:t>, 277 (1969);</a:t>
            </a:r>
            <a:r>
              <a:rPr lang="en-US" sz="1400" dirty="0">
                <a:hlinkClick r:id="rId19"/>
              </a:rPr>
              <a:t> </a:t>
            </a:r>
            <a:r>
              <a:rPr lang="en-US" sz="1400" b="1" dirty="0">
                <a:hlinkClick r:id="rId20"/>
              </a:rPr>
              <a:t>39</a:t>
            </a:r>
            <a:r>
              <a:rPr lang="en-US" sz="1400" dirty="0">
                <a:hlinkClick r:id="rId20"/>
              </a:rPr>
              <a:t>, 91 (1974).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8446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3" grpId="0"/>
      <p:bldP spid="19" grpId="0"/>
      <p:bldP spid="22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798127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11150"/>
              </p:ext>
            </p:extLst>
          </p:nvPr>
        </p:nvGraphicFramePr>
        <p:xfrm>
          <a:off x="1520170" y="836730"/>
          <a:ext cx="50053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4" imgW="2831760" imgH="482400" progId="Equation.DSMT4">
                  <p:embed/>
                </p:oleObj>
              </mc:Choice>
              <mc:Fallback>
                <p:oleObj name="Equation" r:id="rId4" imgW="2831760" imgH="48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0" y="836730"/>
                        <a:ext cx="50053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73854"/>
              </p:ext>
            </p:extLst>
          </p:nvPr>
        </p:nvGraphicFramePr>
        <p:xfrm>
          <a:off x="573586" y="2047666"/>
          <a:ext cx="71008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6" imgW="4546440" imgH="507960" progId="Equation.DSMT4">
                  <p:embed/>
                </p:oleObj>
              </mc:Choice>
              <mc:Fallback>
                <p:oleObj name="Equation" r:id="rId6" imgW="4546440" imgH="5079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86" y="2047666"/>
                        <a:ext cx="71008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0935" y="361482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system in coordinate space representation, we have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41381" y="1679189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Master equation without RWA at high temperature case is rewritten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41381" y="3695295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Under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Wigner transformation</a:t>
            </a:r>
            <a:r>
              <a:rPr lang="en-US" altLang="ja-JP" dirty="0">
                <a:ea typeface="Arial Unicode MS" panose="020B0604020202020204" pitchFamily="50" charset="-128"/>
              </a:rPr>
              <a:t>, (detailed will be explained later)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6726868"/>
              </p:ext>
            </p:extLst>
          </p:nvPr>
        </p:nvGraphicFramePr>
        <p:xfrm>
          <a:off x="6338888" y="5807075"/>
          <a:ext cx="25161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8" imgW="1536480" imgH="279360" progId="Equation.DSMT4">
                  <p:embed/>
                </p:oleObj>
              </mc:Choice>
              <mc:Fallback>
                <p:oleObj name="Equation" r:id="rId8" imgW="1536480" imgH="279360" progId="Equation.DSMT4">
                  <p:embed/>
                  <p:pic>
                    <p:nvPicPr>
                      <p:cNvPr id="0" name="Object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888" y="5807075"/>
                        <a:ext cx="251618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412741" y="5089984"/>
            <a:ext cx="2450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at low temperature: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8" name="Picture 6" descr="2006-09-14_22-45-48_anime">
            <a:extLst>
              <a:ext uri="{FF2B5EF4-FFF2-40B4-BE49-F238E27FC236}">
                <a16:creationId xmlns:a16="http://schemas.microsoft.com/office/drawing/2014/main" id="{2FA4CBF2-1445-456D-829A-9A7709E01F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91805" y="30419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0C156667-BFD7-4078-B9F1-510E1084E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5542"/>
              </p:ext>
            </p:extLst>
          </p:nvPr>
        </p:nvGraphicFramePr>
        <p:xfrm>
          <a:off x="7294838" y="933339"/>
          <a:ext cx="18161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11" imgW="1028520" imgH="342720" progId="Equation.DSMT4">
                  <p:embed/>
                </p:oleObj>
              </mc:Choice>
              <mc:Fallback>
                <p:oleObj name="Equation" r:id="rId11" imgW="1028520" imgH="342720" progId="Equation.DSMT4">
                  <p:embed/>
                  <p:pic>
                    <p:nvPicPr>
                      <p:cNvPr id="46" name="オブジェクト 45">
                        <a:extLst>
                          <a:ext uri="{FF2B5EF4-FFF2-40B4-BE49-F238E27FC236}">
                            <a16:creationId xmlns:a16="http://schemas.microsoft.com/office/drawing/2014/main" id="{BCC91A2F-4795-4665-8B9D-BC6D53205A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838" y="933339"/>
                        <a:ext cx="18161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FC8FCBD4-0E87-48CF-9666-EA2A956F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106095"/>
              </p:ext>
            </p:extLst>
          </p:nvPr>
        </p:nvGraphicFramePr>
        <p:xfrm>
          <a:off x="1609725" y="4131132"/>
          <a:ext cx="52308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Equation" r:id="rId13" imgW="5232240" imgH="749160" progId="Equation.DSMT4">
                  <p:embed/>
                </p:oleObj>
              </mc:Choice>
              <mc:Fallback>
                <p:oleObj name="Equation" r:id="rId13" imgW="523224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4131132"/>
                        <a:ext cx="52308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8BE0F04-947A-4FD5-BF7D-7FAB8F38635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3276" y="4998021"/>
            <a:ext cx="1863725" cy="155442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D784172-1DA3-4098-9950-96E7E717D47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24030" y="5229096"/>
            <a:ext cx="1803161" cy="1509623"/>
          </a:xfrm>
          <a:prstGeom prst="rect">
            <a:avLst/>
          </a:prstGeom>
        </p:spPr>
      </p:pic>
      <p:sp>
        <p:nvSpPr>
          <p:cNvPr id="22" name="矢印: 右 21">
            <a:extLst>
              <a:ext uri="{FF2B5EF4-FFF2-40B4-BE49-F238E27FC236}">
                <a16:creationId xmlns:a16="http://schemas.microsoft.com/office/drawing/2014/main" id="{333745F0-E647-43E0-89C7-DAB56293BF34}"/>
              </a:ext>
            </a:extLst>
          </p:cNvPr>
          <p:cNvSpPr/>
          <p:nvPr/>
        </p:nvSpPr>
        <p:spPr>
          <a:xfrm>
            <a:off x="3052389" y="5551077"/>
            <a:ext cx="779457" cy="4838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3704896-E966-4FD2-97CE-118B304B1B5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03239" y="5227067"/>
            <a:ext cx="984820" cy="32401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D601778-C606-45AB-8F59-99277555338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4381" y="5069638"/>
            <a:ext cx="605344" cy="398870"/>
          </a:xfrm>
          <a:prstGeom prst="rect">
            <a:avLst/>
          </a:prstGeom>
        </p:spPr>
      </p:pic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59AD71AA-8360-8ED2-C125-3D96E8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886869"/>
              </p:ext>
            </p:extLst>
          </p:nvPr>
        </p:nvGraphicFramePr>
        <p:xfrm>
          <a:off x="971600" y="2863733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19" imgW="2908080" imgH="393480" progId="Equation.DSMT4">
                  <p:embed/>
                </p:oleObj>
              </mc:Choice>
              <mc:Fallback>
                <p:oleObj name="Equation" r:id="rId19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863733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>
            <a:extLst>
              <a:ext uri="{FF2B5EF4-FFF2-40B4-BE49-F238E27FC236}">
                <a16:creationId xmlns:a16="http://schemas.microsoft.com/office/drawing/2014/main" id="{15B02585-F505-4187-A344-084633694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3478"/>
              </p:ext>
            </p:extLst>
          </p:nvPr>
        </p:nvGraphicFramePr>
        <p:xfrm>
          <a:off x="467544" y="2233916"/>
          <a:ext cx="8432801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21" imgW="8432640" imgH="1180800" progId="Equation.DSMT4">
                  <p:embed/>
                </p:oleObj>
              </mc:Choice>
              <mc:Fallback>
                <p:oleObj name="Equation" r:id="rId21" imgW="8432640" imgH="118080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33916"/>
                        <a:ext cx="8432801" cy="1181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510659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Caldeira-Leggett quantum 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6588" y="504950"/>
          <a:ext cx="12477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3" imgW="1549080" imgH="431640" progId="Equation.DSMT4">
                  <p:embed/>
                </p:oleObj>
              </mc:Choice>
              <mc:Fallback>
                <p:oleObj name="Equation" r:id="rId3" imgW="15490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588" y="504950"/>
                        <a:ext cx="12477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5" imgW="2908080" imgH="393480" progId="Equation.DSMT4">
                  <p:embed/>
                </p:oleObj>
              </mc:Choice>
              <mc:Fallback>
                <p:oleObj name="Equation" r:id="rId5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Equation" r:id="rId7" imgW="596880" imgH="241200" progId="Equation.DSMT4">
                  <p:embed/>
                </p:oleObj>
              </mc:Choice>
              <mc:Fallback>
                <p:oleObj name="Equation" r:id="rId7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Equation" r:id="rId9" imgW="4101840" imgH="431640" progId="Equation.DSMT4">
                  <p:embed/>
                </p:oleObj>
              </mc:Choice>
              <mc:Fallback>
                <p:oleObj name="Equation" r:id="rId9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313323" y="2823175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12" imgW="1396800" imgH="406080" progId="Equation.DSMT4">
                  <p:embed/>
                </p:oleObj>
              </mc:Choice>
              <mc:Fallback>
                <p:oleObj name="Equation" r:id="rId12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14" imgW="1143000" imgH="393480" progId="Equation.DSMT4">
                  <p:embed/>
                </p:oleObj>
              </mc:Choice>
              <mc:Fallback>
                <p:oleObj name="Equation" r:id="rId14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657" y="181489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87074" y="5268584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003944" y="4922903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rId18"/>
              </a:rPr>
              <a:t>H. Kramers </a:t>
            </a:r>
          </a:p>
          <a:p>
            <a:r>
              <a:rPr lang="en-US" altLang="ja-JP" sz="1400" dirty="0">
                <a:hlinkClick r:id="rId18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766211" y="6343476"/>
            <a:ext cx="11569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" action="ppaction://noaction"/>
              </a:rPr>
              <a:t>P. Langevin </a:t>
            </a:r>
          </a:p>
          <a:p>
            <a:r>
              <a:rPr lang="en-US" altLang="ja-JP" sz="1400" dirty="0">
                <a:hlinkClick r:id="" action="ppaction://noaction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  <a:p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19"/>
              </a:rPr>
              <a:t>Physica</a:t>
            </a:r>
            <a:r>
              <a:rPr lang="en-US" dirty="0">
                <a:hlinkClick r:id="rId19"/>
              </a:rPr>
              <a:t> A </a:t>
            </a:r>
            <a:r>
              <a:rPr lang="en-US" b="1" dirty="0">
                <a:hlinkClick r:id="rId19"/>
              </a:rPr>
              <a:t>121, 587</a:t>
            </a:r>
            <a:r>
              <a:rPr lang="en-US" dirty="0">
                <a:hlinkClick r:id="rId19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05327A1-293E-66D7-ADF4-40A2B7D5908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48524"/>
            <a:ext cx="1466099" cy="982557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40AA721-A143-FDE0-FFE1-A5E88C40D1EF}"/>
              </a:ext>
            </a:extLst>
          </p:cNvPr>
          <p:cNvSpPr/>
          <p:nvPr/>
        </p:nvSpPr>
        <p:spPr>
          <a:xfrm>
            <a:off x="6768633" y="2823175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Caldeira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68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6C2578-87EB-4F67-AE31-EEECFF6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46371" y="656829"/>
            <a:ext cx="9011344" cy="1143000"/>
          </a:xfrm>
        </p:spPr>
        <p:txBody>
          <a:bodyPr>
            <a:normAutofit/>
          </a:bodyPr>
          <a:lstStyle/>
          <a:p>
            <a:r>
              <a:rPr lang="en-US" sz="2800" dirty="0"/>
              <a:t>Quantum master equation (in Lindblad form)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A3D74A-6AAD-4D66-988F-F325701DAD4C}"/>
              </a:ext>
            </a:extLst>
          </p:cNvPr>
          <p:cNvSpPr txBox="1"/>
          <p:nvPr/>
        </p:nvSpPr>
        <p:spPr>
          <a:xfrm>
            <a:off x="351081" y="277760"/>
            <a:ext cx="6607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G. Lindblad, </a:t>
            </a:r>
            <a:r>
              <a:rPr lang="en-US" sz="1400" dirty="0" err="1">
                <a:hlinkClick r:id="rId4"/>
              </a:rPr>
              <a:t>Commun.Math</a:t>
            </a:r>
            <a:r>
              <a:rPr lang="en-US" sz="1400" dirty="0">
                <a:hlinkClick r:id="rId4"/>
              </a:rPr>
              <a:t>. Phys. 40, 147(1975)</a:t>
            </a:r>
            <a:r>
              <a:rPr lang="en-US" sz="1400" dirty="0"/>
              <a:t>;</a:t>
            </a:r>
            <a:r>
              <a:rPr lang="en-US" sz="1400" dirty="0">
                <a:hlinkClick r:id="rId5"/>
              </a:rPr>
              <a:t> Phys. </a:t>
            </a:r>
            <a:r>
              <a:rPr lang="en-US" sz="1400" b="1" dirty="0">
                <a:hlinkClick r:id="rId5"/>
              </a:rPr>
              <a:t>48</a:t>
            </a:r>
            <a:r>
              <a:rPr lang="en-US" sz="1400" dirty="0">
                <a:hlinkClick r:id="rId5"/>
              </a:rPr>
              <a:t>, 119 (1976)</a:t>
            </a:r>
            <a:endParaRPr lang="en-US" sz="1400" dirty="0"/>
          </a:p>
          <a:p>
            <a:r>
              <a:rPr lang="it-IT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V.Gorini; A. Kossakowski; E. C. G. Sudarshan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, 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6"/>
              </a:rPr>
              <a:t>J. Math. Phys. </a:t>
            </a:r>
            <a:r>
              <a:rPr lang="en-US" altLang="ja-JP" sz="1400" b="1" i="0" u="none" strike="noStrike" kern="100" baseline="0" dirty="0">
                <a:latin typeface="+mj-lt"/>
                <a:ea typeface="游ゴシック" panose="020B0400000000000000" pitchFamily="50" charset="-128"/>
                <a:hlinkClick r:id="rId6"/>
              </a:rPr>
              <a:t>17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6"/>
              </a:rPr>
              <a:t>, 821 (1976)</a:t>
            </a:r>
            <a:endParaRPr lang="en-US" altLang="ja-JP" sz="1400" b="0" i="0" u="none" strike="noStrike" kern="100" baseline="0" dirty="0">
              <a:solidFill>
                <a:srgbClr val="0563C1"/>
              </a:solidFill>
              <a:latin typeface="+mj-lt"/>
              <a:ea typeface="游ゴシック" panose="020B0400000000000000" pitchFamily="50" charset="-128"/>
              <a:hlinkClick r:id="rId6"/>
            </a:endParaRPr>
          </a:p>
          <a:p>
            <a:endParaRPr lang="en-US" sz="1400" dirty="0"/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3BE41CBF-D9AC-43FB-85A9-8C5EE2FF9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73686"/>
              </p:ext>
            </p:extLst>
          </p:nvPr>
        </p:nvGraphicFramePr>
        <p:xfrm>
          <a:off x="395436" y="1535096"/>
          <a:ext cx="720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7" imgW="7200720" imgH="736560" progId="Equation.DSMT4">
                  <p:embed/>
                </p:oleObj>
              </mc:Choice>
              <mc:Fallback>
                <p:oleObj name="Equation" r:id="rId7" imgW="7200720" imgH="736560" progId="Equation.DSMT4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36" y="1535096"/>
                        <a:ext cx="720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77D338-26B0-454A-BCCF-2EC725A7B41F}"/>
              </a:ext>
            </a:extLst>
          </p:cNvPr>
          <p:cNvSpPr/>
          <p:nvPr/>
        </p:nvSpPr>
        <p:spPr>
          <a:xfrm>
            <a:off x="7596336" y="116576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(Low </a:t>
            </a:r>
            <a:r>
              <a:rPr lang="en-US" altLang="ja-JP" i="1" dirty="0">
                <a:solidFill>
                  <a:srgbClr val="0C0597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 limit)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E1A8D57-F185-4441-9AC0-CC258A02990B}"/>
              </a:ext>
            </a:extLst>
          </p:cNvPr>
          <p:cNvSpPr txBox="1">
            <a:spLocks/>
          </p:cNvSpPr>
          <p:nvPr/>
        </p:nvSpPr>
        <p:spPr>
          <a:xfrm>
            <a:off x="-252536" y="2795502"/>
            <a:ext cx="9479904" cy="78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sz="2800" dirty="0"/>
              <a:t>Commonly used Lindblad eq. (Brownian &amp; spin-Boson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4DBB9F3-FA7F-424C-8F88-D174509044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8444" y="180349"/>
            <a:ext cx="1006775" cy="734241"/>
          </a:xfrm>
          <a:prstGeom prst="rect">
            <a:avLst/>
          </a:prstGeom>
        </p:spPr>
      </p:pic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5C86CCE5-42DE-4ADD-B262-249683CF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574857"/>
              </p:ext>
            </p:extLst>
          </p:nvPr>
        </p:nvGraphicFramePr>
        <p:xfrm>
          <a:off x="539552" y="4489775"/>
          <a:ext cx="6743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10" imgW="6743520" imgH="1320480" progId="Equation.DSMT4">
                  <p:embed/>
                </p:oleObj>
              </mc:Choice>
              <mc:Fallback>
                <p:oleObj name="Equation" r:id="rId10" imgW="6743520" imgH="13204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489775"/>
                        <a:ext cx="6743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AE644CB4-4EAB-416C-A306-0150211A2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931554"/>
              </p:ext>
            </p:extLst>
          </p:nvPr>
        </p:nvGraphicFramePr>
        <p:xfrm>
          <a:off x="1478318" y="6029354"/>
          <a:ext cx="2260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12" imgW="2260440" imgH="672840" progId="Equation.DSMT4">
                  <p:embed/>
                </p:oleObj>
              </mc:Choice>
              <mc:Fallback>
                <p:oleObj name="Equation" r:id="rId12" imgW="2260440" imgH="67284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8318" y="6029354"/>
                        <a:ext cx="22606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A02950-0D4F-46C7-8D67-559F14F13622}"/>
              </a:ext>
            </a:extLst>
          </p:cNvPr>
          <p:cNvSpPr txBox="1"/>
          <p:nvPr/>
        </p:nvSpPr>
        <p:spPr>
          <a:xfrm>
            <a:off x="3915690" y="6094588"/>
            <a:ext cx="49047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Temperature limitation (high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 is ignored by ignoring the non RWA terms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FF07A8D0-CEE9-4D7A-9493-A9F014E95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256837"/>
              </p:ext>
            </p:extLst>
          </p:nvPr>
        </p:nvGraphicFramePr>
        <p:xfrm>
          <a:off x="7164288" y="2380216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14" imgW="368280" imgH="342720" progId="Equation.DSMT4">
                  <p:embed/>
                </p:oleObj>
              </mc:Choice>
              <mc:Fallback>
                <p:oleObj name="Equation" r:id="rId14" imgW="368280" imgH="3427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3BE41CBF-D9AC-43FB-85A9-8C5EE2FF9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380216"/>
                        <a:ext cx="368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6DD92B1-A9DC-4EA5-A02C-47892D879516}"/>
              </a:ext>
            </a:extLst>
          </p:cNvPr>
          <p:cNvSpPr txBox="1"/>
          <p:nvPr/>
        </p:nvSpPr>
        <p:spPr>
          <a:xfrm>
            <a:off x="7495452" y="2350508"/>
            <a:ext cx="1488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:Pauli matrix</a:t>
            </a:r>
            <a:endParaRPr 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0972C1F-E56C-B617-A3BE-51C211EF599E}"/>
              </a:ext>
            </a:extLst>
          </p:cNvPr>
          <p:cNvSpPr txBox="1"/>
          <p:nvPr/>
        </p:nvSpPr>
        <p:spPr>
          <a:xfrm>
            <a:off x="419412" y="3410450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6"/>
              </a:rPr>
              <a:t>15</a:t>
            </a:r>
            <a:r>
              <a:rPr lang="en-US" altLang="ja-JP" sz="1400" dirty="0">
                <a:hlinkClick r:id="rId16"/>
              </a:rPr>
              <a:t>, 277 (1969);</a:t>
            </a:r>
            <a:r>
              <a:rPr lang="en-US" sz="1400" dirty="0">
                <a:hlinkClick r:id="rId16"/>
              </a:rPr>
              <a:t> </a:t>
            </a:r>
            <a:r>
              <a:rPr lang="en-US" sz="1400" b="1" dirty="0">
                <a:hlinkClick r:id="rId17"/>
              </a:rPr>
              <a:t>39</a:t>
            </a:r>
            <a:r>
              <a:rPr lang="en-US" sz="1400" dirty="0">
                <a:hlinkClick r:id="rId17"/>
              </a:rPr>
              <a:t>, 91 (1974).</a:t>
            </a:r>
            <a:endParaRPr 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9666A1-FB3A-16FF-F1E3-03F598345B98}"/>
              </a:ext>
            </a:extLst>
          </p:cNvPr>
          <p:cNvSpPr txBox="1"/>
          <p:nvPr/>
        </p:nvSpPr>
        <p:spPr>
          <a:xfrm>
            <a:off x="420124" y="4028132"/>
            <a:ext cx="75203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8"/>
              </a:rPr>
              <a:t>H-P Breuer, F. </a:t>
            </a:r>
            <a:r>
              <a:rPr lang="en-US" altLang="ja-JP" sz="1400" dirty="0" err="1">
                <a:hlinkClick r:id="rId18"/>
              </a:rPr>
              <a:t>Petruccione</a:t>
            </a:r>
            <a:r>
              <a:rPr lang="en-US" altLang="ja-JP" sz="1400" dirty="0">
                <a:hlinkClick r:id="rId18"/>
              </a:rPr>
              <a:t>, </a:t>
            </a:r>
            <a:r>
              <a:rPr lang="en-US" altLang="ja-JP" sz="1400" i="1" dirty="0">
                <a:hlinkClick r:id="rId18"/>
              </a:rPr>
              <a:t>The Theory of Open Quantum System</a:t>
            </a:r>
            <a:r>
              <a:rPr lang="en-US" altLang="ja-JP" sz="1400" i="1" dirty="0"/>
              <a:t> </a:t>
            </a:r>
            <a:r>
              <a:rPr lang="en-US" altLang="ja-JP" sz="1400" dirty="0"/>
              <a:t>(oxford, 2007)</a:t>
            </a:r>
            <a:endParaRPr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185CE9-D53B-356A-04BB-BC725C2BCEAD}"/>
              </a:ext>
            </a:extLst>
          </p:cNvPr>
          <p:cNvSpPr txBox="1"/>
          <p:nvPr/>
        </p:nvSpPr>
        <p:spPr>
          <a:xfrm>
            <a:off x="428031" y="3719271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9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B8FCF09-8D96-440E-B05B-E73AA94FF21E}"/>
              </a:ext>
            </a:extLst>
          </p:cNvPr>
          <p:cNvSpPr txBox="1"/>
          <p:nvPr/>
        </p:nvSpPr>
        <p:spPr>
          <a:xfrm>
            <a:off x="539552" y="2398394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0"/>
              </a:rPr>
              <a:t>M. O. Scully and W. E. Lamb, PR.</a:t>
            </a:r>
            <a:r>
              <a:rPr lang="en-US" sz="1400" b="1" dirty="0">
                <a:hlinkClick r:id="rId20"/>
              </a:rPr>
              <a:t>159</a:t>
            </a:r>
            <a:r>
              <a:rPr lang="en-US" sz="1400" dirty="0">
                <a:hlinkClick r:id="rId20"/>
              </a:rPr>
              <a:t>, 208 (1967). </a:t>
            </a:r>
            <a:endParaRPr lang="en-US" sz="1400" dirty="0"/>
          </a:p>
          <a:p>
            <a:r>
              <a:rPr lang="en-US" sz="1400" dirty="0">
                <a:hlinkClick r:id="rId20"/>
              </a:rPr>
              <a:t>B. R. </a:t>
            </a:r>
            <a:r>
              <a:rPr lang="en-US" sz="1400" dirty="0" err="1">
                <a:hlinkClick r:id="rId20"/>
              </a:rPr>
              <a:t>Mollow</a:t>
            </a:r>
            <a:r>
              <a:rPr lang="en-US" sz="1400" dirty="0">
                <a:hlinkClick r:id="rId20"/>
              </a:rPr>
              <a:t> and M. Miller, Ann. Phys. </a:t>
            </a:r>
            <a:r>
              <a:rPr lang="en-US" sz="1400" b="1" dirty="0">
                <a:hlinkClick r:id="rId20"/>
              </a:rPr>
              <a:t>52</a:t>
            </a:r>
            <a:r>
              <a:rPr lang="en-US" sz="1400" dirty="0">
                <a:hlinkClick r:id="rId20"/>
              </a:rPr>
              <a:t>, 464 (1969).</a:t>
            </a:r>
            <a:endParaRPr lang="en-US" sz="1400" dirty="0"/>
          </a:p>
        </p:txBody>
      </p:sp>
      <p:pic>
        <p:nvPicPr>
          <p:cNvPr id="6" name="Picture 6" descr="2006-09-14_22-45-48_anime">
            <a:extLst>
              <a:ext uri="{FF2B5EF4-FFF2-40B4-BE49-F238E27FC236}">
                <a16:creationId xmlns:a16="http://schemas.microsoft.com/office/drawing/2014/main" id="{E2870CC9-16AF-08E1-B007-CEC17D7A90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933267" y="3510122"/>
            <a:ext cx="1078523" cy="72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25565ED-5C19-8632-5437-8EB98ADA75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58409" y="3506038"/>
            <a:ext cx="1006775" cy="7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30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9F8E1-3147-E378-CF8C-A1DA877D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図 82">
            <a:extLst>
              <a:ext uri="{FF2B5EF4-FFF2-40B4-BE49-F238E27FC236}">
                <a16:creationId xmlns:a16="http://schemas.microsoft.com/office/drawing/2014/main" id="{32053797-033F-33F8-1DE5-D51BC5FAA2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80" y="1426984"/>
            <a:ext cx="2362556" cy="3159273"/>
          </a:xfrm>
          <a:prstGeom prst="rect">
            <a:avLst/>
          </a:prstGeom>
        </p:spPr>
      </p:pic>
      <p:sp>
        <p:nvSpPr>
          <p:cNvPr id="12" name="正方形/長方形 25">
            <a:extLst>
              <a:ext uri="{FF2B5EF4-FFF2-40B4-BE49-F238E27FC236}">
                <a16:creationId xmlns:a16="http://schemas.microsoft.com/office/drawing/2014/main" id="{206436D1-0ACE-A2EA-7A38-FC9EAC041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835055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09B9234-06F7-2C45-B95B-ED5B637C8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0768"/>
              </p:ext>
            </p:extLst>
          </p:nvPr>
        </p:nvGraphicFramePr>
        <p:xfrm>
          <a:off x="1287463" y="1377950"/>
          <a:ext cx="22066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Equation" r:id="rId5" imgW="2273040" imgH="711000" progId="Equation.DSMT4">
                  <p:embed/>
                </p:oleObj>
              </mc:Choice>
              <mc:Fallback>
                <p:oleObj name="Equation" r:id="rId5" imgW="2273040" imgH="711000" progId="Equation.DSMT4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24E10600-3617-BEBD-4A27-B4D564890E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1377950"/>
                        <a:ext cx="2206625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AE89CA3-5C23-2530-E3FE-F43C0B20ED90}"/>
              </a:ext>
            </a:extLst>
          </p:cNvPr>
          <p:cNvSpPr txBox="1"/>
          <p:nvPr/>
        </p:nvSpPr>
        <p:spPr>
          <a:xfrm>
            <a:off x="3110720" y="864254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>
            <a:extLst>
              <a:ext uri="{FF2B5EF4-FFF2-40B4-BE49-F238E27FC236}">
                <a16:creationId xmlns:a16="http://schemas.microsoft.com/office/drawing/2014/main" id="{37CE3C71-4D17-451B-24AC-94B2AB41B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241144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Markovian catastrophe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B86AE28-BC79-8EA4-3AB1-BB911179E094}"/>
              </a:ext>
            </a:extLst>
          </p:cNvPr>
          <p:cNvSpPr/>
          <p:nvPr/>
        </p:nvSpPr>
        <p:spPr>
          <a:xfrm>
            <a:off x="4355976" y="1289569"/>
            <a:ext cx="23134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Ohmic spectral density</a:t>
            </a:r>
            <a:endParaRPr lang="ja-JP" altLang="en-US" sz="1400" dirty="0"/>
          </a:p>
        </p:txBody>
      </p:sp>
      <p:pic>
        <p:nvPicPr>
          <p:cNvPr id="35" name="Picture 6" descr="2006-09-14_22-45-48_anime">
            <a:extLst>
              <a:ext uri="{FF2B5EF4-FFF2-40B4-BE49-F238E27FC236}">
                <a16:creationId xmlns:a16="http://schemas.microsoft.com/office/drawing/2014/main" id="{711B1DEF-39F0-35B5-A962-1A7A49328B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84307" y="838040"/>
            <a:ext cx="1183162" cy="79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DAAA863C-0B4E-B436-8664-D3C4D3524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1433"/>
              </p:ext>
            </p:extLst>
          </p:nvPr>
        </p:nvGraphicFramePr>
        <p:xfrm>
          <a:off x="5041429" y="1688612"/>
          <a:ext cx="1333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Equation" r:id="rId8" imgW="1333440" imgH="342720" progId="Equation.DSMT4">
                  <p:embed/>
                </p:oleObj>
              </mc:Choice>
              <mc:Fallback>
                <p:oleObj name="Equation" r:id="rId8" imgW="1333440" imgH="34272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83ACC28D-2DBB-C407-A17E-2CEEB396D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429" y="1688612"/>
                        <a:ext cx="1333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図 37">
            <a:extLst>
              <a:ext uri="{FF2B5EF4-FFF2-40B4-BE49-F238E27FC236}">
                <a16:creationId xmlns:a16="http://schemas.microsoft.com/office/drawing/2014/main" id="{9FC192C4-D094-74D3-2111-944A44BD9EB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216" y="1223941"/>
            <a:ext cx="2241165" cy="3502073"/>
          </a:xfrm>
          <a:prstGeom prst="rect">
            <a:avLst/>
          </a:prstGeom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268B643-60C7-52BE-9042-483B08774A85}"/>
              </a:ext>
            </a:extLst>
          </p:cNvPr>
          <p:cNvSpPr/>
          <p:nvPr/>
        </p:nvSpPr>
        <p:spPr>
          <a:xfrm>
            <a:off x="98000" y="2209041"/>
            <a:ext cx="378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Equilibrium distribution</a:t>
            </a:r>
          </a:p>
        </p:txBody>
      </p:sp>
      <p:graphicFrame>
        <p:nvGraphicFramePr>
          <p:cNvPr id="47" name="Object 5">
            <a:extLst>
              <a:ext uri="{FF2B5EF4-FFF2-40B4-BE49-F238E27FC236}">
                <a16:creationId xmlns:a16="http://schemas.microsoft.com/office/drawing/2014/main" id="{7842A2FC-F6DE-AC5C-A58A-F2359E135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885905"/>
              </p:ext>
            </p:extLst>
          </p:nvPr>
        </p:nvGraphicFramePr>
        <p:xfrm>
          <a:off x="6819558" y="1945497"/>
          <a:ext cx="9874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11" imgW="672840" imgH="253800" progId="Equation.DSMT4">
                  <p:embed/>
                </p:oleObj>
              </mc:Choice>
              <mc:Fallback>
                <p:oleObj name="Equation" r:id="rId11" imgW="672840" imgH="253800" progId="Equation.DSMT4">
                  <p:embed/>
                  <p:pic>
                    <p:nvPicPr>
                      <p:cNvPr id="36" name="Object 5">
                        <a:extLst>
                          <a:ext uri="{FF2B5EF4-FFF2-40B4-BE49-F238E27FC236}">
                            <a16:creationId xmlns:a16="http://schemas.microsoft.com/office/drawing/2014/main" id="{1CD9A112-5246-BC76-D864-908838A52E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558" y="1945497"/>
                        <a:ext cx="987425" cy="3698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3">
            <a:extLst>
              <a:ext uri="{FF2B5EF4-FFF2-40B4-BE49-F238E27FC236}">
                <a16:creationId xmlns:a16="http://schemas.microsoft.com/office/drawing/2014/main" id="{EB7E89F6-5D2E-F60A-0666-1D2CEDC881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825710"/>
              </p:ext>
            </p:extLst>
          </p:nvPr>
        </p:nvGraphicFramePr>
        <p:xfrm>
          <a:off x="172993" y="3638430"/>
          <a:ext cx="2667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13" imgW="2666880" imgH="634680" progId="Equation.DSMT4">
                  <p:embed/>
                </p:oleObj>
              </mc:Choice>
              <mc:Fallback>
                <p:oleObj name="Equation" r:id="rId13" imgW="2666880" imgH="634680" progId="Equation.DSMT4">
                  <p:embed/>
                  <p:pic>
                    <p:nvPicPr>
                      <p:cNvPr id="37" name="Object 3">
                        <a:extLst>
                          <a:ext uri="{FF2B5EF4-FFF2-40B4-BE49-F238E27FC236}">
                            <a16:creationId xmlns:a16="http://schemas.microsoft.com/office/drawing/2014/main" id="{C47C7862-BCD6-0D30-CED0-D90F71EAF7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3" y="3638430"/>
                        <a:ext cx="2667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3">
            <a:extLst>
              <a:ext uri="{FF2B5EF4-FFF2-40B4-BE49-F238E27FC236}">
                <a16:creationId xmlns:a16="http://schemas.microsoft.com/office/drawing/2014/main" id="{ECA2E3DB-0AAB-99D0-5C4A-2E12D756EA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571180"/>
              </p:ext>
            </p:extLst>
          </p:nvPr>
        </p:nvGraphicFramePr>
        <p:xfrm>
          <a:off x="3110720" y="3620457"/>
          <a:ext cx="2540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15" imgW="2539800" imgH="647640" progId="Equation.DSMT4">
                  <p:embed/>
                </p:oleObj>
              </mc:Choice>
              <mc:Fallback>
                <p:oleObj name="Equation" r:id="rId15" imgW="2539800" imgH="647640" progId="Equation.DSMT4">
                  <p:embed/>
                  <p:pic>
                    <p:nvPicPr>
                      <p:cNvPr id="39" name="Object 3">
                        <a:extLst>
                          <a:ext uri="{FF2B5EF4-FFF2-40B4-BE49-F238E27FC236}">
                            <a16:creationId xmlns:a16="http://schemas.microsoft.com/office/drawing/2014/main" id="{97B9B91A-8FB6-C1F0-6D42-1DD0927480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0720" y="3620457"/>
                        <a:ext cx="2540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7">
            <a:extLst>
              <a:ext uri="{FF2B5EF4-FFF2-40B4-BE49-F238E27FC236}">
                <a16:creationId xmlns:a16="http://schemas.microsoft.com/office/drawing/2014/main" id="{02122304-A2DC-3E71-CEA8-DD12B0724D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006896"/>
              </p:ext>
            </p:extLst>
          </p:nvPr>
        </p:nvGraphicFramePr>
        <p:xfrm>
          <a:off x="539829" y="2626330"/>
          <a:ext cx="3378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17" imgW="3479760" imgH="952200" progId="Equation.DSMT4">
                  <p:embed/>
                </p:oleObj>
              </mc:Choice>
              <mc:Fallback>
                <p:oleObj name="Equation" r:id="rId17" imgW="3479760" imgH="952200" progId="Equation.DSMT4">
                  <p:embed/>
                  <p:pic>
                    <p:nvPicPr>
                      <p:cNvPr id="43" name="Object 7">
                        <a:extLst>
                          <a:ext uri="{FF2B5EF4-FFF2-40B4-BE49-F238E27FC236}">
                            <a16:creationId xmlns:a16="http://schemas.microsoft.com/office/drawing/2014/main" id="{DD515DEF-4AAF-974A-38C5-499DFC97DD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829" y="2626330"/>
                        <a:ext cx="337820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3">
            <a:extLst>
              <a:ext uri="{FF2B5EF4-FFF2-40B4-BE49-F238E27FC236}">
                <a16:creationId xmlns:a16="http://schemas.microsoft.com/office/drawing/2014/main" id="{08B8EF37-0019-1D10-2F4C-16A0A3C12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279391"/>
              </p:ext>
            </p:extLst>
          </p:nvPr>
        </p:nvGraphicFramePr>
        <p:xfrm>
          <a:off x="5722035" y="3814463"/>
          <a:ext cx="80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19" imgW="799920" imgH="279360" progId="Equation.DSMT4">
                  <p:embed/>
                </p:oleObj>
              </mc:Choice>
              <mc:Fallback>
                <p:oleObj name="Equation" r:id="rId19" imgW="799920" imgH="279360" progId="Equation.DSMT4">
                  <p:embed/>
                  <p:pic>
                    <p:nvPicPr>
                      <p:cNvPr id="44" name="Object 3">
                        <a:extLst>
                          <a:ext uri="{FF2B5EF4-FFF2-40B4-BE49-F238E27FC236}">
                            <a16:creationId xmlns:a16="http://schemas.microsoft.com/office/drawing/2014/main" id="{A920FD58-1CC1-A681-2B79-0683794929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035" y="3814463"/>
                        <a:ext cx="800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>
            <a:extLst>
              <a:ext uri="{FF2B5EF4-FFF2-40B4-BE49-F238E27FC236}">
                <a16:creationId xmlns:a16="http://schemas.microsoft.com/office/drawing/2014/main" id="{F87095AE-F446-F344-DAD7-5B1FCE7128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745344"/>
              </p:ext>
            </p:extLst>
          </p:nvPr>
        </p:nvGraphicFramePr>
        <p:xfrm>
          <a:off x="532871" y="2664067"/>
          <a:ext cx="532447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21" imgW="5486400" imgH="952200" progId="Equation.DSMT4">
                  <p:embed/>
                </p:oleObj>
              </mc:Choice>
              <mc:Fallback>
                <p:oleObj name="Equation" r:id="rId21" imgW="5486400" imgH="952200" progId="Equation.DSMT4">
                  <p:embed/>
                  <p:pic>
                    <p:nvPicPr>
                      <p:cNvPr id="42" name="Object 7">
                        <a:extLst>
                          <a:ext uri="{FF2B5EF4-FFF2-40B4-BE49-F238E27FC236}">
                            <a16:creationId xmlns:a16="http://schemas.microsoft.com/office/drawing/2014/main" id="{32A43D99-471A-6770-71E6-77F775FC16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871" y="2664067"/>
                        <a:ext cx="5324475" cy="922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図 52">
            <a:extLst>
              <a:ext uri="{FF2B5EF4-FFF2-40B4-BE49-F238E27FC236}">
                <a16:creationId xmlns:a16="http://schemas.microsoft.com/office/drawing/2014/main" id="{C7107007-68D7-9D60-C38A-DAA4F6CBFC9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6766" y="4320182"/>
            <a:ext cx="4882886" cy="2514243"/>
          </a:xfrm>
          <a:prstGeom prst="rect">
            <a:avLst/>
          </a:prstGeom>
        </p:spPr>
      </p:pic>
      <p:graphicFrame>
        <p:nvGraphicFramePr>
          <p:cNvPr id="54" name="Object 10">
            <a:extLst>
              <a:ext uri="{FF2B5EF4-FFF2-40B4-BE49-F238E27FC236}">
                <a16:creationId xmlns:a16="http://schemas.microsoft.com/office/drawing/2014/main" id="{B8DBEA63-453A-7EFC-7A02-1E0FA7529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795694"/>
              </p:ext>
            </p:extLst>
          </p:nvPr>
        </p:nvGraphicFramePr>
        <p:xfrm>
          <a:off x="1200199" y="6854470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Equation" r:id="rId24" imgW="4038480" imgH="330120" progId="Equation.DSMT4">
                  <p:embed/>
                </p:oleObj>
              </mc:Choice>
              <mc:Fallback>
                <p:oleObj name="Equation" r:id="rId24" imgW="40384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99" y="6854470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75CABA9-17CE-4CA9-98D8-B300B94C5FB8}"/>
              </a:ext>
            </a:extLst>
          </p:cNvPr>
          <p:cNvSpPr txBox="1"/>
          <p:nvPr/>
        </p:nvSpPr>
        <p:spPr>
          <a:xfrm>
            <a:off x="4394960" y="4777658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B3932215-BC76-0182-7865-C3CAC7FD29B8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3921330" y="5100824"/>
            <a:ext cx="473630" cy="4142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D839F351-1D5E-4FBB-BAF2-09F2D6F0115F}"/>
              </a:ext>
            </a:extLst>
          </p:cNvPr>
          <p:cNvCxnSpPr>
            <a:cxnSpLocks/>
          </p:cNvCxnSpPr>
          <p:nvPr/>
        </p:nvCxnSpPr>
        <p:spPr>
          <a:xfrm flipH="1">
            <a:off x="3977711" y="4960242"/>
            <a:ext cx="450032" cy="103393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E9F29B5F-0D68-A2E6-2ADE-9E384A0C9CE2}"/>
              </a:ext>
            </a:extLst>
          </p:cNvPr>
          <p:cNvCxnSpPr>
            <a:cxnSpLocks/>
          </p:cNvCxnSpPr>
          <p:nvPr/>
        </p:nvCxnSpPr>
        <p:spPr>
          <a:xfrm flipH="1">
            <a:off x="4098270" y="5307937"/>
            <a:ext cx="396105" cy="64401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4">
            <a:extLst>
              <a:ext uri="{FF2B5EF4-FFF2-40B4-BE49-F238E27FC236}">
                <a16:creationId xmlns:a16="http://schemas.microsoft.com/office/drawing/2014/main" id="{CBC68CDC-5B18-22B0-B3C5-82D893B571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869035"/>
              </p:ext>
            </p:extLst>
          </p:nvPr>
        </p:nvGraphicFramePr>
        <p:xfrm>
          <a:off x="8171638" y="682905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Equation" r:id="rId26" imgW="1155600" imgH="571320" progId="Equation.DSMT4">
                  <p:embed/>
                </p:oleObj>
              </mc:Choice>
              <mc:Fallback>
                <p:oleObj name="Equation" r:id="rId26" imgW="1155600" imgH="57132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00329DB4-643F-2FFC-C84C-52B02C6E3A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1638" y="682905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>
            <a:extLst>
              <a:ext uri="{FF2B5EF4-FFF2-40B4-BE49-F238E27FC236}">
                <a16:creationId xmlns:a16="http://schemas.microsoft.com/office/drawing/2014/main" id="{84C7120E-7793-3B1A-D817-1919936D175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908879"/>
              </p:ext>
            </p:extLst>
          </p:nvPr>
        </p:nvGraphicFramePr>
        <p:xfrm>
          <a:off x="8650069" y="2199598"/>
          <a:ext cx="52070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Equation" r:id="rId28" imgW="317160" imgH="190440" progId="Equation.DSMT4">
                  <p:embed/>
                </p:oleObj>
              </mc:Choice>
              <mc:Fallback>
                <p:oleObj name="Equation" r:id="rId28" imgW="317160" imgH="19044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FB7ADA0B-9537-F086-B241-4A94B4293FF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0069" y="2199598"/>
                        <a:ext cx="520700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図 68">
            <a:extLst>
              <a:ext uri="{FF2B5EF4-FFF2-40B4-BE49-F238E27FC236}">
                <a16:creationId xmlns:a16="http://schemas.microsoft.com/office/drawing/2014/main" id="{E0F9B181-5F71-8BF5-1020-B1FCCE2E586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15987074">
            <a:off x="-45544" y="5179902"/>
            <a:ext cx="606391" cy="39729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66BEE7B-E3C0-AF58-9038-938F1BBE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255222" y="454464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2" name="Object 7">
            <a:extLst>
              <a:ext uri="{FF2B5EF4-FFF2-40B4-BE49-F238E27FC236}">
                <a16:creationId xmlns:a16="http://schemas.microsoft.com/office/drawing/2014/main" id="{4E53C117-DD1E-9FFA-91B2-85A0B805F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92834"/>
              </p:ext>
            </p:extLst>
          </p:nvPr>
        </p:nvGraphicFramePr>
        <p:xfrm>
          <a:off x="7642933" y="471096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2" name="Equation" r:id="rId32" imgW="1434960" imgH="342720" progId="Equation.DSMT4">
                  <p:embed/>
                </p:oleObj>
              </mc:Choice>
              <mc:Fallback>
                <p:oleObj name="Equation" r:id="rId32" imgW="1434960" imgH="34272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933" y="471096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0">
            <a:extLst>
              <a:ext uri="{FF2B5EF4-FFF2-40B4-BE49-F238E27FC236}">
                <a16:creationId xmlns:a16="http://schemas.microsoft.com/office/drawing/2014/main" id="{12FF9169-D1C9-7ED0-9909-AA9647FC95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926044"/>
              </p:ext>
            </p:extLst>
          </p:nvPr>
        </p:nvGraphicFramePr>
        <p:xfrm>
          <a:off x="4957763" y="5822950"/>
          <a:ext cx="41862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Equation" r:id="rId34" imgW="2501640" imgH="622080" progId="Equation.DSMT4">
                  <p:embed/>
                </p:oleObj>
              </mc:Choice>
              <mc:Fallback>
                <p:oleObj name="Equation" r:id="rId34" imgW="2501640" imgH="622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763" y="5822950"/>
                        <a:ext cx="4186237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9A217A3-AA45-BD43-2D88-51E9E81E91B1}"/>
              </a:ext>
            </a:extLst>
          </p:cNvPr>
          <p:cNvSpPr txBox="1"/>
          <p:nvPr/>
        </p:nvSpPr>
        <p:spPr>
          <a:xfrm>
            <a:off x="4865433" y="5422415"/>
            <a:ext cx="1332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Lindblad</a:t>
            </a:r>
            <a:endParaRPr lang="en-US" dirty="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E34522BC-EE2B-3623-D77C-BF56D0749C5B}"/>
              </a:ext>
            </a:extLst>
          </p:cNvPr>
          <p:cNvSpPr txBox="1"/>
          <p:nvPr/>
        </p:nvSpPr>
        <p:spPr>
          <a:xfrm>
            <a:off x="1989704" y="4844250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7A0B2CBF-DC0A-DD9F-A125-3F9C5CB6BFD1}"/>
              </a:ext>
            </a:extLst>
          </p:cNvPr>
          <p:cNvCxnSpPr>
            <a:cxnSpLocks/>
          </p:cNvCxnSpPr>
          <p:nvPr/>
        </p:nvCxnSpPr>
        <p:spPr>
          <a:xfrm flipH="1">
            <a:off x="1735782" y="5011938"/>
            <a:ext cx="315938" cy="1069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43C3B2C4-2893-66F2-FE7E-6F9E66943E9E}"/>
              </a:ext>
            </a:extLst>
          </p:cNvPr>
          <p:cNvCxnSpPr>
            <a:cxnSpLocks/>
          </p:cNvCxnSpPr>
          <p:nvPr/>
        </p:nvCxnSpPr>
        <p:spPr>
          <a:xfrm flipH="1" flipV="1">
            <a:off x="1742949" y="5188766"/>
            <a:ext cx="308771" cy="14420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>
            <a:extLst>
              <a:ext uri="{FF2B5EF4-FFF2-40B4-BE49-F238E27FC236}">
                <a16:creationId xmlns:a16="http://schemas.microsoft.com/office/drawing/2014/main" id="{EC6550A5-D96F-FFC0-A057-C7980011C102}"/>
              </a:ext>
            </a:extLst>
          </p:cNvPr>
          <p:cNvCxnSpPr>
            <a:cxnSpLocks/>
          </p:cNvCxnSpPr>
          <p:nvPr/>
        </p:nvCxnSpPr>
        <p:spPr>
          <a:xfrm flipH="1" flipV="1">
            <a:off x="1731535" y="5120662"/>
            <a:ext cx="320185" cy="6810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64F7E03F-BADF-117D-A7A3-C11A87DD793E}"/>
              </a:ext>
            </a:extLst>
          </p:cNvPr>
          <p:cNvSpPr txBox="1"/>
          <p:nvPr/>
        </p:nvSpPr>
        <p:spPr>
          <a:xfrm>
            <a:off x="5258068" y="4586037"/>
            <a:ext cx="2233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broken</a:t>
            </a:r>
            <a:endParaRPr lang="ja-JP" altLang="en-US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8FD602D2-8DF3-D10F-9C1F-98293F3FF85D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36"/>
              </a:rPr>
              <a:t>JCP</a:t>
            </a:r>
            <a:r>
              <a:rPr lang="en-US" sz="1600" b="1" dirty="0">
                <a:hlinkClick r:id="rId36"/>
              </a:rPr>
              <a:t>161</a:t>
            </a:r>
            <a:r>
              <a:rPr lang="en-US" sz="1600" dirty="0">
                <a:hlinkClick r:id="rId36"/>
              </a:rPr>
              <a:t>, 112501(2024).</a:t>
            </a:r>
            <a:r>
              <a:rPr lang="en-US" sz="1600" dirty="0"/>
              <a:t> 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0A944E9-F77F-AC88-D790-F74450C16A38}"/>
              </a:ext>
            </a:extLst>
          </p:cNvPr>
          <p:cNvSpPr txBox="1"/>
          <p:nvPr/>
        </p:nvSpPr>
        <p:spPr>
          <a:xfrm>
            <a:off x="761815" y="4649128"/>
            <a:ext cx="85163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6C00D27-4520-72AF-564A-5083E6608D2A}"/>
              </a:ext>
            </a:extLst>
          </p:cNvPr>
          <p:cNvSpPr txBox="1"/>
          <p:nvPr/>
        </p:nvSpPr>
        <p:spPr>
          <a:xfrm>
            <a:off x="2930153" y="4638216"/>
            <a:ext cx="926157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27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57" grpId="0"/>
      <p:bldP spid="74" grpId="0"/>
      <p:bldP spid="87" grpId="0"/>
      <p:bldP spid="92" grpId="0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2E992-F822-8588-4352-2A2D0BC7F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510B91A6-6A71-0674-35D8-F07F3EC97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396393"/>
              </p:ext>
            </p:extLst>
          </p:nvPr>
        </p:nvGraphicFramePr>
        <p:xfrm>
          <a:off x="541292" y="1879697"/>
          <a:ext cx="3251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4" imgW="3251160" imgH="672840" progId="Equation.DSMT4">
                  <p:embed/>
                </p:oleObj>
              </mc:Choice>
              <mc:Fallback>
                <p:oleObj name="Equation" r:id="rId4" imgW="3251160" imgH="67284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292" y="1879697"/>
                        <a:ext cx="32512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F9BE743D-77B5-3790-4188-21E5267BC9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52366"/>
              </p:ext>
            </p:extLst>
          </p:nvPr>
        </p:nvGraphicFramePr>
        <p:xfrm>
          <a:off x="539552" y="1484784"/>
          <a:ext cx="32512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6" imgW="3251160" imgH="1269720" progId="Equation.DSMT4">
                  <p:embed/>
                </p:oleObj>
              </mc:Choice>
              <mc:Fallback>
                <p:oleObj name="Equation" r:id="rId6" imgW="3251160" imgH="12697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84784"/>
                        <a:ext cx="3251200" cy="1270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083DD79-BECF-F133-A02B-A69009F83C56}"/>
              </a:ext>
            </a:extLst>
          </p:cNvPr>
          <p:cNvSpPr txBox="1"/>
          <p:nvPr/>
        </p:nvSpPr>
        <p:spPr>
          <a:xfrm>
            <a:off x="373699" y="953339"/>
            <a:ext cx="2662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Symmetric correlation</a:t>
            </a:r>
            <a:endParaRPr kumimoji="1" lang="ja-JP" altLang="en-US" sz="2000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79DC0A2-2607-BED5-FE03-82449F783E7C}"/>
              </a:ext>
            </a:extLst>
          </p:cNvPr>
          <p:cNvSpPr/>
          <p:nvPr/>
        </p:nvSpPr>
        <p:spPr>
          <a:xfrm>
            <a:off x="-2417" y="353601"/>
            <a:ext cx="5055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(ii)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D5354A10-37DC-86C9-467C-2398CB9A3C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17798" y="974790"/>
            <a:ext cx="5281870" cy="2655813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94813AF-0401-BA4B-02FC-3357156BF4B5}"/>
              </a:ext>
            </a:extLst>
          </p:cNvPr>
          <p:cNvSpPr txBox="1"/>
          <p:nvPr/>
        </p:nvSpPr>
        <p:spPr>
          <a:xfrm>
            <a:off x="5605314" y="1169192"/>
            <a:ext cx="103798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4A9156-F568-D98B-56BC-69AC6C8ED52C}"/>
              </a:ext>
            </a:extLst>
          </p:cNvPr>
          <p:cNvSpPr txBox="1"/>
          <p:nvPr/>
        </p:nvSpPr>
        <p:spPr>
          <a:xfrm>
            <a:off x="7765342" y="1169661"/>
            <a:ext cx="103798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4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400" dirty="0">
              <a:solidFill>
                <a:srgbClr val="0066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DDD7998-C169-200D-D713-CA84FE55C898}"/>
              </a:ext>
            </a:extLst>
          </p:cNvPr>
          <p:cNvSpPr txBox="1"/>
          <p:nvPr/>
        </p:nvSpPr>
        <p:spPr>
          <a:xfrm>
            <a:off x="5700194" y="1680175"/>
            <a:ext cx="1183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 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8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D0706A67-2878-385E-A205-D89D188659B9}"/>
              </a:ext>
            </a:extLst>
          </p:cNvPr>
          <p:cNvCxnSpPr>
            <a:cxnSpLocks/>
          </p:cNvCxnSpPr>
          <p:nvPr/>
        </p:nvCxnSpPr>
        <p:spPr>
          <a:xfrm flipH="1">
            <a:off x="5155827" y="1789214"/>
            <a:ext cx="621851" cy="1622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40A1E65B-B507-1D05-268F-79A855749735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5129674" y="2003341"/>
            <a:ext cx="570520" cy="4506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BE52BF7A-FC2F-EE57-AA92-D1542432961E}"/>
              </a:ext>
            </a:extLst>
          </p:cNvPr>
          <p:cNvCxnSpPr>
            <a:cxnSpLocks/>
          </p:cNvCxnSpPr>
          <p:nvPr/>
        </p:nvCxnSpPr>
        <p:spPr>
          <a:xfrm flipH="1">
            <a:off x="5461855" y="2235382"/>
            <a:ext cx="331748" cy="2723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FCC29F4-D5DD-D7B4-BB80-433537DC2226}"/>
              </a:ext>
            </a:extLst>
          </p:cNvPr>
          <p:cNvSpPr txBox="1"/>
          <p:nvPr/>
        </p:nvSpPr>
        <p:spPr>
          <a:xfrm>
            <a:off x="8028830" y="1656051"/>
            <a:ext cx="12961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 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800" dirty="0">
              <a:ea typeface="Arial Unicode MS" panose="020B0604020202020204" pitchFamily="50" charset="-128"/>
            </a:endParaRPr>
          </a:p>
          <a:p>
            <a:endParaRPr lang="en-US" altLang="ja-JP" sz="8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C54668CC-0E1F-B7B4-42DD-05823BE4B0BC}"/>
              </a:ext>
            </a:extLst>
          </p:cNvPr>
          <p:cNvCxnSpPr>
            <a:cxnSpLocks/>
          </p:cNvCxnSpPr>
          <p:nvPr/>
        </p:nvCxnSpPr>
        <p:spPr>
          <a:xfrm flipH="1">
            <a:off x="7491077" y="1761192"/>
            <a:ext cx="617055" cy="1118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A57C47BD-CA05-B7EE-D13D-D8FB661214B5}"/>
              </a:ext>
            </a:extLst>
          </p:cNvPr>
          <p:cNvCxnSpPr>
            <a:cxnSpLocks/>
          </p:cNvCxnSpPr>
          <p:nvPr/>
        </p:nvCxnSpPr>
        <p:spPr>
          <a:xfrm flipH="1">
            <a:off x="7362357" y="2158710"/>
            <a:ext cx="714058" cy="38261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59BA2AE1-FB7F-EE87-17D4-E158D9464D35}"/>
              </a:ext>
            </a:extLst>
          </p:cNvPr>
          <p:cNvCxnSpPr>
            <a:cxnSpLocks/>
          </p:cNvCxnSpPr>
          <p:nvPr/>
        </p:nvCxnSpPr>
        <p:spPr>
          <a:xfrm flipH="1">
            <a:off x="7719386" y="2350017"/>
            <a:ext cx="357029" cy="163107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83ACC28D-2DBB-C407-A17E-2CEEB396D4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443303"/>
              </p:ext>
            </p:extLst>
          </p:nvPr>
        </p:nvGraphicFramePr>
        <p:xfrm>
          <a:off x="2616150" y="2939938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9" imgW="1117440" imgH="304560" progId="Equation.DSMT4">
                  <p:embed/>
                </p:oleObj>
              </mc:Choice>
              <mc:Fallback>
                <p:oleObj name="Equation" r:id="rId9" imgW="1117440" imgH="304560" progId="Equation.DSMT4">
                  <p:embed/>
                  <p:pic>
                    <p:nvPicPr>
                      <p:cNvPr id="27" name="Object 3">
                        <a:extLst>
                          <a:ext uri="{FF2B5EF4-FFF2-40B4-BE49-F238E27FC236}">
                            <a16:creationId xmlns:a16="http://schemas.microsoft.com/office/drawing/2014/main" id="{3E45BA76-970F-6F69-0A8E-67AABD1A79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150" y="2939938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">
            <a:extLst>
              <a:ext uri="{FF2B5EF4-FFF2-40B4-BE49-F238E27FC236}">
                <a16:creationId xmlns:a16="http://schemas.microsoft.com/office/drawing/2014/main" id="{BA49655F-1E68-45B2-CFBD-DA85C43584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519025"/>
              </p:ext>
            </p:extLst>
          </p:nvPr>
        </p:nvGraphicFramePr>
        <p:xfrm>
          <a:off x="555216" y="4910056"/>
          <a:ext cx="2590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11" imgW="2590560" imgH="672840" progId="Equation.DSMT4">
                  <p:embed/>
                </p:oleObj>
              </mc:Choice>
              <mc:Fallback>
                <p:oleObj name="Equation" r:id="rId11" imgW="2590560" imgH="672840" progId="Equation.DSMT4">
                  <p:embed/>
                  <p:pic>
                    <p:nvPicPr>
                      <p:cNvPr id="24" name="Object 3">
                        <a:extLst>
                          <a:ext uri="{FF2B5EF4-FFF2-40B4-BE49-F238E27FC236}">
                            <a16:creationId xmlns:a16="http://schemas.microsoft.com/office/drawing/2014/main" id="{68B6EBA5-C609-7B1F-AF8B-843D7F38B6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216" y="4910056"/>
                        <a:ext cx="2590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3">
            <a:extLst>
              <a:ext uri="{FF2B5EF4-FFF2-40B4-BE49-F238E27FC236}">
                <a16:creationId xmlns:a16="http://schemas.microsoft.com/office/drawing/2014/main" id="{FBC992A4-D6C0-CE5A-8C9C-0D3F5760C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329836"/>
              </p:ext>
            </p:extLst>
          </p:nvPr>
        </p:nvGraphicFramePr>
        <p:xfrm>
          <a:off x="555216" y="4908347"/>
          <a:ext cx="3454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13" imgW="3454200" imgH="876240" progId="Equation.DSMT4">
                  <p:embed/>
                </p:oleObj>
              </mc:Choice>
              <mc:Fallback>
                <p:oleObj name="Equation" r:id="rId13" imgW="3454200" imgH="876240" progId="Equation.DSMT4">
                  <p:embed/>
                  <p:pic>
                    <p:nvPicPr>
                      <p:cNvPr id="25" name="Object 3">
                        <a:extLst>
                          <a:ext uri="{FF2B5EF4-FFF2-40B4-BE49-F238E27FC236}">
                            <a16:creationId xmlns:a16="http://schemas.microsoft.com/office/drawing/2014/main" id="{4F18F1C4-71B4-ADBA-EF7C-2DF2FC6769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216" y="4908347"/>
                        <a:ext cx="34544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2DC3DED-4597-0DD2-85F8-2C2766F04EB7}"/>
              </a:ext>
            </a:extLst>
          </p:cNvPr>
          <p:cNvSpPr txBox="1"/>
          <p:nvPr/>
        </p:nvSpPr>
        <p:spPr>
          <a:xfrm>
            <a:off x="404924" y="4036654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</a:t>
            </a:r>
            <a:endParaRPr kumimoji="1" lang="ja-JP" altLang="en-US" dirty="0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E8599368-7653-5E99-36DB-9E754747F775}"/>
              </a:ext>
            </a:extLst>
          </p:cNvPr>
          <p:cNvSpPr/>
          <p:nvPr/>
        </p:nvSpPr>
        <p:spPr>
          <a:xfrm>
            <a:off x="72053" y="3498134"/>
            <a:ext cx="3663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(iii) Dissipation (damping)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C3CE6183-9694-78D2-DF75-041F978A8C56}"/>
              </a:ext>
            </a:extLst>
          </p:cNvPr>
          <p:cNvSpPr txBox="1"/>
          <p:nvPr/>
        </p:nvSpPr>
        <p:spPr>
          <a:xfrm>
            <a:off x="680678" y="4366155"/>
            <a:ext cx="2872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(temperature</a:t>
            </a:r>
            <a:r>
              <a:rPr lang="ja-JP" altLang="en-US" sz="1800" dirty="0">
                <a:solidFill>
                  <a:srgbClr val="FF0000"/>
                </a:solidFill>
              </a:rPr>
              <a:t> </a:t>
            </a:r>
            <a:r>
              <a:rPr lang="en-US" altLang="ja-JP" sz="1800" dirty="0" err="1">
                <a:solidFill>
                  <a:srgbClr val="FF0000"/>
                </a:solidFill>
              </a:rPr>
              <a:t>indepenet</a:t>
            </a:r>
            <a:r>
              <a:rPr lang="en-US" altLang="ja-JP" sz="1800" dirty="0">
                <a:solidFill>
                  <a:srgbClr val="FF0000"/>
                </a:solidFill>
              </a:rPr>
              <a:t>)</a:t>
            </a:r>
            <a:endParaRPr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0C6817D6-A0A7-17BA-B3F7-404E5FD9A4A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86921" y="3952768"/>
            <a:ext cx="5112747" cy="2745297"/>
          </a:xfrm>
          <a:prstGeom prst="rect">
            <a:avLst/>
          </a:prstGeom>
        </p:spPr>
      </p:pic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BC47FFA-A490-99A7-E32A-F4C74BE164BE}"/>
              </a:ext>
            </a:extLst>
          </p:cNvPr>
          <p:cNvSpPr txBox="1"/>
          <p:nvPr/>
        </p:nvSpPr>
        <p:spPr>
          <a:xfrm>
            <a:off x="8282205" y="5221839"/>
            <a:ext cx="13322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A572815D-9FDE-6744-D84A-CC2559657F01}"/>
              </a:ext>
            </a:extLst>
          </p:cNvPr>
          <p:cNvCxnSpPr>
            <a:cxnSpLocks/>
          </p:cNvCxnSpPr>
          <p:nvPr/>
        </p:nvCxnSpPr>
        <p:spPr>
          <a:xfrm flipH="1" flipV="1">
            <a:off x="7502885" y="4979160"/>
            <a:ext cx="791128" cy="32708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D3171799-FEC1-61A7-6A61-CCCB1966BC64}"/>
              </a:ext>
            </a:extLst>
          </p:cNvPr>
          <p:cNvCxnSpPr>
            <a:cxnSpLocks/>
          </p:cNvCxnSpPr>
          <p:nvPr/>
        </p:nvCxnSpPr>
        <p:spPr>
          <a:xfrm flipH="1" flipV="1">
            <a:off x="7538970" y="5108279"/>
            <a:ext cx="832348" cy="30505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629C9C2E-C9ED-0737-2D08-2570D380CCD3}"/>
              </a:ext>
            </a:extLst>
          </p:cNvPr>
          <p:cNvCxnSpPr>
            <a:cxnSpLocks/>
          </p:cNvCxnSpPr>
          <p:nvPr/>
        </p:nvCxnSpPr>
        <p:spPr>
          <a:xfrm flipH="1">
            <a:off x="8076415" y="5722576"/>
            <a:ext cx="312009" cy="0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3">
            <a:extLst>
              <a:ext uri="{FF2B5EF4-FFF2-40B4-BE49-F238E27FC236}">
                <a16:creationId xmlns:a16="http://schemas.microsoft.com/office/drawing/2014/main" id="{ECDB4F04-725F-E5A2-65AB-FDAEC0539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35290"/>
              </p:ext>
            </p:extLst>
          </p:nvPr>
        </p:nvGraphicFramePr>
        <p:xfrm>
          <a:off x="4428995" y="3675337"/>
          <a:ext cx="825500" cy="43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16" imgW="825480" imgH="393480" progId="Equation.DSMT4">
                  <p:embed/>
                </p:oleObj>
              </mc:Choice>
              <mc:Fallback>
                <p:oleObj name="Equation" r:id="rId16" imgW="825480" imgH="39348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7B1AD8A8-5DC9-A50C-B563-29CC79E0B6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8995" y="3675337"/>
                        <a:ext cx="825500" cy="43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C32B0A4-7C02-C2BC-E4F5-8F615DD91A98}"/>
              </a:ext>
            </a:extLst>
          </p:cNvPr>
          <p:cNvSpPr txBox="1"/>
          <p:nvPr/>
        </p:nvSpPr>
        <p:spPr>
          <a:xfrm>
            <a:off x="5833868" y="5049282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79EDE614-CAC5-3EED-ED28-90245D50C47D}"/>
              </a:ext>
            </a:extLst>
          </p:cNvPr>
          <p:cNvCxnSpPr>
            <a:cxnSpLocks/>
          </p:cNvCxnSpPr>
          <p:nvPr/>
        </p:nvCxnSpPr>
        <p:spPr>
          <a:xfrm flipH="1">
            <a:off x="5326329" y="5183478"/>
            <a:ext cx="551443" cy="1751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A56EC224-DD81-6C06-B0E3-7D5DD8C19541}"/>
              </a:ext>
            </a:extLst>
          </p:cNvPr>
          <p:cNvCxnSpPr>
            <a:cxnSpLocks/>
          </p:cNvCxnSpPr>
          <p:nvPr/>
        </p:nvCxnSpPr>
        <p:spPr>
          <a:xfrm flipH="1" flipV="1">
            <a:off x="5294727" y="5466268"/>
            <a:ext cx="621173" cy="7873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944A7709-D030-28D1-07E6-FD767421F600}"/>
              </a:ext>
            </a:extLst>
          </p:cNvPr>
          <p:cNvCxnSpPr>
            <a:cxnSpLocks/>
          </p:cNvCxnSpPr>
          <p:nvPr/>
        </p:nvCxnSpPr>
        <p:spPr>
          <a:xfrm flipH="1">
            <a:off x="5302241" y="5401697"/>
            <a:ext cx="590833" cy="2326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3">
            <a:extLst>
              <a:ext uri="{FF2B5EF4-FFF2-40B4-BE49-F238E27FC236}">
                <a16:creationId xmlns:a16="http://schemas.microsoft.com/office/drawing/2014/main" id="{709FE321-6DB7-D977-EABF-77EDC16D47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38942"/>
              </p:ext>
            </p:extLst>
          </p:nvPr>
        </p:nvGraphicFramePr>
        <p:xfrm>
          <a:off x="2525295" y="5936629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Equation" r:id="rId18" imgW="1117440" imgH="304560" progId="Equation.DSMT4">
                  <p:embed/>
                </p:oleObj>
              </mc:Choice>
              <mc:Fallback>
                <p:oleObj name="Equation" r:id="rId18" imgW="1117440" imgH="30456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83ACC28D-2DBB-C407-A17E-2CEEB396D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5295" y="5936629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BBC80BA2-6086-6C9A-9C4D-A9E0A97254B1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20"/>
              </a:rPr>
              <a:t>JCP</a:t>
            </a:r>
            <a:r>
              <a:rPr lang="en-US" sz="1600" b="1" dirty="0">
                <a:hlinkClick r:id="rId20"/>
              </a:rPr>
              <a:t>161</a:t>
            </a:r>
            <a:r>
              <a:rPr lang="en-US" sz="1600" dirty="0">
                <a:hlinkClick r:id="rId20"/>
              </a:rPr>
              <a:t>, 112501(2024).</a:t>
            </a:r>
            <a:r>
              <a:rPr lang="en-US" sz="1600" dirty="0"/>
              <a:t> </a:t>
            </a:r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F99B79F9-BB47-5563-086C-294B747F8F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132"/>
              </p:ext>
            </p:extLst>
          </p:nvPr>
        </p:nvGraphicFramePr>
        <p:xfrm>
          <a:off x="4473575" y="844550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21" imgW="355320" imgH="203040" progId="Equation.DSMT4">
                  <p:embed/>
                </p:oleObj>
              </mc:Choice>
              <mc:Fallback>
                <p:oleObj name="Equation" r:id="rId21" imgW="355320" imgH="20304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2B3FEA90-A3D7-2D6E-A9E7-AB0566A89E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75" y="844550"/>
                        <a:ext cx="355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76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31" grpId="0"/>
      <p:bldP spid="49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2769E6C-A130-4F9E-B972-607C68EE8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80" y="4666561"/>
            <a:ext cx="6832990" cy="145905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51360" y="-120433"/>
            <a:ext cx="9361040" cy="800004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Anomalies </a:t>
            </a:r>
            <a:r>
              <a:rPr lang="en-US" sz="2800" dirty="0">
                <a:solidFill>
                  <a:srgbClr val="0C0597"/>
                </a:solidFill>
              </a:rPr>
              <a:t>exhibited by </a:t>
            </a:r>
            <a:r>
              <a:rPr lang="en-US" sz="2800" dirty="0">
                <a:solidFill>
                  <a:srgbClr val="FF0000"/>
                </a:solidFill>
              </a:rPr>
              <a:t>Lindblad equation</a:t>
            </a:r>
            <a:endParaRPr lang="en-US" sz="2800" dirty="0"/>
          </a:p>
        </p:txBody>
      </p:sp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4138" y="3943887"/>
          <a:ext cx="86550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4" imgW="5168880" imgH="368280" progId="Equation.DSMT4">
                  <p:embed/>
                </p:oleObj>
              </mc:Choice>
              <mc:Fallback>
                <p:oleObj name="Equation" r:id="rId4" imgW="5168880" imgH="3682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38" y="3943887"/>
                        <a:ext cx="86550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2336" y="3486687"/>
          <a:ext cx="914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6" imgW="914400" imgH="457200" progId="Equation.DSMT4">
                  <p:embed/>
                </p:oleObj>
              </mc:Choice>
              <mc:Fallback>
                <p:oleObj name="Equation" r:id="rId6" imgW="914400" imgH="45720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2336" y="3486687"/>
                        <a:ext cx="914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2300" y="6067425"/>
          <a:ext cx="30892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8" imgW="1765080" imgH="444240" progId="Equation.DSMT4">
                  <p:embed/>
                </p:oleObj>
              </mc:Choice>
              <mc:Fallback>
                <p:oleObj name="Equation" r:id="rId8" imgW="176508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6067425"/>
                        <a:ext cx="30892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6947" y="6256337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10" imgW="634680" imgH="228600" progId="Equation.DSMT4">
                  <p:embed/>
                </p:oleObj>
              </mc:Choice>
              <mc:Fallback>
                <p:oleObj name="Equation" r:id="rId10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947" y="6256337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3707499" y="6263002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329380" y="656203"/>
            <a:ext cx="71481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Leggett,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Charkravarty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Fisher, Garg,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Zwerger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Rev. Mod. Phys. 59, 1 (1987) </a:t>
            </a:r>
            <a:endParaRPr lang="ja-JP" altLang="en-US" sz="1600" dirty="0">
              <a:solidFill>
                <a:srgbClr val="0541EB"/>
              </a:solidFill>
            </a:endParaRPr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0930" y="1643932"/>
            <a:ext cx="4529537" cy="1579766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235092" y="2108185"/>
            <a:ext cx="625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986758" y="2676988"/>
            <a:ext cx="1185121" cy="13766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3505200" y="1695912"/>
            <a:ext cx="1272806" cy="23642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1530679" y="2868295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2302784" y="2671828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2481506" y="2842673"/>
            <a:ext cx="1041870" cy="59942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9167232" y="3395980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1614039" y="3305894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3259074" y="3430741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404380" y="2616006"/>
            <a:ext cx="3697215" cy="33855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FF0000"/>
                </a:solidFill>
              </a:rPr>
              <a:t>                   </a:t>
            </a:r>
            <a:r>
              <a:rPr lang="en-US" altLang="ja-JP" sz="1600" i="1" dirty="0">
                <a:solidFill>
                  <a:srgbClr val="FF0000"/>
                </a:solidFill>
              </a:rPr>
              <a:t>does not depend on a temp!</a:t>
            </a:r>
            <a:endParaRPr lang="ja-JP" altLang="en-US" sz="1600" i="1" dirty="0">
              <a:solidFill>
                <a:srgbClr val="FF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84821" y="23123"/>
            <a:ext cx="972197" cy="709024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5794152" y="6271874"/>
            <a:ext cx="57120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Koyanagi</a:t>
            </a:r>
            <a:r>
              <a:rPr lang="en-US" sz="1400" dirty="0"/>
              <a:t> &amp;YT </a:t>
            </a:r>
            <a:r>
              <a:rPr lang="en-US" sz="1400" dirty="0">
                <a:hlinkClick r:id="rId14"/>
              </a:rPr>
              <a:t>JCP 161, </a:t>
            </a:r>
            <a:r>
              <a:rPr lang="en-US" altLang="ja-JP" sz="14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4"/>
              </a:rPr>
              <a:t>162501</a:t>
            </a:r>
            <a:r>
              <a:rPr lang="en-US" sz="1400" dirty="0">
                <a:hlinkClick r:id="rId14"/>
              </a:rPr>
              <a:t> (2024).</a:t>
            </a:r>
            <a:endParaRPr lang="en-US" sz="14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2742" y="110292"/>
            <a:ext cx="430055" cy="338554"/>
          </a:xfrm>
          <a:prstGeom prst="rect">
            <a:avLst/>
          </a:prstGeom>
        </p:spPr>
      </p:pic>
      <p:graphicFrame>
        <p:nvGraphicFramePr>
          <p:cNvPr id="27" name="Object 10">
            <a:extLst>
              <a:ext uri="{FF2B5EF4-FFF2-40B4-BE49-F238E27FC236}">
                <a16:creationId xmlns:a16="http://schemas.microsoft.com/office/drawing/2014/main" id="{6032062D-A29E-8EAB-7974-DE4E01B531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31067" y="2412174"/>
          <a:ext cx="3714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16" imgW="266400" imgH="190440" progId="Equation.DSMT4">
                  <p:embed/>
                </p:oleObj>
              </mc:Choice>
              <mc:Fallback>
                <p:oleObj name="Equation" r:id="rId16" imgW="266400" imgH="190440" progId="Equation.DSMT4">
                  <p:embed/>
                  <p:pic>
                    <p:nvPicPr>
                      <p:cNvPr id="27" name="Object 10">
                        <a:extLst>
                          <a:ext uri="{FF2B5EF4-FFF2-40B4-BE49-F238E27FC236}">
                            <a16:creationId xmlns:a16="http://schemas.microsoft.com/office/drawing/2014/main" id="{6032062D-A29E-8EAB-7974-DE4E01B53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1067" y="2412174"/>
                        <a:ext cx="371475" cy="2667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06F7BB3F-2919-D69F-6663-8AAC4B672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0679" y="2784587"/>
          <a:ext cx="244440" cy="3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18" imgW="139680" imgH="177480" progId="Equation.DSMT4">
                  <p:embed/>
                </p:oleObj>
              </mc:Choice>
              <mc:Fallback>
                <p:oleObj name="Equation" r:id="rId18" imgW="139680" imgH="1774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06F7BB3F-2919-D69F-6663-8AAC4B672A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679" y="2784587"/>
                        <a:ext cx="244440" cy="3105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7CB9F8C-FD67-FCBC-9944-9C2BD27E7F7A}"/>
              </a:ext>
            </a:extLst>
          </p:cNvPr>
          <p:cNvSpPr txBox="1"/>
          <p:nvPr/>
        </p:nvSpPr>
        <p:spPr>
          <a:xfrm>
            <a:off x="2342085" y="4727833"/>
            <a:ext cx="1983386" cy="1270898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1689840" y="3042529"/>
            <a:ext cx="171814" cy="302412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012D2A55-3670-4E70-9F0F-5334DC31F883}"/>
              </a:ext>
            </a:extLst>
          </p:cNvPr>
          <p:cNvSpPr/>
          <p:nvPr/>
        </p:nvSpPr>
        <p:spPr>
          <a:xfrm>
            <a:off x="8270919" y="1865441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139" y="855609"/>
            <a:ext cx="1237500" cy="928125"/>
          </a:xfrm>
          <a:prstGeom prst="rect">
            <a:avLst/>
          </a:prstGeom>
        </p:spPr>
      </p:pic>
      <p:graphicFrame>
        <p:nvGraphicFramePr>
          <p:cNvPr id="44" name="Object 10">
            <a:extLst>
              <a:ext uri="{FF2B5EF4-FFF2-40B4-BE49-F238E27FC236}">
                <a16:creationId xmlns:a16="http://schemas.microsoft.com/office/drawing/2014/main" id="{293185F0-A953-4EF7-88C0-C7AC334891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217" y="947091"/>
          <a:ext cx="431958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Equation" r:id="rId21" imgW="2577960" imgH="368280" progId="Equation.DSMT4">
                  <p:embed/>
                </p:oleObj>
              </mc:Choice>
              <mc:Fallback>
                <p:oleObj name="Equation" r:id="rId21" imgW="2577960" imgH="368280" progId="Equation.DSMT4">
                  <p:embed/>
                  <p:pic>
                    <p:nvPicPr>
                      <p:cNvPr id="44" name="Object 10">
                        <a:extLst>
                          <a:ext uri="{FF2B5EF4-FFF2-40B4-BE49-F238E27FC236}">
                            <a16:creationId xmlns:a16="http://schemas.microsoft.com/office/drawing/2014/main" id="{293185F0-A953-4EF7-88C0-C7AC334891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217" y="947091"/>
                        <a:ext cx="4319588" cy="61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0">
            <a:extLst>
              <a:ext uri="{FF2B5EF4-FFF2-40B4-BE49-F238E27FC236}">
                <a16:creationId xmlns:a16="http://schemas.microsoft.com/office/drawing/2014/main" id="{CBFB6698-EDEF-4C33-B7DB-7FE25236C5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81034" y="1060731"/>
          <a:ext cx="17668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Equation" r:id="rId23" imgW="1054080" imgH="228600" progId="Equation.DSMT4">
                  <p:embed/>
                </p:oleObj>
              </mc:Choice>
              <mc:Fallback>
                <p:oleObj name="Equation" r:id="rId23" imgW="1054080" imgH="228600" progId="Equation.DSMT4">
                  <p:embed/>
                  <p:pic>
                    <p:nvPicPr>
                      <p:cNvPr id="47" name="Object 10">
                        <a:extLst>
                          <a:ext uri="{FF2B5EF4-FFF2-40B4-BE49-F238E27FC236}">
                            <a16:creationId xmlns:a16="http://schemas.microsoft.com/office/drawing/2014/main" id="{CBFB6698-EDEF-4C33-B7DB-7FE25236C5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034" y="1060731"/>
                        <a:ext cx="1766888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818E5C5F-156E-48C8-A5FC-2F9840755701}"/>
              </a:ext>
            </a:extLst>
          </p:cNvPr>
          <p:cNvSpPr txBox="1"/>
          <p:nvPr/>
        </p:nvSpPr>
        <p:spPr>
          <a:xfrm>
            <a:off x="35496" y="3670973"/>
            <a:ext cx="5022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Lindblad equation</a:t>
            </a:r>
            <a:endParaRPr lang="en-US" dirty="0"/>
          </a:p>
        </p:txBody>
      </p:sp>
      <p:graphicFrame>
        <p:nvGraphicFramePr>
          <p:cNvPr id="51" name="Object 10">
            <a:extLst>
              <a:ext uri="{FF2B5EF4-FFF2-40B4-BE49-F238E27FC236}">
                <a16:creationId xmlns:a16="http://schemas.microsoft.com/office/drawing/2014/main" id="{DAB56508-1E3F-45CD-B206-2D8161FA5D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54650" y="2633663"/>
          <a:ext cx="9445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Equation" r:id="rId25" imgW="672840" imgH="228600" progId="Equation.DSMT4">
                  <p:embed/>
                </p:oleObj>
              </mc:Choice>
              <mc:Fallback>
                <p:oleObj name="Equation" r:id="rId25" imgW="672840" imgH="228600" progId="Equation.DSMT4">
                  <p:embed/>
                  <p:pic>
                    <p:nvPicPr>
                      <p:cNvPr id="51" name="Object 10">
                        <a:extLst>
                          <a:ext uri="{FF2B5EF4-FFF2-40B4-BE49-F238E27FC236}">
                            <a16:creationId xmlns:a16="http://schemas.microsoft.com/office/drawing/2014/main" id="{DAB56508-1E3F-45CD-B206-2D8161FA5D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2633663"/>
                        <a:ext cx="944563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4D62E34C-6193-4A16-FA7E-9C0DFE48BB05}"/>
              </a:ext>
            </a:extLst>
          </p:cNvPr>
          <p:cNvCxnSpPr>
            <a:cxnSpLocks/>
          </p:cNvCxnSpPr>
          <p:nvPr/>
        </p:nvCxnSpPr>
        <p:spPr>
          <a:xfrm flipH="1">
            <a:off x="3963228" y="3042529"/>
            <a:ext cx="1919002" cy="1731391"/>
          </a:xfrm>
          <a:prstGeom prst="straightConnector1">
            <a:avLst/>
          </a:prstGeom>
          <a:ln w="50800">
            <a:solidFill>
              <a:srgbClr val="FF66CC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D3B0888-8C1C-45D5-9697-7F28D838D202}"/>
              </a:ext>
            </a:extLst>
          </p:cNvPr>
          <p:cNvCxnSpPr>
            <a:cxnSpLocks/>
          </p:cNvCxnSpPr>
          <p:nvPr/>
        </p:nvCxnSpPr>
        <p:spPr>
          <a:xfrm flipH="1" flipV="1">
            <a:off x="1802064" y="1430885"/>
            <a:ext cx="51203" cy="1906749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8A1BB3BE-E6A1-4CE9-AF45-ADB9556F75E5}"/>
              </a:ext>
            </a:extLst>
          </p:cNvPr>
          <p:cNvCxnSpPr>
            <a:cxnSpLocks/>
          </p:cNvCxnSpPr>
          <p:nvPr/>
        </p:nvCxnSpPr>
        <p:spPr>
          <a:xfrm flipV="1">
            <a:off x="3525954" y="1434875"/>
            <a:ext cx="2749669" cy="203072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11CBF4CE-3EE4-47EB-B675-94193C8CD8F2}"/>
              </a:ext>
            </a:extLst>
          </p:cNvPr>
          <p:cNvSpPr txBox="1"/>
          <p:nvPr/>
        </p:nvSpPr>
        <p:spPr>
          <a:xfrm>
            <a:off x="7118915" y="5286238"/>
            <a:ext cx="2233722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not </a:t>
            </a:r>
          </a:p>
          <a:p>
            <a:r>
              <a:rPr lang="en-US" altLang="ja-JP" dirty="0" err="1">
                <a:solidFill>
                  <a:srgbClr val="FF0000"/>
                </a:solidFill>
              </a:rPr>
              <a:t>neccesary</a:t>
            </a:r>
            <a:r>
              <a:rPr lang="en-US" altLang="ja-JP" dirty="0">
                <a:solidFill>
                  <a:srgbClr val="FF0000"/>
                </a:solidFill>
              </a:rPr>
              <a:t> condition</a:t>
            </a:r>
            <a:endParaRPr lang="ja-JP" altLang="en-US" dirty="0"/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C4FC9394-6F43-4723-A41D-894C4503C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118915" y="464140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0" name="Object 7">
            <a:extLst>
              <a:ext uri="{FF2B5EF4-FFF2-40B4-BE49-F238E27FC236}">
                <a16:creationId xmlns:a16="http://schemas.microsoft.com/office/drawing/2014/main" id="{8C4E3F3F-F298-4B62-AA4B-0D329CF8B6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06626" y="480772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28" imgW="1434960" imgH="342720" progId="Equation.DSMT4">
                  <p:embed/>
                </p:oleObj>
              </mc:Choice>
              <mc:Fallback>
                <p:oleObj name="Equation" r:id="rId28" imgW="1434960" imgH="342720" progId="Equation.DSMT4">
                  <p:embed/>
                  <p:pic>
                    <p:nvPicPr>
                      <p:cNvPr id="70" name="Object 7">
                        <a:extLst>
                          <a:ext uri="{FF2B5EF4-FFF2-40B4-BE49-F238E27FC236}">
                            <a16:creationId xmlns:a16="http://schemas.microsoft.com/office/drawing/2014/main" id="{8C4E3F3F-F298-4B62-AA4B-0D329CF8B6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6626" y="480772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01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7" grpId="0"/>
      <p:bldP spid="69" grpId="0"/>
      <p:bldP spid="5" grpId="0" animBg="1"/>
      <p:bldP spid="79" grpId="0" animBg="1"/>
      <p:bldP spid="48" grpId="0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39C4F-FF75-CF42-E0C8-2A01CC182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11EA031D-FB1C-B09E-3AD6-BD845F0C6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292" y="1902348"/>
            <a:ext cx="2880192" cy="4746351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5AF4A00-D529-2919-434A-511C2CA8B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881" y="2020449"/>
            <a:ext cx="2879942" cy="46079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DD6D193-1900-F693-9C21-5FA728531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Lindblad</a:t>
            </a:r>
            <a:r>
              <a:rPr lang="en-US" sz="2400" dirty="0"/>
              <a:t> formalism is </a:t>
            </a:r>
            <a:r>
              <a:rPr lang="en-US" sz="2000" dirty="0">
                <a:solidFill>
                  <a:srgbClr val="FF0000"/>
                </a:solidFill>
              </a:rPr>
              <a:t>unphysical</a:t>
            </a:r>
            <a:r>
              <a:rPr lang="en-US" sz="2000" dirty="0"/>
              <a:t> for </a:t>
            </a:r>
            <a:r>
              <a:rPr lang="en-US" sz="2000" dirty="0">
                <a:solidFill>
                  <a:srgbClr val="FF0000"/>
                </a:solidFill>
              </a:rPr>
              <a:t>spin-Boson</a:t>
            </a:r>
            <a:r>
              <a:rPr lang="en-US" sz="2000" dirty="0"/>
              <a:t> system)</a:t>
            </a:r>
          </a:p>
        </p:txBody>
      </p:sp>
      <p:graphicFrame>
        <p:nvGraphicFramePr>
          <p:cNvPr id="13" name="Object 10">
            <a:extLst>
              <a:ext uri="{FF2B5EF4-FFF2-40B4-BE49-F238E27FC236}">
                <a16:creationId xmlns:a16="http://schemas.microsoft.com/office/drawing/2014/main" id="{42261005-CACE-6F58-527E-2C1BEF5B5A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021376"/>
              </p:ext>
            </p:extLst>
          </p:nvPr>
        </p:nvGraphicFramePr>
        <p:xfrm>
          <a:off x="4485002" y="1793362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5" imgW="1739880" imgH="507960" progId="Equation.DSMT4">
                  <p:embed/>
                </p:oleObj>
              </mc:Choice>
              <mc:Fallback>
                <p:oleObj name="Equation" r:id="rId5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5002" y="1793362"/>
                        <a:ext cx="1739900" cy="50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81B89872-D2C0-C127-464D-C74E49786D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009227"/>
              </p:ext>
            </p:extLst>
          </p:nvPr>
        </p:nvGraphicFramePr>
        <p:xfrm>
          <a:off x="1125129" y="1794918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Equation" r:id="rId7" imgW="1917360" imgH="507960" progId="Equation.DSMT4">
                  <p:embed/>
                </p:oleObj>
              </mc:Choice>
              <mc:Fallback>
                <p:oleObj name="Equation" r:id="rId7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29" y="1794918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6FF34DE-7E2A-3DDD-AEFB-10D46F79A4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992" y="1086234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9" imgW="4228920" imgH="317160" progId="Equation.DSMT4">
                  <p:embed/>
                </p:oleObj>
              </mc:Choice>
              <mc:Fallback>
                <p:oleObj name="Equation" r:id="rId9" imgW="4228920" imgH="31716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92" y="1086234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5A7944F6-86F2-A8CE-3E3D-B3116A42BC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082503"/>
              </p:ext>
            </p:extLst>
          </p:nvPr>
        </p:nvGraphicFramePr>
        <p:xfrm>
          <a:off x="7629308" y="998304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11" imgW="1155600" imgH="571320" progId="Equation.DSMT4">
                  <p:embed/>
                </p:oleObj>
              </mc:Choice>
              <mc:Fallback>
                <p:oleObj name="Equation" r:id="rId11" imgW="1155600" imgH="57132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9308" y="998304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図 15">
            <a:extLst>
              <a:ext uri="{FF2B5EF4-FFF2-40B4-BE49-F238E27FC236}">
                <a16:creationId xmlns:a16="http://schemas.microsoft.com/office/drawing/2014/main" id="{B232718C-05CE-893E-061C-163219021F7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200000">
            <a:off x="113015" y="4157720"/>
            <a:ext cx="1214015" cy="374048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F8BB460-F064-383B-11E2-A7C97DA1B163}"/>
              </a:ext>
            </a:extLst>
          </p:cNvPr>
          <p:cNvSpPr txBox="1"/>
          <p:nvPr/>
        </p:nvSpPr>
        <p:spPr>
          <a:xfrm>
            <a:off x="2060324" y="2326063"/>
            <a:ext cx="11863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weak coupling</a:t>
            </a:r>
          </a:p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 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A0E46A9-C863-8A25-CA77-6979D889C53C}"/>
              </a:ext>
            </a:extLst>
          </p:cNvPr>
          <p:cNvSpPr txBox="1"/>
          <p:nvPr/>
        </p:nvSpPr>
        <p:spPr>
          <a:xfrm>
            <a:off x="2035379" y="4286597"/>
            <a:ext cx="11095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Intermediate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coupling 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10">
            <a:extLst>
              <a:ext uri="{FF2B5EF4-FFF2-40B4-BE49-F238E27FC236}">
                <a16:creationId xmlns:a16="http://schemas.microsoft.com/office/drawing/2014/main" id="{565AB5DA-8A7C-CEA1-C3B2-9459C6E5E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718721"/>
              </p:ext>
            </p:extLst>
          </p:nvPr>
        </p:nvGraphicFramePr>
        <p:xfrm>
          <a:off x="518966" y="2337730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Equation" r:id="rId14" imgW="520560" imgH="203040" progId="Equation.DSMT4">
                  <p:embed/>
                </p:oleObj>
              </mc:Choice>
              <mc:Fallback>
                <p:oleObj name="Equation" r:id="rId14" imgW="520560" imgH="20304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66" y="2337730"/>
                        <a:ext cx="5207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>
            <a:extLst>
              <a:ext uri="{FF2B5EF4-FFF2-40B4-BE49-F238E27FC236}">
                <a16:creationId xmlns:a16="http://schemas.microsoft.com/office/drawing/2014/main" id="{2B3FEA90-A3D7-2D6E-A9E7-AB0566A89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075355"/>
              </p:ext>
            </p:extLst>
          </p:nvPr>
        </p:nvGraphicFramePr>
        <p:xfrm>
          <a:off x="3559411" y="2339531"/>
          <a:ext cx="520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Equation" r:id="rId16" imgW="520560" imgH="177480" progId="Equation.DSMT4">
                  <p:embed/>
                </p:oleObj>
              </mc:Choice>
              <mc:Fallback>
                <p:oleObj name="Equation" r:id="rId16" imgW="520560" imgH="17748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411" y="2339531"/>
                        <a:ext cx="5207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527A84A-D37B-08EA-A607-68E96893A1A3}"/>
              </a:ext>
            </a:extLst>
          </p:cNvPr>
          <p:cNvSpPr txBox="1"/>
          <p:nvPr/>
        </p:nvSpPr>
        <p:spPr>
          <a:xfrm>
            <a:off x="4903182" y="2372199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10">
            <a:extLst>
              <a:ext uri="{FF2B5EF4-FFF2-40B4-BE49-F238E27FC236}">
                <a16:creationId xmlns:a16="http://schemas.microsoft.com/office/drawing/2014/main" id="{C6A3BE6B-4E15-021C-5B9B-5874B8A74A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42336"/>
              </p:ext>
            </p:extLst>
          </p:nvPr>
        </p:nvGraphicFramePr>
        <p:xfrm>
          <a:off x="5578881" y="2410348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18" imgW="355320" imgH="203040" progId="Equation.DSMT4">
                  <p:embed/>
                </p:oleObj>
              </mc:Choice>
              <mc:Fallback>
                <p:oleObj name="Equation" r:id="rId18" imgW="35532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881" y="2410348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8959015-881D-66FF-84B2-C6F379FF345B}"/>
              </a:ext>
            </a:extLst>
          </p:cNvPr>
          <p:cNvSpPr txBox="1"/>
          <p:nvPr/>
        </p:nvSpPr>
        <p:spPr>
          <a:xfrm>
            <a:off x="4847810" y="4336005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8F1FB0C3-8331-AABA-7890-C82EEFC1C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9291"/>
              </p:ext>
            </p:extLst>
          </p:nvPr>
        </p:nvGraphicFramePr>
        <p:xfrm>
          <a:off x="6984702" y="5777732"/>
          <a:ext cx="15113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20" imgW="863280" imgH="228600" progId="Equation.DSMT4">
                  <p:embed/>
                </p:oleObj>
              </mc:Choice>
              <mc:Fallback>
                <p:oleObj name="Equation" r:id="rId20" imgW="863280" imgH="22860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4702" y="5777732"/>
                        <a:ext cx="15113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AB46B888-6B21-0065-0FEE-690948F07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133852"/>
              </p:ext>
            </p:extLst>
          </p:nvPr>
        </p:nvGraphicFramePr>
        <p:xfrm>
          <a:off x="5440600" y="439071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22" imgW="444240" imgH="203040" progId="Equation.DSMT4">
                  <p:embed/>
                </p:oleObj>
              </mc:Choice>
              <mc:Fallback>
                <p:oleObj name="Equation" r:id="rId22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600" y="439071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4257BB7-2A95-613A-139C-D261B15F1B4D}"/>
              </a:ext>
            </a:extLst>
          </p:cNvPr>
          <p:cNvSpPr txBox="1"/>
          <p:nvPr/>
        </p:nvSpPr>
        <p:spPr>
          <a:xfrm>
            <a:off x="6588224" y="4747140"/>
            <a:ext cx="26578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Red curves </a:t>
            </a:r>
            <a:r>
              <a:rPr lang="en-US" altLang="ja-JP" dirty="0"/>
              <a:t>are obtained from HEOM with </a:t>
            </a:r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FA520CFA-81AF-C27B-2282-A1C8FB4A9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38745"/>
              </p:ext>
            </p:extLst>
          </p:nvPr>
        </p:nvGraphicFramePr>
        <p:xfrm>
          <a:off x="7140372" y="5262436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24" imgW="634680" imgH="228600" progId="Equation.DSMT4">
                  <p:embed/>
                </p:oleObj>
              </mc:Choice>
              <mc:Fallback>
                <p:oleObj name="Equation" r:id="rId24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372" y="5262436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図 19">
            <a:extLst>
              <a:ext uri="{FF2B5EF4-FFF2-40B4-BE49-F238E27FC236}">
                <a16:creationId xmlns:a16="http://schemas.microsoft.com/office/drawing/2014/main" id="{D9674867-F5AB-1787-8EA8-E1E74AB2667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16200000">
            <a:off x="3465561" y="4080225"/>
            <a:ext cx="714367" cy="412745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BF43797-990D-07A6-FEAA-C4EF08E02E55}"/>
              </a:ext>
            </a:extLst>
          </p:cNvPr>
          <p:cNvSpPr txBox="1"/>
          <p:nvPr/>
        </p:nvSpPr>
        <p:spPr>
          <a:xfrm>
            <a:off x="3461829" y="2498554"/>
            <a:ext cx="8293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02060"/>
                </a:solidFill>
                <a:ea typeface="Arial Unicode MS" panose="020B0604020202020204" pitchFamily="50" charset="-128"/>
              </a:rPr>
              <a:t>(Very weak)</a:t>
            </a:r>
            <a:endParaRPr lang="ja-JP" altLang="en-US" sz="800" dirty="0">
              <a:solidFill>
                <a:srgbClr val="00206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3CB65D8-82C9-6390-AC13-6B521902DEF6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72EE295-750D-5181-20FB-8F5AE422FF56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28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8"/>
              </a:rPr>
              <a:t>162501</a:t>
            </a:r>
            <a:r>
              <a:rPr lang="en-US" sz="1600" dirty="0">
                <a:hlinkClick r:id="rId28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997695A8-359F-D49C-914C-2F2329A21A5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50790853-2DBD-4E40-5581-83D9FA441C77}"/>
              </a:ext>
            </a:extLst>
          </p:cNvPr>
          <p:cNvCxnSpPr>
            <a:cxnSpLocks/>
          </p:cNvCxnSpPr>
          <p:nvPr/>
        </p:nvCxnSpPr>
        <p:spPr>
          <a:xfrm flipH="1">
            <a:off x="4952870" y="2735451"/>
            <a:ext cx="1524526" cy="4607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FDD367DA-E81D-A467-F33C-A5E4EAC4C75A}"/>
              </a:ext>
            </a:extLst>
          </p:cNvPr>
          <p:cNvCxnSpPr>
            <a:cxnSpLocks/>
            <a:stCxn id="85" idx="1"/>
          </p:cNvCxnSpPr>
          <p:nvPr/>
        </p:nvCxnSpPr>
        <p:spPr>
          <a:xfrm flipH="1">
            <a:off x="5724128" y="3399163"/>
            <a:ext cx="1013944" cy="7722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0ED25DA-CC64-E4AA-5CAA-2087998ED814}"/>
              </a:ext>
            </a:extLst>
          </p:cNvPr>
          <p:cNvSpPr txBox="1"/>
          <p:nvPr/>
        </p:nvSpPr>
        <p:spPr>
          <a:xfrm>
            <a:off x="2590151" y="2893770"/>
            <a:ext cx="1310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600" dirty="0">
              <a:solidFill>
                <a:srgbClr val="33CC33"/>
              </a:solidFill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15DF4782-68A9-B55B-8941-95572E9C5B62}"/>
              </a:ext>
            </a:extLst>
          </p:cNvPr>
          <p:cNvCxnSpPr>
            <a:cxnSpLocks/>
          </p:cNvCxnSpPr>
          <p:nvPr/>
        </p:nvCxnSpPr>
        <p:spPr>
          <a:xfrm flipH="1" flipV="1">
            <a:off x="1768928" y="2867877"/>
            <a:ext cx="888822" cy="18241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36BB6491-5CB9-4337-8F1D-ABF6C8FA636B}"/>
              </a:ext>
            </a:extLst>
          </p:cNvPr>
          <p:cNvCxnSpPr>
            <a:cxnSpLocks/>
          </p:cNvCxnSpPr>
          <p:nvPr/>
        </p:nvCxnSpPr>
        <p:spPr>
          <a:xfrm flipH="1">
            <a:off x="2464005" y="3616355"/>
            <a:ext cx="378967" cy="55681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325B241-4D2F-068E-89FB-81C628938811}"/>
              </a:ext>
            </a:extLst>
          </p:cNvPr>
          <p:cNvCxnSpPr>
            <a:cxnSpLocks/>
          </p:cNvCxnSpPr>
          <p:nvPr/>
        </p:nvCxnSpPr>
        <p:spPr>
          <a:xfrm flipH="1">
            <a:off x="2285417" y="3616355"/>
            <a:ext cx="535406" cy="197288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CC208D9A-D195-5169-5768-5BD110A0B009}"/>
              </a:ext>
            </a:extLst>
          </p:cNvPr>
          <p:cNvCxnSpPr>
            <a:cxnSpLocks/>
          </p:cNvCxnSpPr>
          <p:nvPr/>
        </p:nvCxnSpPr>
        <p:spPr>
          <a:xfrm flipH="1">
            <a:off x="1328091" y="3050294"/>
            <a:ext cx="1329659" cy="26499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FDF6E7F7-FD86-E3DD-7934-2FA4AAE9AE40}"/>
              </a:ext>
            </a:extLst>
          </p:cNvPr>
          <p:cNvCxnSpPr>
            <a:cxnSpLocks/>
            <a:stCxn id="85" idx="1"/>
          </p:cNvCxnSpPr>
          <p:nvPr/>
        </p:nvCxnSpPr>
        <p:spPr>
          <a:xfrm flipH="1">
            <a:off x="5497232" y="3399163"/>
            <a:ext cx="1240840" cy="2353377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4F69B401-1640-45D5-1EE0-4C9708056D04}"/>
              </a:ext>
            </a:extLst>
          </p:cNvPr>
          <p:cNvCxnSpPr>
            <a:cxnSpLocks/>
          </p:cNvCxnSpPr>
          <p:nvPr/>
        </p:nvCxnSpPr>
        <p:spPr>
          <a:xfrm flipH="1">
            <a:off x="5076056" y="2719714"/>
            <a:ext cx="1401340" cy="274852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3BA3E0CE-031D-5515-C634-3B78092BEDE8}"/>
              </a:ext>
            </a:extLst>
          </p:cNvPr>
          <p:cNvSpPr txBox="1"/>
          <p:nvPr/>
        </p:nvSpPr>
        <p:spPr>
          <a:xfrm>
            <a:off x="2794650" y="3389010"/>
            <a:ext cx="1179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Lindblad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4A24CBA3-526E-B7B9-CF8E-68BC47139FFC}"/>
              </a:ext>
            </a:extLst>
          </p:cNvPr>
          <p:cNvSpPr txBox="1"/>
          <p:nvPr/>
        </p:nvSpPr>
        <p:spPr>
          <a:xfrm>
            <a:off x="6511183" y="2485897"/>
            <a:ext cx="12291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altLang="ja-JP" sz="1800" dirty="0">
              <a:solidFill>
                <a:srgbClr val="33CC33"/>
              </a:solidFill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54EFF994-5718-8422-10E4-AB89790B29A5}"/>
              </a:ext>
            </a:extLst>
          </p:cNvPr>
          <p:cNvSpPr txBox="1"/>
          <p:nvPr/>
        </p:nvSpPr>
        <p:spPr>
          <a:xfrm>
            <a:off x="6738072" y="3214497"/>
            <a:ext cx="1179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Lindblad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363FBB-0322-E8C3-A5B2-1095F70EC7DC}"/>
              </a:ext>
            </a:extLst>
          </p:cNvPr>
          <p:cNvSpPr txBox="1"/>
          <p:nvPr/>
        </p:nvSpPr>
        <p:spPr>
          <a:xfrm>
            <a:off x="699911" y="1835783"/>
            <a:ext cx="52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(ii) </a:t>
            </a: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54F0AD9-655B-8DBB-CC85-8DD26E4D7229}"/>
              </a:ext>
            </a:extLst>
          </p:cNvPr>
          <p:cNvSpPr txBox="1"/>
          <p:nvPr/>
        </p:nvSpPr>
        <p:spPr>
          <a:xfrm>
            <a:off x="3967088" y="1876925"/>
            <a:ext cx="5541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(iii)</a:t>
            </a:r>
            <a:r>
              <a:rPr lang="ja-JP" altLang="en-US" sz="1800" dirty="0">
                <a:solidFill>
                  <a:srgbClr val="0066FF"/>
                </a:solidFill>
              </a:rPr>
              <a:t>　</a:t>
            </a:r>
            <a:r>
              <a:rPr lang="en-US" altLang="ja-JP" sz="1800" dirty="0">
                <a:solidFill>
                  <a:srgbClr val="0066FF"/>
                </a:solidFill>
              </a:rPr>
              <a:t>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959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78" grpId="0"/>
      <p:bldP spid="84" grpId="0"/>
      <p:bldP spid="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532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Several attempts to improve EOM:</a:t>
            </a:r>
            <a:br>
              <a:rPr lang="en-US" altLang="ja-JP" sz="3200" dirty="0"/>
            </a:br>
            <a:r>
              <a:rPr lang="en-US" altLang="ja-JP" sz="3200" dirty="0"/>
              <a:t>Redfield equations</a:t>
            </a:r>
            <a:endParaRPr kumimoji="1" lang="ja-JP" altLang="en-US" sz="32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7554" y="1285860"/>
            <a:ext cx="536717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Eigen values (time-independent)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86506"/>
              </p:ext>
            </p:extLst>
          </p:nvPr>
        </p:nvGraphicFramePr>
        <p:xfrm>
          <a:off x="1081088" y="1374775"/>
          <a:ext cx="205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3" imgW="2057400" imgH="469800" progId="Equation.DSMT4">
                  <p:embed/>
                </p:oleObj>
              </mc:Choice>
              <mc:Fallback>
                <p:oleObj name="Equation" r:id="rId3" imgW="205740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374775"/>
                        <a:ext cx="2057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50399"/>
              </p:ext>
            </p:extLst>
          </p:nvPr>
        </p:nvGraphicFramePr>
        <p:xfrm>
          <a:off x="846138" y="1993900"/>
          <a:ext cx="302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5" imgW="3022560" imgH="482400" progId="Equation.DSMT4">
                  <p:embed/>
                </p:oleObj>
              </mc:Choice>
              <mc:Fallback>
                <p:oleObj name="Equation" r:id="rId5" imgW="3022560" imgH="482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93900"/>
                        <a:ext cx="302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19026"/>
              </p:ext>
            </p:extLst>
          </p:nvPr>
        </p:nvGraphicFramePr>
        <p:xfrm>
          <a:off x="1317625" y="3205163"/>
          <a:ext cx="585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Equation" r:id="rId7" imgW="5854680" imgH="647640" progId="Equation.DSMT4">
                  <p:embed/>
                </p:oleObj>
              </mc:Choice>
              <mc:Fallback>
                <p:oleObj name="Equation" r:id="rId7" imgW="5854680" imgH="6476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3205163"/>
                        <a:ext cx="585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73998" y="2686077"/>
            <a:ext cx="8670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 of the system time evolution is taken into account (cannot be time dependent)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42910" y="4500570"/>
            <a:ext cx="5100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Without  Rotating Wave (secular )Approximation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547664" y="5597411"/>
            <a:ext cx="2584362" cy="4616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Redfield equation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418646" y="5074300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Dissipation and fluctuation parts are tensors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2277096" y="498540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Equation" r:id="rId9" imgW="1650960" imgH="406080" progId="Equation.DSMT4">
                  <p:embed/>
                </p:oleObj>
              </mc:Choice>
              <mc:Fallback>
                <p:oleObj name="Equation" r:id="rId9" imgW="1650960" imgH="4060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096" y="498540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643438" y="564357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(many people forgot the imaginary parts)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68491" y="2063411"/>
            <a:ext cx="3112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evolution of the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036503" y="392049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Equation" r:id="rId11" imgW="2158920" imgH="431640" progId="Equation.DSMT4">
                  <p:embed/>
                </p:oleObj>
              </mc:Choice>
              <mc:Fallback>
                <p:oleObj name="Equation" r:id="rId11" imgW="2158920" imgH="4316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503" y="392049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445743"/>
              </p:ext>
            </p:extLst>
          </p:nvPr>
        </p:nvGraphicFramePr>
        <p:xfrm>
          <a:off x="5868424" y="4468454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Equation" r:id="rId13" imgW="2374560" imgH="634680" progId="Equation.DSMT4">
                  <p:embed/>
                </p:oleObj>
              </mc:Choice>
              <mc:Fallback>
                <p:oleObj name="Equation" r:id="rId13" imgW="2374560" imgH="6346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424" y="4468454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511958" y="6147167"/>
            <a:ext cx="492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>
                <a:ea typeface="Arial Unicode MS" panose="020B0604020202020204" pitchFamily="50" charset="-128"/>
              </a:rPr>
              <a:t>A. G. Redfield, Adv. Magn. Reson., 1, 1 (1965)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64457" name="Picture 1161" descr="Redfiel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1" y="5472535"/>
            <a:ext cx="579167" cy="73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B22C703-6F47-FD44-BBF7-B55A4C702C26}"/>
              </a:ext>
            </a:extLst>
          </p:cNvPr>
          <p:cNvSpPr txBox="1"/>
          <p:nvPr/>
        </p:nvSpPr>
        <p:spPr>
          <a:xfrm>
            <a:off x="180318" y="6267976"/>
            <a:ext cx="1331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6"/>
              </a:rPr>
              <a:t>A. G. Redfield</a:t>
            </a:r>
          </a:p>
          <a:p>
            <a:r>
              <a:rPr lang="en-US" altLang="ja-JP" sz="1400" dirty="0">
                <a:hlinkClick r:id="rId16"/>
              </a:rPr>
              <a:t>Wikipedia</a:t>
            </a:r>
            <a:endParaRPr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/>
              <a:t>Time-Convolutionless Redfield equation</a:t>
            </a:r>
            <a:endParaRPr kumimoji="1" lang="ja-JP" altLang="en-US" sz="3600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500166" y="2285992"/>
          <a:ext cx="2565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3" imgW="2565360" imgH="685800" progId="Equation.DSMT4">
                  <p:embed/>
                </p:oleObj>
              </mc:Choice>
              <mc:Fallback>
                <p:oleObj name="Equation" r:id="rId3" imgW="2565360" imgH="685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285992"/>
                        <a:ext cx="2565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06600"/>
              </p:ext>
            </p:extLst>
          </p:nvPr>
        </p:nvGraphicFramePr>
        <p:xfrm>
          <a:off x="-514350" y="3141663"/>
          <a:ext cx="937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Equation" r:id="rId5" imgW="9372600" imgH="634680" progId="Equation.DSMT4">
                  <p:embed/>
                </p:oleObj>
              </mc:Choice>
              <mc:Fallback>
                <p:oleObj name="Equation" r:id="rId5" imgW="9372600" imgH="634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4350" y="3141663"/>
                        <a:ext cx="937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42910" y="1428736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00034" y="4071942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</a:t>
            </a:r>
            <a:r>
              <a:rPr lang="en-US" altLang="ja-JP" dirty="0" err="1">
                <a:ea typeface="Arial Unicode MS" panose="020B0604020202020204" pitchFamily="50" charset="-128"/>
              </a:rPr>
              <a:t>convolutionless</a:t>
            </a:r>
            <a:r>
              <a:rPr lang="en-US" altLang="ja-JP" dirty="0">
                <a:ea typeface="Arial Unicode MS" panose="020B0604020202020204" pitchFamily="50" charset="-128"/>
              </a:rPr>
              <a:t> type eq. of motion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472" y="557214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 some case (          ,            )  the 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-order equation agrees with exact eq.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( but it is impossible to include correlated initial condition.)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174" y="4614870"/>
          <a:ext cx="777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7" imgW="7772400" imgH="736560" progId="Equation.DSMT4">
                  <p:embed/>
                </p:oleObj>
              </mc:Choice>
              <mc:Fallback>
                <p:oleObj name="Equation" r:id="rId7" imgW="7772400" imgH="736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74" y="4614870"/>
                        <a:ext cx="7772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143504" y="2285992"/>
            <a:ext cx="3053528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Time independent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58016" y="1428736"/>
            <a:ext cx="208582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 err="1">
                <a:ea typeface="Arial Unicode MS" panose="020B0604020202020204" pitchFamily="50" charset="-128"/>
              </a:rPr>
              <a:t>perturbative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1428736"/>
            <a:ext cx="270458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Secular approx.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163731"/>
              </p:ext>
            </p:extLst>
          </p:nvPr>
        </p:nvGraphicFramePr>
        <p:xfrm>
          <a:off x="1500188" y="2300288"/>
          <a:ext cx="29273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9" imgW="2933640" imgH="685800" progId="Equation.DSMT4">
                  <p:embed/>
                </p:oleObj>
              </mc:Choice>
              <mc:Fallback>
                <p:oleObj name="Equation" r:id="rId9" imgW="2933640" imgH="685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300288"/>
                        <a:ext cx="29273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4572000" y="1214422"/>
            <a:ext cx="1071570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5643570" y="1214422"/>
            <a:ext cx="785818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V="1">
            <a:off x="7143768" y="1285860"/>
            <a:ext cx="714380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7858148" y="1285860"/>
            <a:ext cx="785818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860032" y="391976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Shibata, Takahashi,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Hashitsume</a:t>
            </a:r>
            <a:r>
              <a:rPr lang="en-US" altLang="ja-JP" sz="1600" dirty="0">
                <a:ea typeface="Arial Unicode MS" panose="020B0604020202020204" pitchFamily="50" charset="-128"/>
              </a:rPr>
              <a:t>, 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J. Stat. Phys. 171, 17 (1977).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7143768" y="2071678"/>
            <a:ext cx="15001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4572000" y="2143116"/>
            <a:ext cx="1857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873638"/>
              </p:ext>
            </p:extLst>
          </p:nvPr>
        </p:nvGraphicFramePr>
        <p:xfrm>
          <a:off x="2222733" y="5654005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11" imgW="596880" imgH="241200" progId="Equation.DSMT4">
                  <p:embed/>
                </p:oleObj>
              </mc:Choice>
              <mc:Fallback>
                <p:oleObj name="Equation" r:id="rId11" imgW="59688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733" y="5654005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97002"/>
              </p:ext>
            </p:extLst>
          </p:nvPr>
        </p:nvGraphicFramePr>
        <p:xfrm>
          <a:off x="2977859" y="5654005"/>
          <a:ext cx="558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Equation" r:id="rId13" imgW="558720" imgH="241200" progId="Equation.DSMT4">
                  <p:embed/>
                </p:oleObj>
              </mc:Choice>
              <mc:Fallback>
                <p:oleObj name="Equation" r:id="rId13" imgW="558720" imgH="2412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859" y="5654005"/>
                        <a:ext cx="5588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1523329" y="6300336"/>
            <a:ext cx="7120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M. Ban, S. </a:t>
            </a:r>
            <a:r>
              <a:rPr lang="en-US" altLang="ja-JP" dirty="0" err="1">
                <a:ea typeface="Arial Unicode MS" panose="020B0604020202020204" pitchFamily="50" charset="-128"/>
              </a:rPr>
              <a:t>Kitajima</a:t>
            </a:r>
            <a:r>
              <a:rPr lang="en-US" altLang="ja-JP" dirty="0">
                <a:ea typeface="Arial Unicode MS" panose="020B0604020202020204" pitchFamily="50" charset="-128"/>
              </a:rPr>
              <a:t> and F. Shibata,  Phys. </a:t>
            </a:r>
            <a:r>
              <a:rPr lang="en-US" altLang="ja-JP" dirty="0" err="1">
                <a:ea typeface="Arial Unicode MS" panose="020B0604020202020204" pitchFamily="50" charset="-128"/>
              </a:rPr>
              <a:t>Lett</a:t>
            </a:r>
            <a:r>
              <a:rPr lang="en-US" altLang="ja-JP" dirty="0">
                <a:ea typeface="Arial Unicode MS" panose="020B0604020202020204" pitchFamily="50" charset="-128"/>
              </a:rPr>
              <a:t>. A 374, 2324 (2010).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0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49653"/>
              </p:ext>
            </p:extLst>
          </p:nvPr>
        </p:nvGraphicFramePr>
        <p:xfrm>
          <a:off x="1916113" y="2306638"/>
          <a:ext cx="28336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3" imgW="2831760" imgH="533160" progId="Equation.DSMT4">
                  <p:embed/>
                </p:oleObj>
              </mc:Choice>
              <mc:Fallback>
                <p:oleObj name="Equation" r:id="rId3" imgW="2831760" imgH="5331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113" y="2306638"/>
                        <a:ext cx="28336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Perturbative approaches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ja-JP" dirty="0"/>
              <a:t>System + Bath Hamiltonian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Interaction picture</a:t>
            </a:r>
            <a:r>
              <a:rPr lang="ja-JP" altLang="en-US" dirty="0"/>
              <a:t>（</a:t>
            </a:r>
            <a:r>
              <a:rPr lang="en-US" altLang="ja-JP" dirty="0"/>
              <a:t>A &amp; B</a:t>
            </a:r>
            <a:r>
              <a:rPr lang="ja-JP" altLang="en-US" dirty="0"/>
              <a:t> </a:t>
            </a:r>
            <a:r>
              <a:rPr lang="en-US" altLang="ja-JP" dirty="0"/>
              <a:t>+ interactions</a:t>
            </a:r>
            <a:r>
              <a:rPr lang="ja-JP" altLang="en-US" dirty="0"/>
              <a:t>）</a:t>
            </a: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Density metrics in the interaction picture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76520"/>
              </p:ext>
            </p:extLst>
          </p:nvPr>
        </p:nvGraphicFramePr>
        <p:xfrm>
          <a:off x="1611313" y="4000500"/>
          <a:ext cx="44323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5" imgW="4431960" imgH="736560" progId="Equation.DSMT4">
                  <p:embed/>
                </p:oleObj>
              </mc:Choice>
              <mc:Fallback>
                <p:oleObj name="Equation" r:id="rId5" imgW="4431960" imgH="736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443230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12417"/>
              </p:ext>
            </p:extLst>
          </p:nvPr>
        </p:nvGraphicFramePr>
        <p:xfrm>
          <a:off x="1922463" y="2306638"/>
          <a:ext cx="197961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7" imgW="1981080" imgH="533160" progId="Equation.DSMT4">
                  <p:embed/>
                </p:oleObj>
              </mc:Choice>
              <mc:Fallback>
                <p:oleObj name="Equation" r:id="rId7" imgW="1981080" imgH="5331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306638"/>
                        <a:ext cx="1979612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8763"/>
              </p:ext>
            </p:extLst>
          </p:nvPr>
        </p:nvGraphicFramePr>
        <p:xfrm>
          <a:off x="2168525" y="5624513"/>
          <a:ext cx="34274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9" imgW="3429000" imgH="520560" progId="Equation.DSMT4">
                  <p:embed/>
                </p:oleObj>
              </mc:Choice>
              <mc:Fallback>
                <p:oleObj name="Equation" r:id="rId9" imgW="3429000" imgH="520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624513"/>
                        <a:ext cx="342741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9416"/>
              </p:ext>
            </p:extLst>
          </p:nvPr>
        </p:nvGraphicFramePr>
        <p:xfrm>
          <a:off x="1611313" y="4000500"/>
          <a:ext cx="36941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11" imgW="3695400" imgH="736560" progId="Equation.DSMT4">
                  <p:embed/>
                </p:oleObj>
              </mc:Choice>
              <mc:Fallback>
                <p:oleObj name="Equation" r:id="rId11" imgW="3695400" imgH="736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36941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450581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2762" y="587205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347864" y="650151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3" imgW="2158920" imgH="469800" progId="Equation.DSMT4">
                  <p:embed/>
                </p:oleObj>
              </mc:Choice>
              <mc:Fallback>
                <p:oleObj name="Equation" r:id="rId3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4963" y="697243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281551" y="2323849"/>
          <a:ext cx="2182596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6" imgW="1371600" imgH="444240" progId="Equation.DSMT4">
                  <p:embed/>
                </p:oleObj>
              </mc:Choice>
              <mc:Fallback>
                <p:oleObj name="Equation" r:id="rId6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51" y="2323849"/>
                        <a:ext cx="2182596" cy="707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7727891" y="4851247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8" imgW="711000" imgH="228600" progId="Equation.DSMT4">
                  <p:embed/>
                </p:oleObj>
              </mc:Choice>
              <mc:Fallback>
                <p:oleObj name="Equation" r:id="rId8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7891" y="4851247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121387BE-B8B7-5008-677B-55FE63E25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65699"/>
              </p:ext>
            </p:extLst>
          </p:nvPr>
        </p:nvGraphicFramePr>
        <p:xfrm>
          <a:off x="1331640" y="164385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10" imgW="5054400" imgH="812520" progId="Equation.DSMT4">
                  <p:embed/>
                </p:oleObj>
              </mc:Choice>
              <mc:Fallback>
                <p:oleObj name="Equation" r:id="rId10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64385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5FE55C-19F1-44D7-82DA-AA358D0C4B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4377" y="3208923"/>
          <a:ext cx="751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Equation" r:id="rId12" imgW="7518240" imgH="622080" progId="Equation.DSMT4">
                  <p:embed/>
                </p:oleObj>
              </mc:Choice>
              <mc:Fallback>
                <p:oleObj name="Equation" r:id="rId12" imgW="7518240" imgH="62208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9B5FE55C-19F1-44D7-82DA-AA358D0C4B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77" y="3208923"/>
                        <a:ext cx="751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76D0022-BC3E-7E5B-D0D7-974C7E855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491" y="3777755"/>
          <a:ext cx="6756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14" imgW="6756120" imgH="1257120" progId="Equation.DSMT4">
                  <p:embed/>
                </p:oleObj>
              </mc:Choice>
              <mc:Fallback>
                <p:oleObj name="Equation" r:id="rId14" imgW="6756120" imgH="12571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876D0022-BC3E-7E5B-D0D7-974C7E855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491" y="3777755"/>
                        <a:ext cx="67564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A383421B-0D57-0096-4FE5-41DEE126E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5208779"/>
          <a:ext cx="26731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16" imgW="2565360" imgH="406080" progId="Equation.DSMT4">
                  <p:embed/>
                </p:oleObj>
              </mc:Choice>
              <mc:Fallback>
                <p:oleObj name="Equation" r:id="rId16" imgW="2565360" imgH="40608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A383421B-0D57-0096-4FE5-41DEE126E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208779"/>
                        <a:ext cx="267315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7BBDDBAE-EBF0-DE26-3924-93A249C35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516" y="5739825"/>
          <a:ext cx="60086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18" imgW="5765760" imgH="736560" progId="Equation.DSMT4">
                  <p:embed/>
                </p:oleObj>
              </mc:Choice>
              <mc:Fallback>
                <p:oleObj name="Equation" r:id="rId18" imgW="5765760" imgH="73656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7BBDDBAE-EBF0-DE26-3924-93A249C35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516" y="5739825"/>
                        <a:ext cx="60086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103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5E6F4-0F86-41F6-858F-E4C9E7D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7" y="-21514"/>
            <a:ext cx="8229600" cy="1143000"/>
          </a:xfrm>
        </p:spPr>
        <p:txBody>
          <a:bodyPr/>
          <a:lstStyle/>
          <a:p>
            <a:r>
              <a:rPr lang="en-US" dirty="0"/>
              <a:t>TCL-Redfield vs HEOM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907F93-60FE-4774-9E11-6F6D2901E7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56" y="3454619"/>
            <a:ext cx="3446499" cy="10842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F47CAE2-C324-4F59-B15B-5DA7243D7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3687" y="2634854"/>
            <a:ext cx="5128496" cy="422314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B3419493-86B8-42F1-AF39-01B5F0486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185831"/>
              </p:ext>
            </p:extLst>
          </p:nvPr>
        </p:nvGraphicFramePr>
        <p:xfrm>
          <a:off x="2033280" y="3105663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5" imgW="723600" imgH="253800" progId="Equation.DSMT4">
                  <p:embed/>
                </p:oleObj>
              </mc:Choice>
              <mc:Fallback>
                <p:oleObj name="Equation" r:id="rId5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280" y="3105663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F36EA84-3E21-4AE6-87C5-4060782CD678}"/>
              </a:ext>
            </a:extLst>
          </p:cNvPr>
          <p:cNvSpPr txBox="1"/>
          <p:nvPr/>
        </p:nvSpPr>
        <p:spPr>
          <a:xfrm>
            <a:off x="400849" y="3081498"/>
            <a:ext cx="3502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Eq. Population</a:t>
            </a:r>
          </a:p>
        </p:txBody>
      </p:sp>
      <p:graphicFrame>
        <p:nvGraphicFramePr>
          <p:cNvPr id="25" name="Object 10">
            <a:extLst>
              <a:ext uri="{FF2B5EF4-FFF2-40B4-BE49-F238E27FC236}">
                <a16:creationId xmlns:a16="http://schemas.microsoft.com/office/drawing/2014/main" id="{8C6738BB-1850-47A8-83EB-2E9090D90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253782"/>
              </p:ext>
            </p:extLst>
          </p:nvPr>
        </p:nvGraphicFramePr>
        <p:xfrm>
          <a:off x="4742520" y="2212876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7" imgW="1917360" imgH="507960" progId="Equation.DSMT4">
                  <p:embed/>
                </p:oleObj>
              </mc:Choice>
              <mc:Fallback>
                <p:oleObj name="Equation" r:id="rId7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2520" y="2212876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6BE9A882-7E3D-45D4-8C85-019EDDBADD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3890839" y="4488941"/>
            <a:ext cx="1006955" cy="310251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EC0635A-AD51-4AEB-8620-868CD9120C02}"/>
              </a:ext>
            </a:extLst>
          </p:cNvPr>
          <p:cNvSpPr txBox="1"/>
          <p:nvPr/>
        </p:nvSpPr>
        <p:spPr>
          <a:xfrm>
            <a:off x="5763863" y="2808373"/>
            <a:ext cx="62664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D2342C2-2434-46CE-9E5B-8D816076E68A}"/>
              </a:ext>
            </a:extLst>
          </p:cNvPr>
          <p:cNvSpPr txBox="1"/>
          <p:nvPr/>
        </p:nvSpPr>
        <p:spPr>
          <a:xfrm>
            <a:off x="5763863" y="3994550"/>
            <a:ext cx="62208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7C4F77E5-A4AA-42EA-8433-EED17A2E2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557242"/>
              </p:ext>
            </p:extLst>
          </p:nvPr>
        </p:nvGraphicFramePr>
        <p:xfrm>
          <a:off x="4013317" y="2790917"/>
          <a:ext cx="762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10" imgW="761760" imgH="291960" progId="Equation.DSMT4">
                  <p:embed/>
                </p:oleObj>
              </mc:Choice>
              <mc:Fallback>
                <p:oleObj name="Equation" r:id="rId10" imgW="761760" imgH="29196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317" y="2790917"/>
                        <a:ext cx="762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>
            <a:extLst>
              <a:ext uri="{FF2B5EF4-FFF2-40B4-BE49-F238E27FC236}">
                <a16:creationId xmlns:a16="http://schemas.microsoft.com/office/drawing/2014/main" id="{4AD495B0-91EA-4DF1-9F1F-34AA89C0D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212266"/>
              </p:ext>
            </p:extLst>
          </p:nvPr>
        </p:nvGraphicFramePr>
        <p:xfrm>
          <a:off x="6643527" y="2790917"/>
          <a:ext cx="5461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12" imgW="545760" imgH="228600" progId="Equation.DSMT4">
                  <p:embed/>
                </p:oleObj>
              </mc:Choice>
              <mc:Fallback>
                <p:oleObj name="Equation" r:id="rId12" imgW="545760" imgH="22860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527" y="2790917"/>
                        <a:ext cx="546100" cy="201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F47A2E4-97B3-4AD2-BD96-DC2B35699569}"/>
              </a:ext>
            </a:extLst>
          </p:cNvPr>
          <p:cNvSpPr txBox="1"/>
          <p:nvPr/>
        </p:nvSpPr>
        <p:spPr>
          <a:xfrm>
            <a:off x="7266293" y="2777451"/>
            <a:ext cx="692803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74F6E429-F4A6-4DBC-8BA8-C01D0EE1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221379"/>
              </p:ext>
            </p:extLst>
          </p:nvPr>
        </p:nvGraphicFramePr>
        <p:xfrm>
          <a:off x="8344825" y="2831808"/>
          <a:ext cx="482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Equation" r:id="rId14" imgW="482400" imgH="203040" progId="Equation.DSMT4">
                  <p:embed/>
                </p:oleObj>
              </mc:Choice>
              <mc:Fallback>
                <p:oleObj name="Equation" r:id="rId14" imgW="48240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825" y="2831808"/>
                        <a:ext cx="482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18EF7BC-A05A-4B90-A78F-F6C985EFB0D8}"/>
              </a:ext>
            </a:extLst>
          </p:cNvPr>
          <p:cNvSpPr txBox="1"/>
          <p:nvPr/>
        </p:nvSpPr>
        <p:spPr>
          <a:xfrm>
            <a:off x="7438712" y="530250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4" name="Object 10">
            <a:extLst>
              <a:ext uri="{FF2B5EF4-FFF2-40B4-BE49-F238E27FC236}">
                <a16:creationId xmlns:a16="http://schemas.microsoft.com/office/drawing/2014/main" id="{C27C8615-0DC1-48F7-BB8B-49186E21E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3951"/>
              </p:ext>
            </p:extLst>
          </p:nvPr>
        </p:nvGraphicFramePr>
        <p:xfrm>
          <a:off x="8221537" y="530870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16" imgW="444240" imgH="203040" progId="Equation.DSMT4">
                  <p:embed/>
                </p:oleObj>
              </mc:Choice>
              <mc:Fallback>
                <p:oleObj name="Equation" r:id="rId16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1537" y="530870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EBD37943-1E94-45C6-88B3-4CFEE315D0F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6390259" y="4371675"/>
            <a:ext cx="678358" cy="39194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2DEE2A-91BB-4B35-B0EC-29EC7B642D4F}"/>
              </a:ext>
            </a:extLst>
          </p:cNvPr>
          <p:cNvSpPr txBox="1"/>
          <p:nvPr/>
        </p:nvSpPr>
        <p:spPr>
          <a:xfrm>
            <a:off x="5874440" y="5286880"/>
            <a:ext cx="52512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40" name="Object 10">
            <a:extLst>
              <a:ext uri="{FF2B5EF4-FFF2-40B4-BE49-F238E27FC236}">
                <a16:creationId xmlns:a16="http://schemas.microsoft.com/office/drawing/2014/main" id="{1282FD91-9D8C-4305-8C7C-8EE92B29A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68887"/>
              </p:ext>
            </p:extLst>
          </p:nvPr>
        </p:nvGraphicFramePr>
        <p:xfrm>
          <a:off x="8446676" y="4075009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19" imgW="355320" imgH="203040" progId="Equation.DSMT4">
                  <p:embed/>
                </p:oleObj>
              </mc:Choice>
              <mc:Fallback>
                <p:oleObj name="Equation" r:id="rId19" imgW="355320" imgH="203040" progId="Equation.DSMT4">
                  <p:embed/>
                  <p:pic>
                    <p:nvPicPr>
                      <p:cNvPr id="32" name="Object 10">
                        <a:extLst>
                          <a:ext uri="{FF2B5EF4-FFF2-40B4-BE49-F238E27FC236}">
                            <a16:creationId xmlns:a16="http://schemas.microsoft.com/office/drawing/2014/main" id="{74F6E429-F4A6-4DBC-8BA8-C01D0EE17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676" y="4075009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3BD2D4F7-877F-4F8F-B4C4-307AE841700E}"/>
              </a:ext>
            </a:extLst>
          </p:cNvPr>
          <p:cNvCxnSpPr>
            <a:cxnSpLocks/>
          </p:cNvCxnSpPr>
          <p:nvPr/>
        </p:nvCxnSpPr>
        <p:spPr>
          <a:xfrm flipH="1">
            <a:off x="5530850" y="3277359"/>
            <a:ext cx="653153" cy="1304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112BD9B-21ED-4F98-82E1-EB49C2211F38}"/>
              </a:ext>
            </a:extLst>
          </p:cNvPr>
          <p:cNvCxnSpPr>
            <a:cxnSpLocks/>
          </p:cNvCxnSpPr>
          <p:nvPr/>
        </p:nvCxnSpPr>
        <p:spPr>
          <a:xfrm flipH="1">
            <a:off x="5583510" y="3438412"/>
            <a:ext cx="581859" cy="24464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A7D337-C265-485C-83B6-FDA57A96C432}"/>
              </a:ext>
            </a:extLst>
          </p:cNvPr>
          <p:cNvSpPr txBox="1"/>
          <p:nvPr/>
        </p:nvSpPr>
        <p:spPr>
          <a:xfrm>
            <a:off x="6125282" y="3120512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HEOM</a:t>
            </a:r>
          </a:p>
          <a:p>
            <a:r>
              <a:rPr lang="en-US" sz="1200" dirty="0">
                <a:solidFill>
                  <a:srgbClr val="0066FF"/>
                </a:solidFill>
              </a:rPr>
              <a:t>TCL-RE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EEE479D8-A969-42CC-9463-44D54B56637B}"/>
              </a:ext>
            </a:extLst>
          </p:cNvPr>
          <p:cNvCxnSpPr>
            <a:cxnSpLocks/>
          </p:cNvCxnSpPr>
          <p:nvPr/>
        </p:nvCxnSpPr>
        <p:spPr>
          <a:xfrm>
            <a:off x="6773354" y="3460983"/>
            <a:ext cx="560409" cy="25862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71579DB-D4E3-45C4-A6FB-B5CA7E621474}"/>
              </a:ext>
            </a:extLst>
          </p:cNvPr>
          <p:cNvCxnSpPr>
            <a:cxnSpLocks/>
          </p:cNvCxnSpPr>
          <p:nvPr/>
        </p:nvCxnSpPr>
        <p:spPr>
          <a:xfrm flipV="1">
            <a:off x="6850443" y="3289122"/>
            <a:ext cx="997712" cy="1443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2">
            <a:extLst>
              <a:ext uri="{FF2B5EF4-FFF2-40B4-BE49-F238E27FC236}">
                <a16:creationId xmlns:a16="http://schemas.microsoft.com/office/drawing/2014/main" id="{E90858D8-7571-47B6-A56A-CD4661C0B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30414"/>
              </p:ext>
            </p:extLst>
          </p:nvPr>
        </p:nvGraphicFramePr>
        <p:xfrm>
          <a:off x="6711169" y="1473507"/>
          <a:ext cx="17129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21" imgW="1714320" imgH="634680" progId="Equation.DSMT4">
                  <p:embed/>
                </p:oleObj>
              </mc:Choice>
              <mc:Fallback>
                <p:oleObj name="Equation" r:id="rId21" imgW="1714320" imgH="63468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169" y="1473507"/>
                        <a:ext cx="171291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図 49">
            <a:extLst>
              <a:ext uri="{FF2B5EF4-FFF2-40B4-BE49-F238E27FC236}">
                <a16:creationId xmlns:a16="http://schemas.microsoft.com/office/drawing/2014/main" id="{FB6E212E-3D1E-4E4B-A03D-FFA13CA8BCF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91254" y="228745"/>
            <a:ext cx="1006775" cy="734241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A06C12B-E2E1-4052-9EB2-49BECD0674CD}"/>
              </a:ext>
            </a:extLst>
          </p:cNvPr>
          <p:cNvSpPr txBox="1"/>
          <p:nvPr/>
        </p:nvSpPr>
        <p:spPr>
          <a:xfrm>
            <a:off x="6019300" y="1584972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A8B3117-1421-44D9-AFCB-D955A36AE2E4}"/>
              </a:ext>
            </a:extLst>
          </p:cNvPr>
          <p:cNvSpPr txBox="1"/>
          <p:nvPr/>
        </p:nvSpPr>
        <p:spPr>
          <a:xfrm>
            <a:off x="982883" y="943411"/>
            <a:ext cx="83529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Koyanagi</a:t>
            </a:r>
            <a:r>
              <a:rPr lang="en-US" altLang="ja-JP" sz="1600" dirty="0"/>
              <a:t> and Y.  Tanimura, </a:t>
            </a:r>
            <a:r>
              <a:rPr lang="en-US" altLang="ja-JP" sz="1600" dirty="0">
                <a:hlinkClick r:id="rId24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4"/>
              </a:rPr>
              <a:t>162501</a:t>
            </a:r>
            <a:r>
              <a:rPr lang="en-US" altLang="ja-JP" sz="1600" dirty="0">
                <a:hlinkClick r:id="rId24"/>
              </a:rPr>
              <a:t> (2024).</a:t>
            </a:r>
            <a:endParaRPr lang="en-US" altLang="ja-JP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4C06EE-3AA5-2159-6B99-1106C2655695}"/>
              </a:ext>
            </a:extLst>
          </p:cNvPr>
          <p:cNvSpPr txBox="1"/>
          <p:nvPr/>
        </p:nvSpPr>
        <p:spPr>
          <a:xfrm>
            <a:off x="258279" y="4824378"/>
            <a:ext cx="46687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Non-Markovian description produces</a:t>
            </a:r>
          </a:p>
          <a:p>
            <a:r>
              <a:rPr lang="en-US" altLang="ja-JP" dirty="0"/>
              <a:t>Much better (</a:t>
            </a:r>
            <a:r>
              <a:rPr lang="en-US" altLang="ja-JP" dirty="0">
                <a:solidFill>
                  <a:srgbClr val="0070C0"/>
                </a:solidFill>
              </a:rPr>
              <a:t>non-</a:t>
            </a:r>
            <a:r>
              <a:rPr lang="en-US" altLang="ja-JP" dirty="0" err="1">
                <a:solidFill>
                  <a:srgbClr val="0070C0"/>
                </a:solidFill>
              </a:rPr>
              <a:t>Catstrophic</a:t>
            </a:r>
            <a:r>
              <a:rPr lang="en-US" altLang="ja-JP" dirty="0"/>
              <a:t>) results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(Real experimental condition must be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Non-Markovian!)</a:t>
            </a: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8644AB2E-541A-760F-D101-0EB5243297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678515"/>
              </p:ext>
            </p:extLst>
          </p:nvPr>
        </p:nvGraphicFramePr>
        <p:xfrm>
          <a:off x="795650" y="132524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Equation" r:id="rId25" imgW="5054400" imgH="812520" progId="Equation.DSMT4">
                  <p:embed/>
                </p:oleObj>
              </mc:Choice>
              <mc:Fallback>
                <p:oleObj name="Equation" r:id="rId25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0" y="132524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410EC12-2E2D-E551-56BA-AE2DAAA77AA7}"/>
              </a:ext>
            </a:extLst>
          </p:cNvPr>
          <p:cNvSpPr txBox="1"/>
          <p:nvPr/>
        </p:nvSpPr>
        <p:spPr>
          <a:xfrm>
            <a:off x="933426" y="3480437"/>
            <a:ext cx="986236" cy="111540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F5CBE7D-BF03-53DB-2837-4C5D61676D56}"/>
              </a:ext>
            </a:extLst>
          </p:cNvPr>
          <p:cNvSpPr txBox="1"/>
          <p:nvPr/>
        </p:nvSpPr>
        <p:spPr>
          <a:xfrm>
            <a:off x="4347446" y="2257641"/>
            <a:ext cx="52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(ii) </a:t>
            </a: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60CEF9-D519-2B03-FEFB-12B43671EAEE}"/>
              </a:ext>
            </a:extLst>
          </p:cNvPr>
          <p:cNvSpPr txBox="1"/>
          <p:nvPr/>
        </p:nvSpPr>
        <p:spPr>
          <a:xfrm>
            <a:off x="6795100" y="2261223"/>
            <a:ext cx="5541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(iii)</a:t>
            </a:r>
            <a:r>
              <a:rPr lang="ja-JP" altLang="en-US" sz="1800" dirty="0">
                <a:solidFill>
                  <a:srgbClr val="0066FF"/>
                </a:solidFill>
              </a:rPr>
              <a:t>　</a:t>
            </a:r>
            <a:r>
              <a:rPr lang="en-US" altLang="ja-JP" sz="1800" dirty="0">
                <a:solidFill>
                  <a:srgbClr val="0066FF"/>
                </a:solidFill>
              </a:rPr>
              <a:t> </a:t>
            </a:r>
            <a:endParaRPr lang="ja-JP" altLang="en-US" dirty="0"/>
          </a:p>
        </p:txBody>
      </p:sp>
      <p:graphicFrame>
        <p:nvGraphicFramePr>
          <p:cNvPr id="24" name="Object 10">
            <a:extLst>
              <a:ext uri="{FF2B5EF4-FFF2-40B4-BE49-F238E27FC236}">
                <a16:creationId xmlns:a16="http://schemas.microsoft.com/office/drawing/2014/main" id="{9F5CB0B5-781C-4003-ACEB-A7FE0A344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764514"/>
              </p:ext>
            </p:extLst>
          </p:nvPr>
        </p:nvGraphicFramePr>
        <p:xfrm>
          <a:off x="7252964" y="2215249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5" name="Equation" r:id="rId27" imgW="1739880" imgH="507960" progId="Equation.DSMT4">
                  <p:embed/>
                </p:oleObj>
              </mc:Choice>
              <mc:Fallback>
                <p:oleObj name="Equation" r:id="rId27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2964" y="2215249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972CF36-A392-4C8B-F258-D483D7D6F7EF}"/>
              </a:ext>
            </a:extLst>
          </p:cNvPr>
          <p:cNvSpPr txBox="1"/>
          <p:nvPr/>
        </p:nvSpPr>
        <p:spPr>
          <a:xfrm>
            <a:off x="12541" y="3002682"/>
            <a:ext cx="471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</a:t>
            </a:r>
            <a:endParaRPr lang="ja-JP" altLang="en-US" sz="2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503206-FFA9-0D94-A2F7-E69191E93B9F}"/>
              </a:ext>
            </a:extLst>
          </p:cNvPr>
          <p:cNvSpPr txBox="1"/>
          <p:nvPr/>
        </p:nvSpPr>
        <p:spPr>
          <a:xfrm>
            <a:off x="3018719" y="3083017"/>
            <a:ext cx="924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i="1" dirty="0">
                <a:ea typeface="Arial Unicode MS" panose="020B0604020202020204" pitchFamily="50" charset="-128"/>
              </a:rPr>
              <a:t>A</a:t>
            </a:r>
            <a:r>
              <a:rPr lang="en-US" altLang="ja-JP" dirty="0">
                <a:ea typeface="Arial Unicode MS" panose="020B0604020202020204" pitchFamily="50" charset="-128"/>
              </a:rPr>
              <a:t>=1)</a:t>
            </a:r>
          </a:p>
        </p:txBody>
      </p:sp>
    </p:spTree>
    <p:extLst>
      <p:ext uri="{BB962C8B-B14F-4D97-AF65-F5344CB8AC3E}">
        <p14:creationId xmlns:p14="http://schemas.microsoft.com/office/powerpoint/2010/main" val="5139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Equation" r:id="rId6" imgW="4876560" imgH="812520" progId="Equation.DSMT4">
                  <p:embed/>
                </p:oleObj>
              </mc:Choice>
              <mc:Fallback>
                <p:oleObj name="Equation" r:id="rId6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Equation" r:id="rId8" imgW="3288960" imgH="596880" progId="Equation.DSMT4">
                  <p:embed/>
                </p:oleObj>
              </mc:Choice>
              <mc:Fallback>
                <p:oleObj name="Equation" r:id="rId8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Equation" r:id="rId10" imgW="1358640" imgH="444240" progId="Equation.DSMT4">
                  <p:embed/>
                </p:oleObj>
              </mc:Choice>
              <mc:Fallback>
                <p:oleObj name="Equation" r:id="rId10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Equation" r:id="rId12" imgW="1904760" imgH="723600" progId="Equation.DSMT4">
                  <p:embed/>
                </p:oleObj>
              </mc:Choice>
              <mc:Fallback>
                <p:oleObj name="Equation" r:id="rId12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Equation" r:id="rId14" imgW="4406760" imgH="825480" progId="Equation.DSMT4">
                  <p:embed/>
                </p:oleObj>
              </mc:Choice>
              <mc:Fallback>
                <p:oleObj name="Equation" r:id="rId14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16" imgW="558720" imgH="355320" progId="Equation.DSMT4">
                  <p:embed/>
                </p:oleObj>
              </mc:Choice>
              <mc:Fallback>
                <p:oleObj name="Equation" r:id="rId16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18" imgW="215640" imgH="279360" progId="Equation.DSMT4">
                  <p:embed/>
                </p:oleObj>
              </mc:Choice>
              <mc:Fallback>
                <p:oleObj name="Equation" r:id="rId18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20" imgW="863280" imgH="660240" progId="Equation.DSMT4">
                  <p:embed/>
                </p:oleObj>
              </mc:Choice>
              <mc:Fallback>
                <p:oleObj name="Equation" r:id="rId20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2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3"/>
              </a:rPr>
              <a:t>YT JCP </a:t>
            </a:r>
            <a:r>
              <a:rPr lang="en-US" altLang="ja-JP" b="1" dirty="0">
                <a:hlinkClick r:id="rId23"/>
              </a:rPr>
              <a:t>141</a:t>
            </a:r>
            <a:r>
              <a:rPr lang="en-US" altLang="ja-JP" dirty="0">
                <a:hlinkClick r:id="rId23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Equation" r:id="rId25" imgW="583920" imgH="253800" progId="Equation.DSMT4">
                  <p:embed/>
                </p:oleObj>
              </mc:Choice>
              <mc:Fallback>
                <p:oleObj name="Equation" r:id="rId25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5338" y="4225925"/>
          <a:ext cx="1422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5" name="Equation" r:id="rId31" imgW="1422360" imgH="647640" progId="Equation.DSMT4">
                  <p:embed/>
                </p:oleObj>
              </mc:Choice>
              <mc:Fallback>
                <p:oleObj name="Equation" r:id="rId31" imgW="14223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75338" y="4225925"/>
                        <a:ext cx="14224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99350" y="4498975"/>
          <a:ext cx="1536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Equation" r:id="rId33" imgW="1536480" imgH="291960" progId="Equation.DSMT4">
                  <p:embed/>
                </p:oleObj>
              </mc:Choice>
              <mc:Fallback>
                <p:oleObj name="Equation" r:id="rId33" imgW="153648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9350" y="4498975"/>
                        <a:ext cx="1536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93000" y="4100513"/>
          <a:ext cx="1117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Equation" r:id="rId35" imgW="1117440" imgH="279360" progId="Equation.DSMT4">
                  <p:embed/>
                </p:oleObj>
              </mc:Choice>
              <mc:Fallback>
                <p:oleObj name="Equation" r:id="rId35" imgW="11174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0" y="4100513"/>
                        <a:ext cx="1117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0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Description of equilibrium state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Entanglement dynamics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(no 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Equation" r:id="rId4" imgW="3797280" imgH="469800" progId="Equation.DSMT4">
                  <p:embed/>
                </p:oleObj>
              </mc:Choice>
              <mc:Fallback>
                <p:oleObj name="Equation" r:id="rId4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6" imgW="6387840" imgH="1143000" progId="Equation.DSMT4">
                  <p:embed/>
                </p:oleObj>
              </mc:Choice>
              <mc:Fallback>
                <p:oleObj name="Equation" r:id="rId6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8" imgW="1917360" imgH="558720" progId="Equation.DSMT4">
                  <p:embed/>
                </p:oleObj>
              </mc:Choice>
              <mc:Fallback>
                <p:oleObj name="Equation" r:id="rId8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-699211" y="944033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31" y="1349084"/>
            <a:ext cx="2714462" cy="2754735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3381076" y="962838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996" y="1359146"/>
            <a:ext cx="2777291" cy="2874069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554419" y="1703211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Anti-symmetric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66581" y="4070780"/>
            <a:ext cx="36808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Equilibrium distribution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957" y="4478048"/>
            <a:ext cx="3037653" cy="2294967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30057" y="4888471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</a:t>
            </a:r>
            <a:endParaRPr lang="en-US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45198" y="5223272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Un-factorized </a:t>
            </a: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2512798" y="4049436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Entanglement dynamics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9697" y="4478048"/>
            <a:ext cx="2808312" cy="236222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813760" y="172392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976391" y="5708051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321776" y="5684463"/>
            <a:ext cx="275579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Rectangle 21"/>
          <p:cNvSpPr>
            <a:spLocks/>
          </p:cNvSpPr>
          <p:nvPr/>
        </p:nvSpPr>
        <p:spPr bwMode="auto">
          <a:xfrm>
            <a:off x="7034743" y="5052044"/>
            <a:ext cx="2282461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Dynamical correlation</a:t>
            </a:r>
          </a:p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(2D THz-Raman</a:t>
            </a:r>
          </a:p>
        </p:txBody>
      </p:sp>
      <p:cxnSp>
        <p:nvCxnSpPr>
          <p:cNvPr id="27" name="直線矢印コネクタ 26"/>
          <p:cNvCxnSpPr>
            <a:cxnSpLocks/>
          </p:cNvCxnSpPr>
          <p:nvPr/>
        </p:nvCxnSpPr>
        <p:spPr>
          <a:xfrm flipH="1">
            <a:off x="5576391" y="5373215"/>
            <a:ext cx="1371873" cy="361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cxnSpLocks/>
          </p:cNvCxnSpPr>
          <p:nvPr/>
        </p:nvCxnSpPr>
        <p:spPr>
          <a:xfrm flipH="1">
            <a:off x="6208769" y="5407938"/>
            <a:ext cx="807234" cy="543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正方形/長方形 19"/>
          <p:cNvSpPr>
            <a:spLocks noChangeArrowheads="1"/>
          </p:cNvSpPr>
          <p:nvPr/>
        </p:nvSpPr>
        <p:spPr bwMode="auto">
          <a:xfrm>
            <a:off x="251520" y="136628"/>
            <a:ext cx="81547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Non-Markovian tests for “exact” calculations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919697" y="625326"/>
            <a:ext cx="433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Non-Markovian Test: JCP</a:t>
            </a:r>
            <a:r>
              <a:rPr lang="en-US" altLang="ja-JP" sz="1600" b="1" dirty="0">
                <a:solidFill>
                  <a:srgbClr val="0070C0"/>
                </a:solidFill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</a:rPr>
              <a:t>, 144110 (2015).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57823" y="2327822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Equation" r:id="rId7" imgW="558720" imgH="203040" progId="Equation.DSMT4">
                  <p:embed/>
                </p:oleObj>
              </mc:Choice>
              <mc:Fallback>
                <p:oleObj name="Equation" r:id="rId7" imgW="558720" imgH="20304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823" y="2327822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6323853" y="2221627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Equation" r:id="rId7" imgW="558720" imgH="203040" progId="Equation.DSMT4">
                  <p:embed/>
                </p:oleObj>
              </mc:Choice>
              <mc:Fallback>
                <p:oleObj name="Equation" r:id="rId7" imgW="558720" imgH="203040" progId="Equation.DSMT4">
                  <p:embed/>
                  <p:pic>
                    <p:nvPicPr>
                      <p:cNvPr id="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853" y="2221627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6106"/>
              </p:ext>
            </p:extLst>
          </p:nvPr>
        </p:nvGraphicFramePr>
        <p:xfrm>
          <a:off x="536568" y="3653579"/>
          <a:ext cx="6070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3" imgW="6070320" imgH="622080" progId="Equation.DSMT4">
                  <p:embed/>
                </p:oleObj>
              </mc:Choice>
              <mc:Fallback>
                <p:oleObj name="Equation" r:id="rId3" imgW="6070320" imgH="622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68" y="3653579"/>
                        <a:ext cx="6070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5894"/>
              </p:ext>
            </p:extLst>
          </p:nvPr>
        </p:nvGraphicFramePr>
        <p:xfrm>
          <a:off x="526809" y="3673564"/>
          <a:ext cx="751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5" imgW="7518240" imgH="558720" progId="Equation.DSMT4">
                  <p:embed/>
                </p:oleObj>
              </mc:Choice>
              <mc:Fallback>
                <p:oleObj name="Equation" r:id="rId5" imgW="7518240" imgH="558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809" y="3673564"/>
                        <a:ext cx="7518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Integral equations</a:t>
            </a:r>
            <a:endParaRPr kumimoji="1" lang="ja-JP" altLang="en-US" dirty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231848"/>
              </p:ext>
            </p:extLst>
          </p:nvPr>
        </p:nvGraphicFramePr>
        <p:xfrm>
          <a:off x="474663" y="2863850"/>
          <a:ext cx="3594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7" imgW="3593880" imgH="558720" progId="Equation.DSMT4">
                  <p:embed/>
                </p:oleObj>
              </mc:Choice>
              <mc:Fallback>
                <p:oleObj name="Equation" r:id="rId7" imgW="3593880" imgH="558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3850"/>
                        <a:ext cx="3594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77228"/>
              </p:ext>
            </p:extLst>
          </p:nvPr>
        </p:nvGraphicFramePr>
        <p:xfrm>
          <a:off x="2103438" y="1500188"/>
          <a:ext cx="33258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9" imgW="2654280" imgH="571320" progId="Equation.DSMT4">
                  <p:embed/>
                </p:oleObj>
              </mc:Choice>
              <mc:Fallback>
                <p:oleObj name="Equation" r:id="rId9" imgW="265428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1500188"/>
                        <a:ext cx="3325812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225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Differential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8596" y="235743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Integral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474503"/>
              </p:ext>
            </p:extLst>
          </p:nvPr>
        </p:nvGraphicFramePr>
        <p:xfrm>
          <a:off x="3968750" y="2435225"/>
          <a:ext cx="378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11" imgW="3784320" imgH="558720" progId="Equation.DSMT4">
                  <p:embed/>
                </p:oleObj>
              </mc:Choice>
              <mc:Fallback>
                <p:oleObj name="Equation" r:id="rId11" imgW="3784320" imgH="5587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0" y="2435225"/>
                        <a:ext cx="378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10142"/>
              </p:ext>
            </p:extLst>
          </p:nvPr>
        </p:nvGraphicFramePr>
        <p:xfrm>
          <a:off x="5238750" y="2935288"/>
          <a:ext cx="3949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3" imgW="3949560" imgH="558720" progId="Equation.DSMT4">
                  <p:embed/>
                </p:oleObj>
              </mc:Choice>
              <mc:Fallback>
                <p:oleObj name="Equation" r:id="rId13" imgW="3949560" imgH="55872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2935288"/>
                        <a:ext cx="3949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99002"/>
              </p:ext>
            </p:extLst>
          </p:nvPr>
        </p:nvGraphicFramePr>
        <p:xfrm>
          <a:off x="146050" y="4619625"/>
          <a:ext cx="894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5" imgW="8940600" imgH="583920" progId="Equation.DSMT4">
                  <p:embed/>
                </p:oleObj>
              </mc:Choice>
              <mc:Fallback>
                <p:oleObj name="Equation" r:id="rId15" imgW="8940600" imgH="5839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9625"/>
                        <a:ext cx="8940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852410"/>
              </p:ext>
            </p:extLst>
          </p:nvPr>
        </p:nvGraphicFramePr>
        <p:xfrm>
          <a:off x="146050" y="4615425"/>
          <a:ext cx="7048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7" imgW="7048440" imgH="507960" progId="Equation.DSMT4">
                  <p:embed/>
                </p:oleObj>
              </mc:Choice>
              <mc:Fallback>
                <p:oleObj name="Equation" r:id="rId17" imgW="7048440" imgH="507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5425"/>
                        <a:ext cx="70485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8614444">
            <a:off x="3591334" y="2786812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580094">
            <a:off x="6813409" y="355031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7449711">
            <a:off x="2705810" y="514975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7973214">
            <a:off x="5934715" y="515286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テキスト ボックス 22"/>
          <p:cNvSpPr txBox="1"/>
          <p:nvPr/>
        </p:nvSpPr>
        <p:spPr>
          <a:xfrm>
            <a:off x="1500166" y="550070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ea typeface="Arial Unicode MS" panose="020B0604020202020204" pitchFamily="50" charset="-128"/>
              </a:rPr>
              <a:t> order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zero for Gaussian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2455" y="5572140"/>
            <a:ext cx="386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 order: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leading order for weak int.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214942" y="6000768"/>
            <a:ext cx="374333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Perturbative treatment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723558">
            <a:off x="3503913" y="3490565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8614444">
            <a:off x="7091795" y="4358448"/>
            <a:ext cx="271108" cy="17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Second-order Perturbation </a:t>
            </a:r>
            <a:endParaRPr kumimoji="1" lang="ja-JP" altLang="en-US" dirty="0"/>
          </a:p>
        </p:txBody>
      </p:sp>
      <p:pic>
        <p:nvPicPr>
          <p:cNvPr id="10" name="Picture 3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4005064"/>
            <a:ext cx="7845425" cy="28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88377"/>
              </p:ext>
            </p:extLst>
          </p:nvPr>
        </p:nvGraphicFramePr>
        <p:xfrm>
          <a:off x="1343025" y="2708275"/>
          <a:ext cx="5651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4" imgW="5651280" imgH="647640" progId="Equation.DSMT4">
                  <p:embed/>
                </p:oleObj>
              </mc:Choice>
              <mc:Fallback>
                <p:oleObj name="Equation" r:id="rId4" imgW="565128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708275"/>
                        <a:ext cx="5651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39552" y="2132856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14369"/>
              </p:ext>
            </p:extLst>
          </p:nvPr>
        </p:nvGraphicFramePr>
        <p:xfrm>
          <a:off x="3048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6" imgW="2031840" imgH="457200" progId="Equation.DSMT4">
                  <p:embed/>
                </p:oleObj>
              </mc:Choice>
              <mc:Fallback>
                <p:oleObj name="Equation" r:id="rId6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14466"/>
              </p:ext>
            </p:extLst>
          </p:nvPr>
        </p:nvGraphicFramePr>
        <p:xfrm>
          <a:off x="24511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8" imgW="2031840" imgH="457200" progId="Equation.DSMT4">
                  <p:embed/>
                </p:oleObj>
              </mc:Choice>
              <mc:Fallback>
                <p:oleObj name="Equation" r:id="rId8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837000"/>
              </p:ext>
            </p:extLst>
          </p:nvPr>
        </p:nvGraphicFramePr>
        <p:xfrm>
          <a:off x="4581525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10" imgW="2031840" imgH="457200" progId="Equation.DSMT4">
                  <p:embed/>
                </p:oleObj>
              </mc:Choice>
              <mc:Fallback>
                <p:oleObj name="Equation" r:id="rId10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618402"/>
              </p:ext>
            </p:extLst>
          </p:nvPr>
        </p:nvGraphicFramePr>
        <p:xfrm>
          <a:off x="6742113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12" imgW="2031840" imgH="457200" progId="Equation.DSMT4">
                  <p:embed/>
                </p:oleObj>
              </mc:Choice>
              <mc:Fallback>
                <p:oleObj name="Equation" r:id="rId12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2113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69715"/>
              </p:ext>
            </p:extLst>
          </p:nvPr>
        </p:nvGraphicFramePr>
        <p:xfrm>
          <a:off x="1500188" y="1247775"/>
          <a:ext cx="563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14" imgW="5638680" imgH="736560" progId="Equation.DSMT4">
                  <p:embed/>
                </p:oleObj>
              </mc:Choice>
              <mc:Fallback>
                <p:oleObj name="Equation" r:id="rId14" imgW="563868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247775"/>
                        <a:ext cx="5638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Rotating wave approximation (RWA)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4282" y="5572140"/>
            <a:ext cx="69557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characteristic time of the system &gt;&gt; characteristic time of the bath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Energy scale of the system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&gt;&gt;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energy scale of the bath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(these conditions has to be verified each time)</a:t>
            </a:r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93208"/>
              </p:ext>
            </p:extLst>
          </p:nvPr>
        </p:nvGraphicFramePr>
        <p:xfrm>
          <a:off x="718335" y="4021526"/>
          <a:ext cx="5207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3" imgW="5206680" imgH="457200" progId="Equation.DSMT4">
                  <p:embed/>
                </p:oleObj>
              </mc:Choice>
              <mc:Fallback>
                <p:oleObj name="Equation" r:id="rId3" imgW="5206680" imgH="457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35" y="4021526"/>
                        <a:ext cx="5207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57158" y="4857760"/>
            <a:ext cx="5442516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Rotating wave (secular) approximation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7871" y="148652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of a spin-Boson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9546"/>
              </p:ext>
            </p:extLst>
          </p:nvPr>
        </p:nvGraphicFramePr>
        <p:xfrm>
          <a:off x="801688" y="2114527"/>
          <a:ext cx="551021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5" imgW="5511600" imgH="863280" progId="Equation.DSMT4">
                  <p:embed/>
                </p:oleObj>
              </mc:Choice>
              <mc:Fallback>
                <p:oleObj name="Equation" r:id="rId5" imgW="5511600" imgH="8632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2114527"/>
                        <a:ext cx="551021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107504" y="3218016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Drop the term that does not satisfies energy conservation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2071678"/>
            <a:ext cx="2400301" cy="160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87025" y="4362539"/>
            <a:ext cx="2493408" cy="149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正方形/長方形 19"/>
          <p:cNvSpPr/>
          <p:nvPr/>
        </p:nvSpPr>
        <p:spPr>
          <a:xfrm>
            <a:off x="6572264" y="142873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Resonance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500826" y="3857628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Nonresonance</a:t>
            </a:r>
            <a:r>
              <a:rPr lang="en-US" altLang="ja-JP" dirty="0">
                <a:ea typeface="Arial Unicode MS" panose="020B0604020202020204" pitchFamily="50" charset="-128"/>
              </a:rPr>
              <a:t>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6787197" y="4495475"/>
            <a:ext cx="2071702" cy="1285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6643701" y="4500569"/>
            <a:ext cx="2143141" cy="13573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50033" y="3717032"/>
            <a:ext cx="283413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8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Factorized initial condition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6571" y="3079630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Then, each term such as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1277"/>
              </p:ext>
            </p:extLst>
          </p:nvPr>
        </p:nvGraphicFramePr>
        <p:xfrm>
          <a:off x="573088" y="5949950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3" imgW="3492360" imgH="419040" progId="Equation.DSMT4">
                  <p:embed/>
                </p:oleObj>
              </mc:Choice>
              <mc:Fallback>
                <p:oleObj name="Equation" r:id="rId3" imgW="34923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5949950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108319" y="1733068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90559"/>
              </p:ext>
            </p:extLst>
          </p:nvPr>
        </p:nvGraphicFramePr>
        <p:xfrm>
          <a:off x="827584" y="1700580"/>
          <a:ext cx="2819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5" imgW="2819160" imgH="723600" progId="Equation.DSMT4">
                  <p:embed/>
                </p:oleObj>
              </mc:Choice>
              <mc:Fallback>
                <p:oleObj name="Equation" r:id="rId5" imgW="2819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580"/>
                        <a:ext cx="2819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479000" y="1244662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condition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79000" y="2424480"/>
            <a:ext cx="826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(system-bath interaction is week  -&gt;  the total density matrix is decomposed)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eq. total state  is not equal to the decomposed state (approximation)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40186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" y="3541295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13602"/>
              </p:ext>
            </p:extLst>
          </p:nvPr>
        </p:nvGraphicFramePr>
        <p:xfrm>
          <a:off x="1123950" y="3757613"/>
          <a:ext cx="7391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8" imgW="7391160" imgH="571320" progId="Equation.DSMT4">
                  <p:embed/>
                </p:oleObj>
              </mc:Choice>
              <mc:Fallback>
                <p:oleObj name="Equation" r:id="rId8" imgW="7391160" imgH="571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57613"/>
                        <a:ext cx="7391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74383"/>
              </p:ext>
            </p:extLst>
          </p:nvPr>
        </p:nvGraphicFramePr>
        <p:xfrm>
          <a:off x="1669919" y="5949280"/>
          <a:ext cx="2438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10" imgW="2438280" imgH="380880" progId="Equation.DSMT4">
                  <p:embed/>
                </p:oleObj>
              </mc:Choice>
              <mc:Fallback>
                <p:oleObj name="Equation" r:id="rId10" imgW="2438280" imgH="3808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19" y="5949280"/>
                        <a:ext cx="2438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83605"/>
              </p:ext>
            </p:extLst>
          </p:nvPr>
        </p:nvGraphicFramePr>
        <p:xfrm>
          <a:off x="4276725" y="5011738"/>
          <a:ext cx="47117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12" imgW="4711680" imgH="1587240" progId="Equation.DSMT4">
                  <p:embed/>
                </p:oleObj>
              </mc:Choice>
              <mc:Fallback>
                <p:oleObj name="Equation" r:id="rId12" imgW="4711680" imgH="1587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5011738"/>
                        <a:ext cx="471170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31920"/>
              </p:ext>
            </p:extLst>
          </p:nvPr>
        </p:nvGraphicFramePr>
        <p:xfrm>
          <a:off x="627063" y="5157788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14" imgW="3492360" imgH="419040" progId="Equation.DSMT4">
                  <p:embed/>
                </p:oleObj>
              </mc:Choice>
              <mc:Fallback>
                <p:oleObj name="Equation" r:id="rId14" imgW="3492360" imgH="419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5157788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769751"/>
              </p:ext>
            </p:extLst>
          </p:nvPr>
        </p:nvGraphicFramePr>
        <p:xfrm>
          <a:off x="1758950" y="522922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16" imgW="2400120" imgH="380880" progId="Equation.DSMT4">
                  <p:embed/>
                </p:oleObj>
              </mc:Choice>
              <mc:Fallback>
                <p:oleObj name="Equation" r:id="rId16" imgW="2400120" imgH="3808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522922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02317"/>
              </p:ext>
            </p:extLst>
          </p:nvPr>
        </p:nvGraphicFramePr>
        <p:xfrm>
          <a:off x="326600" y="5229200"/>
          <a:ext cx="3048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8" imgW="304560" imgH="1231560" progId="Equation.DSMT4">
                  <p:embed/>
                </p:oleObj>
              </mc:Choice>
              <mc:Fallback>
                <p:oleObj name="Equation" r:id="rId18" imgW="304560" imgH="12315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00" y="5229200"/>
                        <a:ext cx="3048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91611" y="4582326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can be decomposed into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70C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  <a:blipFill rotWithShape="0">
                <a:blip r:embed="rId20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正方形/長方形 15"/>
              <p:cNvSpPr/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7030A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6" name="正方形/長方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  <a:blipFill rotWithShape="0">
                <a:blip r:embed="rId21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5898405" y="424349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7418535" y="4243496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526"/>
              </p:ext>
            </p:extLst>
          </p:nvPr>
        </p:nvGraphicFramePr>
        <p:xfrm>
          <a:off x="4584700" y="3141663"/>
          <a:ext cx="445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23" imgW="4457520" imgH="571320" progId="Equation.DSMT4">
                  <p:embed/>
                </p:oleObj>
              </mc:Choice>
              <mc:Fallback>
                <p:oleObj name="Equation" r:id="rId23" imgW="445752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84700" y="3141663"/>
                        <a:ext cx="4457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アーチ 21"/>
          <p:cNvSpPr/>
          <p:nvPr/>
        </p:nvSpPr>
        <p:spPr>
          <a:xfrm>
            <a:off x="5706532" y="4221089"/>
            <a:ext cx="2689279" cy="567066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アーチ 24"/>
          <p:cNvSpPr/>
          <p:nvPr/>
        </p:nvSpPr>
        <p:spPr>
          <a:xfrm flipV="1">
            <a:off x="6432384" y="4613526"/>
            <a:ext cx="1106292" cy="440543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39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6" grpId="0"/>
      <p:bldP spid="22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ja-JP" dirty="0"/>
              <a:t>Evaluation of the 2</a:t>
            </a:r>
            <a:r>
              <a:rPr lang="en-US" altLang="ja-JP" baseline="30000" dirty="0"/>
              <a:t>nd</a:t>
            </a:r>
            <a:r>
              <a:rPr lang="en-US" altLang="ja-JP" dirty="0"/>
              <a:t>-order term</a:t>
            </a:r>
            <a:endParaRPr kumimoji="1" lang="ja-JP" altLang="en-US" dirty="0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4686"/>
              </p:ext>
            </p:extLst>
          </p:nvPr>
        </p:nvGraphicFramePr>
        <p:xfrm>
          <a:off x="1403648" y="1772816"/>
          <a:ext cx="5092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3" imgW="5092560" imgH="571320" progId="Equation.DSMT4">
                  <p:embed/>
                </p:oleObj>
              </mc:Choice>
              <mc:Fallback>
                <p:oleObj name="Equation" r:id="rId3" imgW="5092560" imgH="571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2816"/>
                        <a:ext cx="5092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93535"/>
              </p:ext>
            </p:extLst>
          </p:nvPr>
        </p:nvGraphicFramePr>
        <p:xfrm>
          <a:off x="1403648" y="2492896"/>
          <a:ext cx="6515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5" imgW="6514920" imgH="571320" progId="Equation.DSMT4">
                  <p:embed/>
                </p:oleObj>
              </mc:Choice>
              <mc:Fallback>
                <p:oleObj name="Equation" r:id="rId5" imgW="651492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492896"/>
                        <a:ext cx="6515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54887"/>
              </p:ext>
            </p:extLst>
          </p:nvPr>
        </p:nvGraphicFramePr>
        <p:xfrm>
          <a:off x="284870" y="3933056"/>
          <a:ext cx="844550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7" imgW="8445240" imgH="761760" progId="Equation.DSMT4">
                  <p:embed/>
                </p:oleObj>
              </mc:Choice>
              <mc:Fallback>
                <p:oleObj name="Equation" r:id="rId7" imgW="8445240" imgH="7617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870" y="3933056"/>
                        <a:ext cx="8445500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19286"/>
              </p:ext>
            </p:extLst>
          </p:nvPr>
        </p:nvGraphicFramePr>
        <p:xfrm>
          <a:off x="1565620" y="6073346"/>
          <a:ext cx="2159000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9" imgW="2158920" imgH="583920" progId="Equation.DSMT4">
                  <p:embed/>
                </p:oleObj>
              </mc:Choice>
              <mc:Fallback>
                <p:oleObj name="Equation" r:id="rId9" imgW="2158920" imgH="5839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620" y="6073346"/>
                        <a:ext cx="2159000" cy="552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10672"/>
              </p:ext>
            </p:extLst>
          </p:nvPr>
        </p:nvGraphicFramePr>
        <p:xfrm>
          <a:off x="4423140" y="6144784"/>
          <a:ext cx="2082800" cy="49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11" imgW="2082600" imgH="520560" progId="Equation.DSMT4">
                  <p:embed/>
                </p:oleObj>
              </mc:Choice>
              <mc:Fallback>
                <p:oleObj name="Equation" r:id="rId11" imgW="2082600" imgH="520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140" y="6144784"/>
                        <a:ext cx="2082800" cy="492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779802" y="5573280"/>
            <a:ext cx="857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Spectral density of the bath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continuous distribution = infinite degrees of freedom)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55229"/>
              </p:ext>
            </p:extLst>
          </p:nvPr>
        </p:nvGraphicFramePr>
        <p:xfrm>
          <a:off x="279748" y="4077072"/>
          <a:ext cx="80264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13" imgW="8026200" imgH="533160" progId="Equation.DSMT4">
                  <p:embed/>
                </p:oleObj>
              </mc:Choice>
              <mc:Fallback>
                <p:oleObj name="Equation" r:id="rId13" imgW="8026200" imgH="5331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48" y="4077072"/>
                        <a:ext cx="8026400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01166"/>
              </p:ext>
            </p:extLst>
          </p:nvPr>
        </p:nvGraphicFramePr>
        <p:xfrm>
          <a:off x="1136992" y="4787462"/>
          <a:ext cx="28575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15" imgW="2857320" imgH="596880" progId="Equation.DSMT4">
                  <p:embed/>
                </p:oleObj>
              </mc:Choice>
              <mc:Fallback>
                <p:oleObj name="Equation" r:id="rId15" imgW="2857320" imgH="5968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992" y="4787462"/>
                        <a:ext cx="28575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926601"/>
              </p:ext>
            </p:extLst>
          </p:nvPr>
        </p:nvGraphicFramePr>
        <p:xfrm>
          <a:off x="1141755" y="4773174"/>
          <a:ext cx="29464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17" imgW="2946240" imgH="685800" progId="Equation.DSMT4">
                  <p:embed/>
                </p:oleObj>
              </mc:Choice>
              <mc:Fallback>
                <p:oleObj name="Equation" r:id="rId17" imgW="2946240" imgH="6858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755" y="4773174"/>
                        <a:ext cx="29464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395"/>
              </p:ext>
            </p:extLst>
          </p:nvPr>
        </p:nvGraphicFramePr>
        <p:xfrm>
          <a:off x="4851768" y="4716024"/>
          <a:ext cx="35179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19" imgW="3517560" imgH="685800" progId="Equation.DSMT4">
                  <p:embed/>
                </p:oleObj>
              </mc:Choice>
              <mc:Fallback>
                <p:oleObj name="Equation" r:id="rId19" imgW="3517560" imgH="6858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768" y="4716024"/>
                        <a:ext cx="35179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38723"/>
              </p:ext>
            </p:extLst>
          </p:nvPr>
        </p:nvGraphicFramePr>
        <p:xfrm>
          <a:off x="4856530" y="4739836"/>
          <a:ext cx="33782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21" imgW="3377880" imgH="596880" progId="Equation.DSMT4">
                  <p:embed/>
                </p:oleObj>
              </mc:Choice>
              <mc:Fallback>
                <p:oleObj name="Equation" r:id="rId21" imgW="3377880" imgH="5968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30" y="4739836"/>
                        <a:ext cx="33782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28804"/>
              </p:ext>
            </p:extLst>
          </p:nvPr>
        </p:nvGraphicFramePr>
        <p:xfrm>
          <a:off x="558869" y="1124744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23" imgW="4241520" imgH="545760" progId="Equation.DSMT4">
                  <p:embed/>
                </p:oleObj>
              </mc:Choice>
              <mc:Fallback>
                <p:oleObj name="Equation" r:id="rId23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69" y="1124744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78802"/>
              </p:ext>
            </p:extLst>
          </p:nvPr>
        </p:nvGraphicFramePr>
        <p:xfrm>
          <a:off x="501940" y="1916832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Equation" r:id="rId25" imgW="4241520" imgH="545760" progId="Equation.DSMT4">
                  <p:embed/>
                </p:oleObj>
              </mc:Choice>
              <mc:Fallback>
                <p:oleObj name="Equation" r:id="rId25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40" y="1916832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17207"/>
              </p:ext>
            </p:extLst>
          </p:nvPr>
        </p:nvGraphicFramePr>
        <p:xfrm>
          <a:off x="4821162" y="1052736"/>
          <a:ext cx="1244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27" imgW="1244520" imgH="660240" progId="Equation.DSMT4">
                  <p:embed/>
                </p:oleObj>
              </mc:Choice>
              <mc:Fallback>
                <p:oleObj name="Equation" r:id="rId27" imgW="1244520" imgH="6602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162" y="1052736"/>
                        <a:ext cx="1244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96206"/>
              </p:ext>
            </p:extLst>
          </p:nvPr>
        </p:nvGraphicFramePr>
        <p:xfrm>
          <a:off x="4743740" y="1844824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Equation" r:id="rId29" imgW="1726920" imgH="660240" progId="Equation.DSMT4">
                  <p:embed/>
                </p:oleObj>
              </mc:Choice>
              <mc:Fallback>
                <p:oleObj name="Equation" r:id="rId29" imgW="1726920" imgH="6602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740" y="1844824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6" y="2996952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083498"/>
              </p:ext>
            </p:extLst>
          </p:nvPr>
        </p:nvGraphicFramePr>
        <p:xfrm>
          <a:off x="1044575" y="3356992"/>
          <a:ext cx="673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Equation" r:id="rId32" imgW="6730920" imgH="533160" progId="Equation.DSMT4">
                  <p:embed/>
                </p:oleObj>
              </mc:Choice>
              <mc:Fallback>
                <p:oleObj name="Equation" r:id="rId32" imgW="673092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356992"/>
                        <a:ext cx="673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114300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Markovian (white noise) approximation</a:t>
            </a:r>
            <a:r>
              <a:rPr lang="ja-JP" altLang="en-US" sz="3600" dirty="0"/>
              <a:t> </a:t>
            </a:r>
            <a:br>
              <a:rPr lang="en-US" altLang="ja-JP" sz="3600" dirty="0"/>
            </a:br>
            <a:r>
              <a:rPr lang="en-US" altLang="ja-JP" sz="3600" dirty="0"/>
              <a:t>(Van Hove limit)</a:t>
            </a:r>
            <a:endParaRPr kumimoji="1" lang="ja-JP" altLang="en-US" sz="3600" dirty="0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92057"/>
              </p:ext>
            </p:extLst>
          </p:nvPr>
        </p:nvGraphicFramePr>
        <p:xfrm>
          <a:off x="1240057" y="2319748"/>
          <a:ext cx="1727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3" imgW="1726920" imgH="609480" progId="Equation.DSMT4">
                  <p:embed/>
                </p:oleObj>
              </mc:Choice>
              <mc:Fallback>
                <p:oleObj name="Equation" r:id="rId3" imgW="17269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057" y="2319748"/>
                        <a:ext cx="1727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7373"/>
              </p:ext>
            </p:extLst>
          </p:nvPr>
        </p:nvGraphicFramePr>
        <p:xfrm>
          <a:off x="884238" y="1493838"/>
          <a:ext cx="3263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5" imgW="3263760" imgH="660240" progId="Equation.DSMT4">
                  <p:embed/>
                </p:oleObj>
              </mc:Choice>
              <mc:Fallback>
                <p:oleObj name="Equation" r:id="rId5" imgW="326376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1493838"/>
                        <a:ext cx="3263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655500"/>
              </p:ext>
            </p:extLst>
          </p:nvPr>
        </p:nvGraphicFramePr>
        <p:xfrm>
          <a:off x="2411760" y="4264175"/>
          <a:ext cx="3797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7" imgW="3797280" imgH="596880" progId="Equation.DSMT4">
                  <p:embed/>
                </p:oleObj>
              </mc:Choice>
              <mc:Fallback>
                <p:oleObj name="Equation" r:id="rId7" imgW="379728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264175"/>
                        <a:ext cx="3797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575956" y="3121709"/>
            <a:ext cx="4428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r>
              <a:rPr lang="ja-JP" altLang="en-US" dirty="0">
                <a:solidFill>
                  <a:srgbClr val="0066FF"/>
                </a:solidFill>
                <a:ea typeface="Arial Unicode MS" panose="020B0604020202020204" pitchFamily="50" charset="-128"/>
              </a:rPr>
              <a:t>                           </a:t>
            </a:r>
            <a:r>
              <a:rPr lang="en-US" altLang="ja-JP" dirty="0">
                <a:ea typeface="Arial Unicode MS" panose="020B0604020202020204" pitchFamily="50" charset="-128"/>
              </a:rPr>
              <a:t>and</a:t>
            </a:r>
            <a:r>
              <a:rPr lang="ja-JP" altLang="en-US" dirty="0">
                <a:ea typeface="Arial Unicode MS" panose="020B0604020202020204" pitchFamily="50" charset="-128"/>
              </a:rPr>
              <a:t>　　　　　　　　　　　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     or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                                     </a:t>
            </a:r>
          </a:p>
          <a:p>
            <a:endParaRPr lang="en-US" altLang="ja-JP" sz="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300051"/>
              </p:ext>
            </p:extLst>
          </p:nvPr>
        </p:nvGraphicFramePr>
        <p:xfrm>
          <a:off x="4510152" y="3139313"/>
          <a:ext cx="148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9" imgW="1485720" imgH="317160" progId="Equation.DSMT4">
                  <p:embed/>
                </p:oleObj>
              </mc:Choice>
              <mc:Fallback>
                <p:oleObj name="Equation" r:id="rId9" imgW="14857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152" y="3139313"/>
                        <a:ext cx="1485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2746"/>
              </p:ext>
            </p:extLst>
          </p:nvPr>
        </p:nvGraphicFramePr>
        <p:xfrm>
          <a:off x="4679298" y="3711422"/>
          <a:ext cx="110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Equation" r:id="rId11" imgW="1104840" imgH="317160" progId="Equation.DSMT4">
                  <p:embed/>
                </p:oleObj>
              </mc:Choice>
              <mc:Fallback>
                <p:oleObj name="Equation" r:id="rId11" imgW="110484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298" y="3711422"/>
                        <a:ext cx="1104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46122"/>
              </p:ext>
            </p:extLst>
          </p:nvPr>
        </p:nvGraphicFramePr>
        <p:xfrm>
          <a:off x="3461254" y="2410875"/>
          <a:ext cx="307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13" imgW="3073320" imgH="368280" progId="Equation.DSMT4">
                  <p:embed/>
                </p:oleObj>
              </mc:Choice>
              <mc:Fallback>
                <p:oleObj name="Equation" r:id="rId13" imgW="30733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254" y="2410875"/>
                        <a:ext cx="307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363494" y="443589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95536" y="56456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23040"/>
              </p:ext>
            </p:extLst>
          </p:nvPr>
        </p:nvGraphicFramePr>
        <p:xfrm>
          <a:off x="2122135" y="5532473"/>
          <a:ext cx="485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Equation" r:id="rId15" imgW="4851360" imgH="596880" progId="Equation.DSMT4">
                  <p:embed/>
                </p:oleObj>
              </mc:Choice>
              <mc:Fallback>
                <p:oleObj name="Equation" r:id="rId15" imgW="4851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35" y="5532473"/>
                        <a:ext cx="4851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54060"/>
              </p:ext>
            </p:extLst>
          </p:nvPr>
        </p:nvGraphicFramePr>
        <p:xfrm>
          <a:off x="2624830" y="4945174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17" imgW="2679480" imgH="419040" progId="Equation.DSMT4">
                  <p:embed/>
                </p:oleObj>
              </mc:Choice>
              <mc:Fallback>
                <p:oleObj name="Equation" r:id="rId17" imgW="2679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830" y="4945174"/>
                        <a:ext cx="2679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109475"/>
              </p:ext>
            </p:extLst>
          </p:nvPr>
        </p:nvGraphicFramePr>
        <p:xfrm>
          <a:off x="2551184" y="6286520"/>
          <a:ext cx="382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19" imgW="3822480" imgH="444240" progId="Equation.DSMT4">
                  <p:embed/>
                </p:oleObj>
              </mc:Choice>
              <mc:Fallback>
                <p:oleObj name="Equation" r:id="rId19" imgW="38224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84" y="6286520"/>
                        <a:ext cx="3822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357686" y="1714488"/>
            <a:ext cx="2715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dependent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686548" y="2428780"/>
            <a:ext cx="242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(don’t forget </a:t>
            </a:r>
            <a:r>
              <a:rPr lang="en-US" altLang="ja-JP" dirty="0" err="1">
                <a:ea typeface="Arial Unicode MS" panose="020B0604020202020204" pitchFamily="50" charset="-128"/>
              </a:rPr>
              <a:t>Im</a:t>
            </a:r>
            <a:r>
              <a:rPr lang="en-US" altLang="ja-JP" dirty="0">
                <a:ea typeface="Arial Unicode MS" panose="020B0604020202020204" pitchFamily="50" charset="-128"/>
              </a:rPr>
              <a:t> part!)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58016" y="3286124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White noise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89939"/>
              </p:ext>
            </p:extLst>
          </p:nvPr>
        </p:nvGraphicFramePr>
        <p:xfrm>
          <a:off x="3034027" y="2527023"/>
          <a:ext cx="292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21" imgW="291960" imgH="190440" progId="Equation.DSMT4">
                  <p:embed/>
                </p:oleObj>
              </mc:Choice>
              <mc:Fallback>
                <p:oleObj name="Equation" r:id="rId21" imgW="29196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27" y="2527023"/>
                        <a:ext cx="2921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6929454" y="3929066"/>
            <a:ext cx="1964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(under RWA)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481044" y="4929198"/>
            <a:ext cx="177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Fluctuation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dissipation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theorem</a:t>
            </a:r>
            <a:endParaRPr lang="ja-JP" altLang="en-US" sz="2400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 flipV="1">
            <a:off x="7358081" y="4857759"/>
            <a:ext cx="1500198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37"/>
          <p:cNvSpPr>
            <a:spLocks noChangeShapeType="1"/>
          </p:cNvSpPr>
          <p:nvPr/>
        </p:nvSpPr>
        <p:spPr bwMode="auto">
          <a:xfrm>
            <a:off x="7286644" y="4857760"/>
            <a:ext cx="1500198" cy="12144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12172"/>
              </p:ext>
            </p:extLst>
          </p:nvPr>
        </p:nvGraphicFramePr>
        <p:xfrm>
          <a:off x="2213923" y="3140074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23" imgW="1231560" imgH="291960" progId="Equation.DSMT4">
                  <p:embed/>
                </p:oleObj>
              </mc:Choice>
              <mc:Fallback>
                <p:oleObj name="Equation" r:id="rId23" imgW="1231560" imgH="2919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923" y="3140074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822"/>
              </p:ext>
            </p:extLst>
          </p:nvPr>
        </p:nvGraphicFramePr>
        <p:xfrm>
          <a:off x="2291077" y="3686130"/>
          <a:ext cx="177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25" imgW="1777680" imgH="342720" progId="Equation.DSMT4">
                  <p:embed/>
                </p:oleObj>
              </mc:Choice>
              <mc:Fallback>
                <p:oleObj name="Equation" r:id="rId25" imgW="1777680" imgH="34272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1077" y="3686130"/>
                        <a:ext cx="177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DBE22A-0917-4F1D-A278-C62D3F445CA0}"/>
              </a:ext>
            </a:extLst>
          </p:cNvPr>
          <p:cNvSpPr/>
          <p:nvPr/>
        </p:nvSpPr>
        <p:spPr>
          <a:xfrm>
            <a:off x="4477206" y="3079671"/>
            <a:ext cx="1645172" cy="442004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BD9712-CEE5-409A-B890-A33567269D1C}"/>
              </a:ext>
            </a:extLst>
          </p:cNvPr>
          <p:cNvSpPr/>
          <p:nvPr/>
        </p:nvSpPr>
        <p:spPr>
          <a:xfrm>
            <a:off x="4583158" y="3653255"/>
            <a:ext cx="1339888" cy="432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5" grpId="0"/>
      <p:bldP spid="17" grpId="0" animBg="1"/>
      <p:bldP spid="21" grpId="0"/>
      <p:bldP spid="22" grpId="0"/>
      <p:bldP spid="3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2761"/>
            <a:ext cx="8229600" cy="1024316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Quantum Master eq.(sum of 4 terms)</a:t>
            </a:r>
            <a:endParaRPr kumimoji="1" lang="ja-JP" altLang="en-US" sz="3600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54599"/>
              </p:ext>
            </p:extLst>
          </p:nvPr>
        </p:nvGraphicFramePr>
        <p:xfrm>
          <a:off x="2063779" y="1171836"/>
          <a:ext cx="6908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3" imgW="6908760" imgH="1295280" progId="Equation.DSMT4">
                  <p:embed/>
                </p:oleObj>
              </mc:Choice>
              <mc:Fallback>
                <p:oleObj name="Equation" r:id="rId3" imgW="6908760" imgH="12952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79" y="1171836"/>
                        <a:ext cx="69088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32652"/>
              </p:ext>
            </p:extLst>
          </p:nvPr>
        </p:nvGraphicFramePr>
        <p:xfrm>
          <a:off x="2220989" y="3708105"/>
          <a:ext cx="59182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5" imgW="5918040" imgH="1879560" progId="Equation.DSMT4">
                  <p:embed/>
                </p:oleObj>
              </mc:Choice>
              <mc:Fallback>
                <p:oleObj name="Equation" r:id="rId5" imgW="5918040" imgH="1879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89" y="3708105"/>
                        <a:ext cx="59182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555895" y="6183141"/>
            <a:ext cx="89846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The relationship between the fluctuation (imaginary) and dissipation (real) terms is awkward (due to ignoring the resonance terms under RWA).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51520" y="1350352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87399" y="3955857"/>
            <a:ext cx="1834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364088" y="2094717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(2 Level system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Bloch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eq.)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4CFF6B9-ED77-42A4-B6A2-4ACAE544571F}"/>
              </a:ext>
            </a:extLst>
          </p:cNvPr>
          <p:cNvCxnSpPr>
            <a:cxnSpLocks/>
          </p:cNvCxnSpPr>
          <p:nvPr/>
        </p:nvCxnSpPr>
        <p:spPr>
          <a:xfrm flipV="1">
            <a:off x="3347864" y="2564904"/>
            <a:ext cx="0" cy="21602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E1FDD3-5437-4063-AC5B-FE19617815DA}"/>
              </a:ext>
            </a:extLst>
          </p:cNvPr>
          <p:cNvSpPr txBox="1"/>
          <p:nvPr/>
        </p:nvSpPr>
        <p:spPr>
          <a:xfrm>
            <a:off x="2220989" y="2710979"/>
            <a:ext cx="6908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Ultraviolet divergence (renormalized with frequency): Lamb shift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E7A8D8-EE18-0065-124B-5E7E1DF51047}"/>
              </a:ext>
            </a:extLst>
          </p:cNvPr>
          <p:cNvSpPr txBox="1"/>
          <p:nvPr/>
        </p:nvSpPr>
        <p:spPr>
          <a:xfrm>
            <a:off x="2276672" y="5870026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7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7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7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EDAC676-B6C5-E288-E4F3-89C87D4A92E0}"/>
              </a:ext>
            </a:extLst>
          </p:cNvPr>
          <p:cNvSpPr txBox="1"/>
          <p:nvPr/>
        </p:nvSpPr>
        <p:spPr>
          <a:xfrm>
            <a:off x="2695813" y="3115070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8"/>
              </a:rPr>
              <a:t>M. O. Scully and W. E. Lamb, PR.159, 208 (1967). </a:t>
            </a:r>
            <a:endParaRPr lang="en-US" sz="1400" dirty="0"/>
          </a:p>
          <a:p>
            <a:r>
              <a:rPr lang="en-US" sz="1400" dirty="0">
                <a:hlinkClick r:id="rId8"/>
              </a:rPr>
              <a:t>B. R. </a:t>
            </a:r>
            <a:r>
              <a:rPr lang="en-US" sz="1400" dirty="0" err="1">
                <a:hlinkClick r:id="rId8"/>
              </a:rPr>
              <a:t>Mollow</a:t>
            </a:r>
            <a:r>
              <a:rPr lang="en-US" sz="1400" dirty="0">
                <a:hlinkClick r:id="rId8"/>
              </a:rPr>
              <a:t> and M. Miller, Ann. Phys. 52, 464 (1969).</a:t>
            </a:r>
            <a:endParaRPr lang="en-US" sz="1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D408CCB-0829-FD33-CDEC-887EE7B3BCEF}"/>
              </a:ext>
            </a:extLst>
          </p:cNvPr>
          <p:cNvSpPr txBox="1"/>
          <p:nvPr/>
        </p:nvSpPr>
        <p:spPr>
          <a:xfrm>
            <a:off x="2284560" y="5587705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9"/>
              </a:rPr>
              <a:t>15</a:t>
            </a:r>
            <a:r>
              <a:rPr lang="en-US" altLang="ja-JP" sz="1400" dirty="0">
                <a:hlinkClick r:id="rId9"/>
              </a:rPr>
              <a:t>, 277 (1969);</a:t>
            </a:r>
            <a:r>
              <a:rPr lang="en-US" sz="1400" dirty="0">
                <a:hlinkClick r:id="rId9"/>
              </a:rPr>
              <a:t> </a:t>
            </a:r>
            <a:r>
              <a:rPr lang="en-US" sz="1400" b="1" dirty="0">
                <a:hlinkClick r:id="rId10"/>
              </a:rPr>
              <a:t>39</a:t>
            </a:r>
            <a:r>
              <a:rPr lang="en-US" sz="1400" dirty="0">
                <a:hlinkClick r:id="rId10"/>
              </a:rPr>
              <a:t>, 91 (1974).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" grpId="0"/>
      <p:bldP spid="10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11271</TotalTime>
  <Words>1510</Words>
  <Application>Microsoft Office PowerPoint</Application>
  <PresentationFormat>画面に合わせる (4:3)</PresentationFormat>
  <Paragraphs>281</Paragraphs>
  <Slides>24</Slides>
  <Notes>4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24</vt:i4>
      </vt:variant>
    </vt:vector>
  </HeadingPairs>
  <TitlesOfParts>
    <vt:vector size="33" baseType="lpstr">
      <vt:lpstr>Wingdings</vt:lpstr>
      <vt:lpstr>Helvetica</vt:lpstr>
      <vt:lpstr>Arial</vt:lpstr>
      <vt:lpstr>Cambria Math</vt:lpstr>
      <vt:lpstr>Arial Unicode MS</vt:lpstr>
      <vt:lpstr>Calibri</vt:lpstr>
      <vt:lpstr>Office テーマ</vt:lpstr>
      <vt:lpstr>Equation</vt:lpstr>
      <vt:lpstr>MathType 6.0 Equation</vt:lpstr>
      <vt:lpstr>Quantum noise cannot be Markovian</vt:lpstr>
      <vt:lpstr>Perturbative approaches</vt:lpstr>
      <vt:lpstr>Integral equations</vt:lpstr>
      <vt:lpstr>Second-order Perturbation </vt:lpstr>
      <vt:lpstr>Rotating wave approximation (RWA)</vt:lpstr>
      <vt:lpstr>Factorized initial condition</vt:lpstr>
      <vt:lpstr>Evaluation of the 2nd-order term</vt:lpstr>
      <vt:lpstr>Markovian (white noise) approximation  (Van Hove limit)</vt:lpstr>
      <vt:lpstr>Quantum Master eq.(sum of 4 terms)</vt:lpstr>
      <vt:lpstr>Master eq. without RWA</vt:lpstr>
      <vt:lpstr>PowerPoint プレゼンテーション</vt:lpstr>
      <vt:lpstr>PowerPoint プレゼンテーション</vt:lpstr>
      <vt:lpstr>Quantum master equation (in Lindblad form)</vt:lpstr>
      <vt:lpstr>PowerPoint プレゼンテーション</vt:lpstr>
      <vt:lpstr>PowerPoint プレゼンテーション</vt:lpstr>
      <vt:lpstr>Anomalies exhibited by Lindblad equation</vt:lpstr>
      <vt:lpstr>Lindblad formalism is unphysical for spin-Boson system)</vt:lpstr>
      <vt:lpstr>Several attempts to improve EOM: Redfield equations</vt:lpstr>
      <vt:lpstr>Time-Convolutionless Redfield equation</vt:lpstr>
      <vt:lpstr>PowerPoint プレゼンテーション</vt:lpstr>
      <vt:lpstr>TCL-Redfield vs HEOM</vt:lpstr>
      <vt:lpstr>PowerPoint プレゼンテーション</vt:lpstr>
      <vt:lpstr>Four important aspects of the bath (non-Markovian tests; Tanimura, JCP 142, 144110 (2015).)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1521</cp:revision>
  <cp:lastPrinted>2016-09-01T22:28:14Z</cp:lastPrinted>
  <dcterms:created xsi:type="dcterms:W3CDTF">2008-07-07T04:03:54Z</dcterms:created>
  <dcterms:modified xsi:type="dcterms:W3CDTF">2025-03-28T23:40:08Z</dcterms:modified>
</cp:coreProperties>
</file>