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57"/>
  </p:notesMasterIdLst>
  <p:sldIdLst>
    <p:sldId id="256" r:id="rId2"/>
    <p:sldId id="1668" r:id="rId3"/>
    <p:sldId id="1653" r:id="rId4"/>
    <p:sldId id="1669" r:id="rId5"/>
    <p:sldId id="1528" r:id="rId6"/>
    <p:sldId id="1491" r:id="rId7"/>
    <p:sldId id="1692" r:id="rId8"/>
    <p:sldId id="1376" r:id="rId9"/>
    <p:sldId id="1696" r:id="rId10"/>
    <p:sldId id="1697" r:id="rId11"/>
    <p:sldId id="873" r:id="rId12"/>
    <p:sldId id="874" r:id="rId13"/>
    <p:sldId id="875" r:id="rId14"/>
    <p:sldId id="855" r:id="rId15"/>
    <p:sldId id="856" r:id="rId16"/>
    <p:sldId id="858" r:id="rId17"/>
    <p:sldId id="1693" r:id="rId18"/>
    <p:sldId id="862" r:id="rId19"/>
    <p:sldId id="863" r:id="rId20"/>
    <p:sldId id="864" r:id="rId21"/>
    <p:sldId id="865" r:id="rId22"/>
    <p:sldId id="866" r:id="rId23"/>
    <p:sldId id="867" r:id="rId24"/>
    <p:sldId id="868" r:id="rId25"/>
    <p:sldId id="869" r:id="rId26"/>
    <p:sldId id="870" r:id="rId27"/>
    <p:sldId id="871" r:id="rId28"/>
    <p:sldId id="1712" r:id="rId29"/>
    <p:sldId id="427" r:id="rId30"/>
    <p:sldId id="756" r:id="rId31"/>
    <p:sldId id="757" r:id="rId32"/>
    <p:sldId id="430" r:id="rId33"/>
    <p:sldId id="431" r:id="rId34"/>
    <p:sldId id="1028" r:id="rId35"/>
    <p:sldId id="1023" r:id="rId36"/>
    <p:sldId id="1024" r:id="rId37"/>
    <p:sldId id="1025" r:id="rId38"/>
    <p:sldId id="1026" r:id="rId39"/>
    <p:sldId id="1027" r:id="rId40"/>
    <p:sldId id="1031" r:id="rId41"/>
    <p:sldId id="1559" r:id="rId42"/>
    <p:sldId id="1036" r:id="rId43"/>
    <p:sldId id="1037" r:id="rId44"/>
    <p:sldId id="1038" r:id="rId45"/>
    <p:sldId id="1694" r:id="rId46"/>
    <p:sldId id="1039" r:id="rId47"/>
    <p:sldId id="1040" r:id="rId48"/>
    <p:sldId id="1017" r:id="rId49"/>
    <p:sldId id="1018" r:id="rId50"/>
    <p:sldId id="1019" r:id="rId51"/>
    <p:sldId id="1020" r:id="rId52"/>
    <p:sldId id="1021" r:id="rId53"/>
    <p:sldId id="1041" r:id="rId54"/>
    <p:sldId id="1030" r:id="rId55"/>
    <p:sldId id="1104" r:id="rId56"/>
  </p:sldIdLst>
  <p:sldSz cx="9144000" cy="6858000" type="screen4x3"/>
  <p:notesSz cx="6858000" cy="9144000"/>
  <p:embeddedFontLst>
    <p:embeddedFont>
      <p:font typeface="Arial Unicode MS" panose="020B0604020202020204" pitchFamily="50" charset="-128"/>
      <p:regular r:id="rId58"/>
    </p:embeddedFont>
    <p:embeddedFont>
      <p:font typeface="Cambria Math" panose="02040503050406030204" pitchFamily="18" charset="0"/>
      <p:regular r:id="rId59"/>
    </p:embeddedFont>
    <p:embeddedFont>
      <p:font typeface="Georgia" panose="02040502050405020303" pitchFamily="18" charset="0"/>
      <p:regular r:id="rId60"/>
      <p:bold r:id="rId61"/>
      <p:italic r:id="rId62"/>
      <p:boldItalic r:id="rId63"/>
    </p:embeddedFont>
    <p:embeddedFont>
      <p:font typeface="Helvetica" panose="020B0604020202020204" pitchFamily="34" charset="0"/>
      <p:regular r:id="rId64"/>
      <p:bold r:id="rId65"/>
      <p:italic r:id="rId66"/>
      <p:boldItalic r:id="rId67"/>
    </p:embeddedFont>
  </p:embeddedFontLst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D1ED"/>
    <a:srgbClr val="CCECFF"/>
    <a:srgbClr val="FE3859"/>
    <a:srgbClr val="FD73FF"/>
    <a:srgbClr val="0541EB"/>
    <a:srgbClr val="FF00FF"/>
    <a:srgbClr val="FF9900"/>
    <a:srgbClr val="D61A39"/>
    <a:srgbClr val="FFCCFF"/>
    <a:srgbClr val="FC9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 autoAdjust="0"/>
    <p:restoredTop sz="99611" autoAdjust="0"/>
  </p:normalViewPr>
  <p:slideViewPr>
    <p:cSldViewPr snapToGrid="0">
      <p:cViewPr varScale="1">
        <p:scale>
          <a:sx n="97" d="100"/>
          <a:sy n="97" d="100"/>
        </p:scale>
        <p:origin x="1313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8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7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FDB0E5C-BB7B-47FD-9E22-AFA90C52A270}" type="datetimeFigureOut">
              <a:rPr lang="ja-JP" altLang="en-US"/>
              <a:pPr>
                <a:defRPr/>
              </a:pPr>
              <a:t>2025/3/28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F203242-516C-485F-A979-283FCA13AF7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963710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5573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77708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5049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5672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63214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8420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8904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6539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7248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941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0342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84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83799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8211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646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92348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691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544E-0C8D-4EE7-A814-8896394F4F0A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99FF8-715C-4C0D-9CFA-3B502652AD8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D0A7D-DE9A-43CE-B4D1-AEDEC21D8A0F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BDD1-9EBC-46F5-AFE9-F85CF0ECEB1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E8217-B133-4056-961C-D009400FC91B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37175-B0C3-46C0-ABA7-D63D22338D9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E87F-1F29-4F6B-8415-6AD8CDA9766F}" type="datetime1">
              <a:rPr lang="en-US" altLang="ja-JP" smtClean="0"/>
              <a:pPr>
                <a:defRPr/>
              </a:pPr>
              <a:t>3/28/2025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0B997-81B5-4B23-8152-042D8D23B147}" type="datetime1">
              <a:rPr lang="en-US" altLang="ja-JP" smtClean="0"/>
              <a:pPr>
                <a:defRPr/>
              </a:pPr>
              <a:t>3/28/2025</a:t>
            </a:fld>
            <a:endParaRPr lang="en-US" altLang="ja-JP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C22A8-9B34-420F-B0D2-9BFC30D63D5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1_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F911-B537-4E1F-994E-0D77EE61F65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87C8-C585-4CE9-AB75-1B6F06A53E2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A1A7-CB2D-48DB-B174-3CEE0A0C6E2A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39B2-E82E-4245-A1FF-BEF2248A44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55E03-52E3-4D09-8502-DEA5F256A2C3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E3FBC-F8E8-49A8-BDC4-8FCAC31908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A4D32-E44F-41D6-833D-94F55832D10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3D36-13DF-4F3C-A4BE-EC5B8D5A711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A21A7-7516-4852-BD17-7D3130D9B610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3C0F0-7CC9-4C8A-8408-44F5D3AF4C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E7A0A-A11C-4AFD-A53A-4F75464CE6CE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6BC34-4175-4EFC-8A42-31D5AEC3389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E03A5-C106-42AC-93DE-63AB064ED46C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16785-BD08-475D-9A05-901EA362B25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AEAD2-F9D6-49D9-9A96-71B55ABF04BF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C500-E695-450F-B0AD-10934E7E93E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E51D2-8C01-48C8-A185-BE2AE98B13F7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52681-363C-413E-B43E-921EB3273CB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384003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7ABF84-958B-4DE2-98CA-76E8C24DF71E}" type="datetime1">
              <a:rPr lang="en-US" altLang="ja-JP" smtClean="0"/>
              <a:pPr>
                <a:defRPr/>
              </a:pPr>
              <a:t>3/28/2025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DA6BA0-27B7-4612-9E89-5C44861FA3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67" r:id="rId12"/>
    <p:sldLayoutId id="2147483668" r:id="rId13"/>
    <p:sldLayoutId id="2147483670" r:id="rId14"/>
    <p:sldLayoutId id="2147483655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members/tanimura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wmf"/><Relationship Id="rId10" Type="http://schemas.openxmlformats.org/officeDocument/2006/relationships/image" Target="../media/image78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8.png"/><Relationship Id="rId3" Type="http://schemas.openxmlformats.org/officeDocument/2006/relationships/image" Target="../media/image82.png"/><Relationship Id="rId7" Type="http://schemas.openxmlformats.org/officeDocument/2006/relationships/image" Target="../media/image84.png"/><Relationship Id="rId12" Type="http://schemas.openxmlformats.org/officeDocument/2006/relationships/image" Target="../media/image87.wm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86.png"/><Relationship Id="rId4" Type="http://schemas.openxmlformats.org/officeDocument/2006/relationships/image" Target="../media/image72.png"/><Relationship Id="rId9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2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wmf"/><Relationship Id="rId11" Type="http://schemas.openxmlformats.org/officeDocument/2006/relationships/image" Target="../media/image94.pn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93.png"/><Relationship Id="rId4" Type="http://schemas.openxmlformats.org/officeDocument/2006/relationships/image" Target="../media/image86.png"/><Relationship Id="rId9" Type="http://schemas.openxmlformats.org/officeDocument/2006/relationships/image" Target="../media/image9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6.png"/><Relationship Id="rId7" Type="http://schemas.openxmlformats.org/officeDocument/2006/relationships/image" Target="../media/image9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1.png"/><Relationship Id="rId4" Type="http://schemas.openxmlformats.org/officeDocument/2006/relationships/image" Target="../media/image9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95.png"/><Relationship Id="rId3" Type="http://schemas.openxmlformats.org/officeDocument/2006/relationships/image" Target="../media/image100.png"/><Relationship Id="rId7" Type="http://schemas.openxmlformats.org/officeDocument/2006/relationships/image" Target="../media/image3200.png"/><Relationship Id="rId12" Type="http://schemas.openxmlformats.org/officeDocument/2006/relationships/image" Target="../media/image10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11" Type="http://schemas.openxmlformats.org/officeDocument/2006/relationships/oleObject" Target="../embeddings/oleObject8.bin"/><Relationship Id="rId5" Type="http://schemas.openxmlformats.org/officeDocument/2006/relationships/image" Target="../media/image102.png"/><Relationship Id="rId10" Type="http://schemas.openxmlformats.org/officeDocument/2006/relationships/image" Target="../media/image104.wmf"/><Relationship Id="rId4" Type="http://schemas.openxmlformats.org/officeDocument/2006/relationships/image" Target="../media/image101.jpe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09.png"/><Relationship Id="rId4" Type="http://schemas.openxmlformats.org/officeDocument/2006/relationships/image" Target="../media/image108.wmf"/><Relationship Id="rId9" Type="http://schemas.openxmlformats.org/officeDocument/2006/relationships/image" Target="../media/image1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12" Type="http://schemas.openxmlformats.org/officeDocument/2006/relationships/image" Target="../media/image19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openxmlformats.org/officeDocument/2006/relationships/image" Target="../media/image123.png"/><Relationship Id="rId5" Type="http://schemas.openxmlformats.org/officeDocument/2006/relationships/image" Target="../media/image118.png"/><Relationship Id="rId10" Type="http://schemas.openxmlformats.org/officeDocument/2006/relationships/image" Target="../media/image122.png"/><Relationship Id="rId4" Type="http://schemas.openxmlformats.org/officeDocument/2006/relationships/image" Target="../media/image117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12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0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1.jpeg"/><Relationship Id="rId3" Type="http://schemas.openxmlformats.org/officeDocument/2006/relationships/image" Target="../media/image128.jpe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png"/><Relationship Id="rId11" Type="http://schemas.openxmlformats.org/officeDocument/2006/relationships/image" Target="../media/image133.png"/><Relationship Id="rId5" Type="http://schemas.openxmlformats.org/officeDocument/2006/relationships/image" Target="../media/image72.png"/><Relationship Id="rId10" Type="http://schemas.openxmlformats.org/officeDocument/2006/relationships/image" Target="../media/image132.png"/><Relationship Id="rId4" Type="http://schemas.openxmlformats.org/officeDocument/2006/relationships/image" Target="../media/image82.png"/><Relationship Id="rId9" Type="http://schemas.openxmlformats.org/officeDocument/2006/relationships/image" Target="../media/image1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39.wmf"/><Relationship Id="rId3" Type="http://schemas.openxmlformats.org/officeDocument/2006/relationships/image" Target="../media/image82.png"/><Relationship Id="rId21" Type="http://schemas.openxmlformats.org/officeDocument/2006/relationships/oleObject" Target="../embeddings/oleObject16.bin"/><Relationship Id="rId7" Type="http://schemas.openxmlformats.org/officeDocument/2006/relationships/image" Target="../media/image132.png"/><Relationship Id="rId12" Type="http://schemas.openxmlformats.org/officeDocument/2006/relationships/image" Target="../media/image136.wmf"/><Relationship Id="rId17" Type="http://schemas.openxmlformats.org/officeDocument/2006/relationships/oleObject" Target="../embeddings/oleObject14.bin"/><Relationship Id="rId2" Type="http://schemas.openxmlformats.org/officeDocument/2006/relationships/image" Target="../media/image71.png"/><Relationship Id="rId16" Type="http://schemas.openxmlformats.org/officeDocument/2006/relationships/image" Target="../media/image138.wmf"/><Relationship Id="rId20" Type="http://schemas.openxmlformats.org/officeDocument/2006/relationships/image" Target="../media/image140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1.png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11.jpeg"/><Relationship Id="rId5" Type="http://schemas.openxmlformats.org/officeDocument/2006/relationships/image" Target="../media/image86.png"/><Relationship Id="rId15" Type="http://schemas.openxmlformats.org/officeDocument/2006/relationships/oleObject" Target="../embeddings/oleObject13.bin"/><Relationship Id="rId23" Type="http://schemas.openxmlformats.org/officeDocument/2006/relationships/image" Target="../media/image142.png"/><Relationship Id="rId10" Type="http://schemas.openxmlformats.org/officeDocument/2006/relationships/image" Target="../media/image135.jpeg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72.png"/><Relationship Id="rId9" Type="http://schemas.openxmlformats.org/officeDocument/2006/relationships/image" Target="../media/image134.png"/><Relationship Id="rId14" Type="http://schemas.openxmlformats.org/officeDocument/2006/relationships/image" Target="../media/image137.wmf"/><Relationship Id="rId22" Type="http://schemas.openxmlformats.org/officeDocument/2006/relationships/image" Target="../media/image14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13" Type="http://schemas.openxmlformats.org/officeDocument/2006/relationships/image" Target="../media/image149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1.bin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5.wmf"/><Relationship Id="rId11" Type="http://schemas.openxmlformats.org/officeDocument/2006/relationships/image" Target="../media/image148.wmf"/><Relationship Id="rId5" Type="http://schemas.openxmlformats.org/officeDocument/2006/relationships/oleObject" Target="../embeddings/oleObject18.bin"/><Relationship Id="rId15" Type="http://schemas.openxmlformats.org/officeDocument/2006/relationships/image" Target="../media/image150.wmf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144.wmf"/><Relationship Id="rId9" Type="http://schemas.openxmlformats.org/officeDocument/2006/relationships/image" Target="../media/image147.png"/><Relationship Id="rId1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52.png"/><Relationship Id="rId7" Type="http://schemas.openxmlformats.org/officeDocument/2006/relationships/image" Target="../media/image155.wmf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35.jpeg"/><Relationship Id="rId4" Type="http://schemas.openxmlformats.org/officeDocument/2006/relationships/image" Target="../media/image15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15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image" Target="../media/image167.png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166.wmf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3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5" Type="http://schemas.openxmlformats.org/officeDocument/2006/relationships/image" Target="../media/image169.png"/><Relationship Id="rId10" Type="http://schemas.openxmlformats.org/officeDocument/2006/relationships/image" Target="../media/image165.wmf"/><Relationship Id="rId4" Type="http://schemas.openxmlformats.org/officeDocument/2006/relationships/image" Target="../media/image162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1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63/5.0102000" TargetMode="External"/><Relationship Id="rId5" Type="http://schemas.openxmlformats.org/officeDocument/2006/relationships/hyperlink" Target="https://doi.org/10.1063/5.0036590" TargetMode="External"/><Relationship Id="rId4" Type="http://schemas.openxmlformats.org/officeDocument/2006/relationships/image" Target="../media/image4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link.aip.org/link/?JCP/101/3049/1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dx.doi.org/10.1016/S0009-2614(98)00634-4" TargetMode="External"/><Relationship Id="rId4" Type="http://schemas.openxmlformats.org/officeDocument/2006/relationships/hyperlink" Target="http://link.aip.org/link/?JCP/107/1779/1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jpeg"/><Relationship Id="rId18" Type="http://schemas.openxmlformats.org/officeDocument/2006/relationships/image" Target="../media/image15.jpe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8.wmf"/><Relationship Id="rId7" Type="http://schemas.openxmlformats.org/officeDocument/2006/relationships/image" Target="../media/image6.gif"/><Relationship Id="rId12" Type="http://schemas.openxmlformats.org/officeDocument/2006/relationships/image" Target="../media/image10.jpeg"/><Relationship Id="rId17" Type="http://schemas.openxmlformats.org/officeDocument/2006/relationships/image" Target="../media/image14.jpeg"/><Relationship Id="rId25" Type="http://schemas.openxmlformats.org/officeDocument/2006/relationships/image" Target="../media/image22.png"/><Relationship Id="rId2" Type="http://schemas.openxmlformats.org/officeDocument/2006/relationships/video" Target="../media/media1.mp4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microsoft.com/office/2007/relationships/media" Target="../media/media1.mp4"/><Relationship Id="rId6" Type="http://schemas.openxmlformats.org/officeDocument/2006/relationships/image" Target="../media/image5.gif"/><Relationship Id="rId11" Type="http://schemas.openxmlformats.org/officeDocument/2006/relationships/image" Target="../media/image9.wmf"/><Relationship Id="rId24" Type="http://schemas.openxmlformats.org/officeDocument/2006/relationships/image" Target="../media/image21.png"/><Relationship Id="rId5" Type="http://schemas.openxmlformats.org/officeDocument/2006/relationships/image" Target="../media/image4.png"/><Relationship Id="rId15" Type="http://schemas.openxmlformats.org/officeDocument/2006/relationships/image" Target="../media/image12.wmf"/><Relationship Id="rId23" Type="http://schemas.openxmlformats.org/officeDocument/2006/relationships/image" Target="../media/image20.png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16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Relationship Id="rId14" Type="http://schemas.openxmlformats.org/officeDocument/2006/relationships/oleObject" Target="../embeddings/oleObject2.bin"/><Relationship Id="rId22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176.wmf"/><Relationship Id="rId2" Type="http://schemas.openxmlformats.org/officeDocument/2006/relationships/image" Target="../media/image171.png"/><Relationship Id="rId16" Type="http://schemas.openxmlformats.org/officeDocument/2006/relationships/image" Target="../media/image178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3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175.wmf"/><Relationship Id="rId4" Type="http://schemas.openxmlformats.org/officeDocument/2006/relationships/image" Target="../media/image172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177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9.wmf"/><Relationship Id="rId7" Type="http://schemas.openxmlformats.org/officeDocument/2006/relationships/image" Target="../media/image181.wmf"/><Relationship Id="rId12" Type="http://schemas.openxmlformats.org/officeDocument/2006/relationships/hyperlink" Target="http://link.aip.org/link/?JCP/107/1779/1" TargetMode="External"/><Relationship Id="rId2" Type="http://schemas.openxmlformats.org/officeDocument/2006/relationships/oleObject" Target="../embeddings/oleObject38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40.bin"/><Relationship Id="rId11" Type="http://schemas.openxmlformats.org/officeDocument/2006/relationships/hyperlink" Target="http://dx.doi.org/10.1016/S0009-2614(98)00634-4" TargetMode="External"/><Relationship Id="rId5" Type="http://schemas.openxmlformats.org/officeDocument/2006/relationships/image" Target="../media/image180.wmf"/><Relationship Id="rId10" Type="http://schemas.openxmlformats.org/officeDocument/2006/relationships/image" Target="../media/image183.wmf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oleObject" Target="../embeddings/oleObject42.bin"/><Relationship Id="rId7" Type="http://schemas.openxmlformats.org/officeDocument/2006/relationships/image" Target="../media/image186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43.bin"/><Relationship Id="rId5" Type="http://schemas.openxmlformats.org/officeDocument/2006/relationships/image" Target="../media/image185.png"/><Relationship Id="rId4" Type="http://schemas.openxmlformats.org/officeDocument/2006/relationships/image" Target="../media/image184.wmf"/><Relationship Id="rId9" Type="http://schemas.openxmlformats.org/officeDocument/2006/relationships/image" Target="../media/image18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wmf"/><Relationship Id="rId13" Type="http://schemas.openxmlformats.org/officeDocument/2006/relationships/image" Target="../media/image193.png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hyperlink" Target="http://link.aip.org/link/?JCP/101/3049/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9.wmf"/><Relationship Id="rId11" Type="http://schemas.openxmlformats.org/officeDocument/2006/relationships/image" Target="../media/image192.png"/><Relationship Id="rId5" Type="http://schemas.openxmlformats.org/officeDocument/2006/relationships/oleObject" Target="../embeddings/oleObject46.bin"/><Relationship Id="rId10" Type="http://schemas.openxmlformats.org/officeDocument/2006/relationships/image" Target="../media/image191.wmf"/><Relationship Id="rId4" Type="http://schemas.openxmlformats.org/officeDocument/2006/relationships/image" Target="../media/image188.w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19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8.jpeg"/><Relationship Id="rId5" Type="http://schemas.openxmlformats.org/officeDocument/2006/relationships/image" Target="../media/image197.emf"/><Relationship Id="rId4" Type="http://schemas.openxmlformats.org/officeDocument/2006/relationships/image" Target="../media/image19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9.wmf"/><Relationship Id="rId7" Type="http://schemas.openxmlformats.org/officeDocument/2006/relationships/image" Target="../media/image201.wmf"/><Relationship Id="rId2" Type="http://schemas.openxmlformats.org/officeDocument/2006/relationships/oleObject" Target="../embeddings/oleObject4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204.png"/><Relationship Id="rId5" Type="http://schemas.openxmlformats.org/officeDocument/2006/relationships/image" Target="../media/image200.wmf"/><Relationship Id="rId10" Type="http://schemas.openxmlformats.org/officeDocument/2006/relationships/image" Target="../media/image203.wmf"/><Relationship Id="rId4" Type="http://schemas.openxmlformats.org/officeDocument/2006/relationships/oleObject" Target="../embeddings/oleObject50.bin"/><Relationship Id="rId9" Type="http://schemas.openxmlformats.org/officeDocument/2006/relationships/oleObject" Target="../embeddings/oleObject52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7.jpeg"/><Relationship Id="rId4" Type="http://schemas.openxmlformats.org/officeDocument/2006/relationships/image" Target="../media/image20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jpeg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jpeg"/><Relationship Id="rId5" Type="http://schemas.openxmlformats.org/officeDocument/2006/relationships/image" Target="../media/image208.png"/><Relationship Id="rId4" Type="http://schemas.openxmlformats.org/officeDocument/2006/relationships/image" Target="../media/image21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3" Type="http://schemas.openxmlformats.org/officeDocument/2006/relationships/image" Target="../media/image214.png"/><Relationship Id="rId7" Type="http://schemas.openxmlformats.org/officeDocument/2006/relationships/image" Target="../media/image2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7.png"/><Relationship Id="rId5" Type="http://schemas.openxmlformats.org/officeDocument/2006/relationships/image" Target="../media/image216.png"/><Relationship Id="rId4" Type="http://schemas.openxmlformats.org/officeDocument/2006/relationships/image" Target="../media/image215.png"/><Relationship Id="rId9" Type="http://schemas.openxmlformats.org/officeDocument/2006/relationships/image" Target="../media/image2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4.png"/><Relationship Id="rId21" Type="http://schemas.openxmlformats.org/officeDocument/2006/relationships/image" Target="../media/image40.jpe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gif"/><Relationship Id="rId20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30.png"/><Relationship Id="rId24" Type="http://schemas.openxmlformats.org/officeDocument/2006/relationships/image" Target="../media/image43.jpeg"/><Relationship Id="rId5" Type="http://schemas.openxmlformats.org/officeDocument/2006/relationships/image" Target="../media/image26.png"/><Relationship Id="rId15" Type="http://schemas.openxmlformats.org/officeDocument/2006/relationships/image" Target="../media/image34.png"/><Relationship Id="rId23" Type="http://schemas.openxmlformats.org/officeDocument/2006/relationships/image" Target="../media/image42.emf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10.jpeg"/><Relationship Id="rId14" Type="http://schemas.openxmlformats.org/officeDocument/2006/relationships/image" Target="../media/image33.png"/><Relationship Id="rId22" Type="http://schemas.openxmlformats.org/officeDocument/2006/relationships/image" Target="../media/image4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225.wmf"/><Relationship Id="rId3" Type="http://schemas.openxmlformats.org/officeDocument/2006/relationships/image" Target="../media/image207.jpeg"/><Relationship Id="rId7" Type="http://schemas.openxmlformats.org/officeDocument/2006/relationships/image" Target="../media/image222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1040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224.wmf"/><Relationship Id="rId5" Type="http://schemas.openxmlformats.org/officeDocument/2006/relationships/image" Target="../media/image221.wmf"/><Relationship Id="rId15" Type="http://schemas.openxmlformats.org/officeDocument/2006/relationships/image" Target="../media/image226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223.wmf"/><Relationship Id="rId14" Type="http://schemas.openxmlformats.org/officeDocument/2006/relationships/oleObject" Target="../embeddings/oleObject58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8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20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mp4"/><Relationship Id="rId13" Type="http://schemas.openxmlformats.org/officeDocument/2006/relationships/image" Target="../media/image236.png"/><Relationship Id="rId3" Type="http://schemas.microsoft.com/office/2007/relationships/media" Target="../media/media3.mp4"/><Relationship Id="rId7" Type="http://schemas.microsoft.com/office/2007/relationships/media" Target="../media/media5.mp4"/><Relationship Id="rId12" Type="http://schemas.openxmlformats.org/officeDocument/2006/relationships/image" Target="../media/image23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234.png"/><Relationship Id="rId5" Type="http://schemas.microsoft.com/office/2007/relationships/media" Target="../media/media4.mp4"/><Relationship Id="rId10" Type="http://schemas.openxmlformats.org/officeDocument/2006/relationships/image" Target="../media/image233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0.png"/><Relationship Id="rId4" Type="http://schemas.openxmlformats.org/officeDocument/2006/relationships/image" Target="../media/image239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video" Target="../media/media2.mp4"/><Relationship Id="rId13" Type="http://schemas.openxmlformats.org/officeDocument/2006/relationships/image" Target="../media/image233.png"/><Relationship Id="rId3" Type="http://schemas.microsoft.com/office/2007/relationships/media" Target="../media/media3.mp4"/><Relationship Id="rId7" Type="http://schemas.microsoft.com/office/2007/relationships/media" Target="../media/media2.mp4"/><Relationship Id="rId12" Type="http://schemas.openxmlformats.org/officeDocument/2006/relationships/image" Target="../media/image237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video" Target="../media/media5.mp4"/><Relationship Id="rId11" Type="http://schemas.openxmlformats.org/officeDocument/2006/relationships/image" Target="../media/image234.png"/><Relationship Id="rId5" Type="http://schemas.microsoft.com/office/2007/relationships/media" Target="../media/media5.mp4"/><Relationship Id="rId10" Type="http://schemas.openxmlformats.org/officeDocument/2006/relationships/image" Target="../media/image235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2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7" Type="http://schemas.openxmlformats.org/officeDocument/2006/relationships/image" Target="../media/image20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pn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image" Target="../media/image51.emf"/><Relationship Id="rId3" Type="http://schemas.openxmlformats.org/officeDocument/2006/relationships/image" Target="../media/image45.png"/><Relationship Id="rId7" Type="http://schemas.openxmlformats.org/officeDocument/2006/relationships/hyperlink" Target="https://doi.org/10.1063/5.0102000" TargetMode="External"/><Relationship Id="rId12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63/5.0060208" TargetMode="External"/><Relationship Id="rId11" Type="http://schemas.openxmlformats.org/officeDocument/2006/relationships/image" Target="../media/image49.jpeg"/><Relationship Id="rId5" Type="http://schemas.openxmlformats.org/officeDocument/2006/relationships/hyperlink" Target="https://doi.org/10.1063/5.0036590" TargetMode="External"/><Relationship Id="rId10" Type="http://schemas.openxmlformats.org/officeDocument/2006/relationships/image" Target="../media/image48.emf"/><Relationship Id="rId4" Type="http://schemas.openxmlformats.org/officeDocument/2006/relationships/image" Target="../media/image42.emf"/><Relationship Id="rId9" Type="http://schemas.openxmlformats.org/officeDocument/2006/relationships/image" Target="../media/image47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1.jpeg"/><Relationship Id="rId12" Type="http://schemas.openxmlformats.org/officeDocument/2006/relationships/image" Target="../media/image251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246.wmf"/><Relationship Id="rId11" Type="http://schemas.openxmlformats.org/officeDocument/2006/relationships/image" Target="../media/image250.png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249.png"/><Relationship Id="rId4" Type="http://schemas.openxmlformats.org/officeDocument/2006/relationships/image" Target="../media/image245.png"/><Relationship Id="rId9" Type="http://schemas.openxmlformats.org/officeDocument/2006/relationships/image" Target="../media/image24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video" Target="../media/media9.mp4"/><Relationship Id="rId13" Type="http://schemas.openxmlformats.org/officeDocument/2006/relationships/image" Target="../media/image22.png"/><Relationship Id="rId3" Type="http://schemas.microsoft.com/office/2007/relationships/media" Target="../media/media8.mp4"/><Relationship Id="rId7" Type="http://schemas.microsoft.com/office/2007/relationships/media" Target="../media/media9.mp4"/><Relationship Id="rId12" Type="http://schemas.openxmlformats.org/officeDocument/2006/relationships/image" Target="../media/image254.png"/><Relationship Id="rId2" Type="http://schemas.openxmlformats.org/officeDocument/2006/relationships/video" Target="../media/media7.mp4"/><Relationship Id="rId16" Type="http://schemas.openxmlformats.org/officeDocument/2006/relationships/image" Target="../media/image244.png"/><Relationship Id="rId1" Type="http://schemas.microsoft.com/office/2007/relationships/media" Target="../media/media7.mp4"/><Relationship Id="rId6" Type="http://schemas.openxmlformats.org/officeDocument/2006/relationships/video" Target="../media/media1.mp4"/><Relationship Id="rId11" Type="http://schemas.openxmlformats.org/officeDocument/2006/relationships/image" Target="../media/image253.png"/><Relationship Id="rId5" Type="http://schemas.microsoft.com/office/2007/relationships/media" Target="../media/media1.mp4"/><Relationship Id="rId15" Type="http://schemas.openxmlformats.org/officeDocument/2006/relationships/image" Target="../media/image243.png"/><Relationship Id="rId10" Type="http://schemas.openxmlformats.org/officeDocument/2006/relationships/image" Target="../media/image252.jpeg"/><Relationship Id="rId4" Type="http://schemas.openxmlformats.org/officeDocument/2006/relationships/video" Target="../media/media8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5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3" Type="http://schemas.openxmlformats.org/officeDocument/2006/relationships/image" Target="../media/image244.png"/><Relationship Id="rId7" Type="http://schemas.openxmlformats.org/officeDocument/2006/relationships/image" Target="../media/image259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8.png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7" Type="http://schemas.openxmlformats.org/officeDocument/2006/relationships/image" Target="../media/image261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7" Type="http://schemas.openxmlformats.org/officeDocument/2006/relationships/image" Target="../media/image267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6.png"/><Relationship Id="rId5" Type="http://schemas.openxmlformats.org/officeDocument/2006/relationships/image" Target="../media/image265.png"/><Relationship Id="rId4" Type="http://schemas.openxmlformats.org/officeDocument/2006/relationships/image" Target="../media/image264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png"/><Relationship Id="rId13" Type="http://schemas.openxmlformats.org/officeDocument/2006/relationships/image" Target="../media/image279.png"/><Relationship Id="rId18" Type="http://schemas.openxmlformats.org/officeDocument/2006/relationships/image" Target="../media/image284.png"/><Relationship Id="rId3" Type="http://schemas.openxmlformats.org/officeDocument/2006/relationships/image" Target="../media/image269.png"/><Relationship Id="rId7" Type="http://schemas.openxmlformats.org/officeDocument/2006/relationships/image" Target="../media/image273.jpeg"/><Relationship Id="rId12" Type="http://schemas.openxmlformats.org/officeDocument/2006/relationships/image" Target="../media/image278.png"/><Relationship Id="rId17" Type="http://schemas.openxmlformats.org/officeDocument/2006/relationships/image" Target="../media/image283.jpeg"/><Relationship Id="rId2" Type="http://schemas.openxmlformats.org/officeDocument/2006/relationships/image" Target="../media/image268.jpeg"/><Relationship Id="rId16" Type="http://schemas.openxmlformats.org/officeDocument/2006/relationships/image" Target="../media/image282.png"/><Relationship Id="rId20" Type="http://schemas.openxmlformats.org/officeDocument/2006/relationships/image" Target="../media/image2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2.jpeg"/><Relationship Id="rId11" Type="http://schemas.openxmlformats.org/officeDocument/2006/relationships/image" Target="../media/image277.png"/><Relationship Id="rId5" Type="http://schemas.openxmlformats.org/officeDocument/2006/relationships/image" Target="../media/image271.png"/><Relationship Id="rId15" Type="http://schemas.openxmlformats.org/officeDocument/2006/relationships/image" Target="../media/image281.png"/><Relationship Id="rId10" Type="http://schemas.openxmlformats.org/officeDocument/2006/relationships/image" Target="../media/image276.png"/><Relationship Id="rId19" Type="http://schemas.openxmlformats.org/officeDocument/2006/relationships/image" Target="../media/image285.png"/><Relationship Id="rId4" Type="http://schemas.openxmlformats.org/officeDocument/2006/relationships/image" Target="../media/image270.jpeg"/><Relationship Id="rId9" Type="http://schemas.openxmlformats.org/officeDocument/2006/relationships/image" Target="../media/image275.png"/><Relationship Id="rId14" Type="http://schemas.openxmlformats.org/officeDocument/2006/relationships/image" Target="../media/image28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13" Type="http://schemas.openxmlformats.org/officeDocument/2006/relationships/image" Target="../media/image58.png"/><Relationship Id="rId7" Type="http://schemas.openxmlformats.org/officeDocument/2006/relationships/image" Target="../media/image500.png"/><Relationship Id="rId12" Type="http://schemas.openxmlformats.org/officeDocument/2006/relationships/image" Target="../media/image57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56.emf"/><Relationship Id="rId5" Type="http://schemas.openxmlformats.org/officeDocument/2006/relationships/image" Target="../media/image1201.png"/><Relationship Id="rId10" Type="http://schemas.openxmlformats.org/officeDocument/2006/relationships/image" Target="../media/image55.jpeg"/><Relationship Id="rId4" Type="http://schemas.openxmlformats.org/officeDocument/2006/relationships/image" Target="../media/image110.png"/><Relationship Id="rId9" Type="http://schemas.openxmlformats.org/officeDocument/2006/relationships/image" Target="../media/image54.emf"/><Relationship Id="rId14" Type="http://schemas.openxmlformats.org/officeDocument/2006/relationships/hyperlink" Target="https://doi.org/10.1063/5.015626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75" y="642938"/>
            <a:ext cx="7994224" cy="2028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Simulating Multidimensional  Electronic</a:t>
            </a:r>
            <a:r>
              <a:rPr lang="ja-JP" alt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&amp; Electronic-Vibrational Spectroscopies</a:t>
            </a:r>
            <a:endParaRPr lang="ja-JP" alt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13584" y="4838123"/>
            <a:ext cx="6400800" cy="13858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3"/>
              </a:rPr>
              <a:t>Yoshitaka Tanimura</a:t>
            </a:r>
            <a:endParaRPr lang="en-US" altLang="ja-JP" dirty="0">
              <a:solidFill>
                <a:schemeClr val="accent1">
                  <a:lumMod val="5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Department of Chemistry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Kyoto University</a:t>
            </a:r>
            <a:endParaRPr lang="ja-JP" altLang="en-US" dirty="0">
              <a:solidFill>
                <a:schemeClr val="accent1">
                  <a:lumMod val="5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7884" y="2822229"/>
            <a:ext cx="10922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76126" y="412819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3/28/2025</a:t>
            </a:fld>
            <a:endParaRPr lang="ja-JP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2926" y="3402903"/>
            <a:ext cx="58147" cy="521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ciel\Desktop\Paper\HEOM\#GaussData\Picture\Porphyri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17" t="11002" r="19323" b="9383"/>
          <a:stretch/>
        </p:blipFill>
        <p:spPr bwMode="auto">
          <a:xfrm>
            <a:off x="5034467" y="1518097"/>
            <a:ext cx="3081338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線コネクタ 4"/>
          <p:cNvCxnSpPr/>
          <p:nvPr/>
        </p:nvCxnSpPr>
        <p:spPr>
          <a:xfrm>
            <a:off x="5696216" y="4847848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>
            <a:off x="5696216" y="578395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円/楕円 8"/>
          <p:cNvSpPr>
            <a:spLocks noChangeAspect="1"/>
          </p:cNvSpPr>
          <p:nvPr/>
        </p:nvSpPr>
        <p:spPr>
          <a:xfrm>
            <a:off x="6023137" y="4704120"/>
            <a:ext cx="287968" cy="288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>
            <a:spLocks noChangeAspect="1"/>
          </p:cNvSpPr>
          <p:nvPr/>
        </p:nvSpPr>
        <p:spPr>
          <a:xfrm>
            <a:off x="6632256" y="5645676"/>
            <a:ext cx="287968" cy="288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コンテンツ プレースホルダ 2"/>
          <p:cNvSpPr txBox="1">
            <a:spLocks/>
          </p:cNvSpPr>
          <p:nvPr/>
        </p:nvSpPr>
        <p:spPr>
          <a:xfrm>
            <a:off x="5688611" y="6189003"/>
            <a:ext cx="2504000" cy="552621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Excited State</a:t>
            </a: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395536" y="318184"/>
            <a:ext cx="835292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Photo excitation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" name="Picture 2" descr="C:\Users\ciel\Desktop\Paper\HEOM\#GaussData\Picture\Porphyri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t="11002" r="19323" b="9383"/>
          <a:stretch/>
        </p:blipFill>
        <p:spPr bwMode="auto">
          <a:xfrm>
            <a:off x="462317" y="1547664"/>
            <a:ext cx="3081338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線コネクタ 13"/>
          <p:cNvCxnSpPr/>
          <p:nvPr/>
        </p:nvCxnSpPr>
        <p:spPr>
          <a:xfrm>
            <a:off x="1124066" y="4877415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1124066" y="5813519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コンテンツ プレースホルダ 2"/>
          <p:cNvSpPr txBox="1">
            <a:spLocks/>
          </p:cNvSpPr>
          <p:nvPr/>
        </p:nvSpPr>
        <p:spPr>
          <a:xfrm>
            <a:off x="2710961" y="5566762"/>
            <a:ext cx="1221417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03D1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HOMO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3D1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" name="コンテンツ プレースホルダ 2"/>
          <p:cNvSpPr txBox="1">
            <a:spLocks/>
          </p:cNvSpPr>
          <p:nvPr/>
        </p:nvSpPr>
        <p:spPr>
          <a:xfrm>
            <a:off x="2758335" y="4630658"/>
            <a:ext cx="1221417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LUMO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9" name="円/楕円 18"/>
          <p:cNvSpPr>
            <a:spLocks noChangeAspect="1"/>
          </p:cNvSpPr>
          <p:nvPr/>
        </p:nvSpPr>
        <p:spPr>
          <a:xfrm>
            <a:off x="2060106" y="5675243"/>
            <a:ext cx="287968" cy="288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コンテンツ プレースホルダ 2"/>
          <p:cNvSpPr txBox="1">
            <a:spLocks/>
          </p:cNvSpPr>
          <p:nvPr/>
        </p:nvSpPr>
        <p:spPr>
          <a:xfrm>
            <a:off x="910645" y="6179299"/>
            <a:ext cx="2504000" cy="552621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Ground State</a:t>
            </a:r>
          </a:p>
        </p:txBody>
      </p:sp>
      <p:sp>
        <p:nvSpPr>
          <p:cNvPr id="21" name="円/楕円 20"/>
          <p:cNvSpPr>
            <a:spLocks noChangeAspect="1"/>
          </p:cNvSpPr>
          <p:nvPr/>
        </p:nvSpPr>
        <p:spPr>
          <a:xfrm>
            <a:off x="1412488" y="5675272"/>
            <a:ext cx="287968" cy="288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フリーフォーム 23"/>
          <p:cNvSpPr/>
          <p:nvPr/>
        </p:nvSpPr>
        <p:spPr>
          <a:xfrm>
            <a:off x="5311542" y="1373762"/>
            <a:ext cx="1193927" cy="1440160"/>
          </a:xfrm>
          <a:custGeom>
            <a:avLst/>
            <a:gdLst>
              <a:gd name="connsiteX0" fmla="*/ 0 w 1481959"/>
              <a:gd name="connsiteY0" fmla="*/ 0 h 1277007"/>
              <a:gd name="connsiteX1" fmla="*/ 1119352 w 1481959"/>
              <a:gd name="connsiteY1" fmla="*/ 268013 h 1277007"/>
              <a:gd name="connsiteX2" fmla="*/ 1481959 w 1481959"/>
              <a:gd name="connsiteY2" fmla="*/ 1277007 h 1277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1959" h="1277007">
                <a:moveTo>
                  <a:pt x="0" y="0"/>
                </a:moveTo>
                <a:cubicBezTo>
                  <a:pt x="436179" y="27589"/>
                  <a:pt x="872359" y="55179"/>
                  <a:pt x="1119352" y="268013"/>
                </a:cubicBezTo>
                <a:cubicBezTo>
                  <a:pt x="1366345" y="480847"/>
                  <a:pt x="1424152" y="878927"/>
                  <a:pt x="1481959" y="1277007"/>
                </a:cubicBezTo>
              </a:path>
            </a:pathLst>
          </a:custGeom>
          <a:noFill/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コンテンツ プレースホルダ 2"/>
          <p:cNvSpPr txBox="1">
            <a:spLocks/>
          </p:cNvSpPr>
          <p:nvPr/>
        </p:nvSpPr>
        <p:spPr>
          <a:xfrm>
            <a:off x="4040951" y="1213386"/>
            <a:ext cx="1245035" cy="432049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Photon </a:t>
            </a:r>
          </a:p>
        </p:txBody>
      </p:sp>
      <p:sp>
        <p:nvSpPr>
          <p:cNvPr id="23" name="円/楕円 22"/>
          <p:cNvSpPr>
            <a:spLocks noChangeAspect="1"/>
          </p:cNvSpPr>
          <p:nvPr/>
        </p:nvSpPr>
        <p:spPr>
          <a:xfrm>
            <a:off x="6022785" y="5645676"/>
            <a:ext cx="287968" cy="288000"/>
          </a:xfrm>
          <a:prstGeom prst="ellipse">
            <a:avLst/>
          </a:prstGeom>
          <a:noFill/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 flipV="1">
            <a:off x="6166769" y="4961676"/>
            <a:ext cx="390" cy="828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 descr="C:\Users\ciel\Desktop\Paper\HEOM\#GaussData\Picture\PorphyrinHOM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0" t="9012" r="18209" b="9317"/>
          <a:stretch/>
        </p:blipFill>
        <p:spPr bwMode="auto">
          <a:xfrm>
            <a:off x="486544" y="1515432"/>
            <a:ext cx="3082667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ciel\Desktop\Paper\HEOM\#GaussData\Picture\PorphyrinLUMO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9" r="16596"/>
          <a:stretch/>
        </p:blipFill>
        <p:spPr bwMode="auto">
          <a:xfrm>
            <a:off x="4798813" y="1213386"/>
            <a:ext cx="3517503" cy="348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コンテンツ プレースホルダ 2">
            <a:extLst>
              <a:ext uri="{FF2B5EF4-FFF2-40B4-BE49-F238E27FC236}">
                <a16:creationId xmlns:a16="http://schemas.microsoft.com/office/drawing/2014/main" id="{715733AB-48F5-4716-92CE-8323F289FB8F}"/>
              </a:ext>
            </a:extLst>
          </p:cNvPr>
          <p:cNvSpPr txBox="1">
            <a:spLocks/>
          </p:cNvSpPr>
          <p:nvPr/>
        </p:nvSpPr>
        <p:spPr>
          <a:xfrm>
            <a:off x="272173" y="884161"/>
            <a:ext cx="2504000" cy="552621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Highest Occupied Molecular Orbital </a:t>
            </a:r>
          </a:p>
          <a:p>
            <a:pPr>
              <a:spcBef>
                <a:spcPts val="768"/>
              </a:spcBef>
            </a:pPr>
            <a:r>
              <a:rPr lang="en-US" altLang="ja-JP" sz="1600" dirty="0">
                <a:solidFill>
                  <a:srgbClr val="03D1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(HOMO)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56D19DEC-C0F4-4562-A983-8E37EB6C3B23}"/>
              </a:ext>
            </a:extLst>
          </p:cNvPr>
          <p:cNvSpPr txBox="1"/>
          <p:nvPr/>
        </p:nvSpPr>
        <p:spPr>
          <a:xfrm>
            <a:off x="6421588" y="762532"/>
            <a:ext cx="2801780" cy="7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768"/>
              </a:spcBef>
            </a:pPr>
            <a:r>
              <a:rPr lang="en-US" altLang="ja-JP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Lowest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Uno</a:t>
            </a:r>
            <a:r>
              <a:rPr lang="en-US" altLang="ja-JP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ccupied </a:t>
            </a:r>
          </a:p>
          <a:p>
            <a:pPr>
              <a:spcBef>
                <a:spcPts val="768"/>
              </a:spcBef>
            </a:pPr>
            <a:r>
              <a:rPr lang="en-US" altLang="ja-JP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Molecular Orbital</a:t>
            </a:r>
            <a:r>
              <a:rPr lang="en-US" altLang="ja-JP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(LUMO)</a:t>
            </a:r>
            <a:r>
              <a:rPr lang="en-US" altLang="ja-JP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8" name="コンテンツ プレースホルダ 2">
            <a:extLst>
              <a:ext uri="{FF2B5EF4-FFF2-40B4-BE49-F238E27FC236}">
                <a16:creationId xmlns:a16="http://schemas.microsoft.com/office/drawing/2014/main" id="{8F782A71-5027-4DB3-9291-51DFFD7D4BD8}"/>
              </a:ext>
            </a:extLst>
          </p:cNvPr>
          <p:cNvSpPr txBox="1">
            <a:spLocks/>
          </p:cNvSpPr>
          <p:nvPr/>
        </p:nvSpPr>
        <p:spPr>
          <a:xfrm>
            <a:off x="7360887" y="4592807"/>
            <a:ext cx="1221417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LUMO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" name="コンテンツ プレースホルダ 2">
            <a:extLst>
              <a:ext uri="{FF2B5EF4-FFF2-40B4-BE49-F238E27FC236}">
                <a16:creationId xmlns:a16="http://schemas.microsoft.com/office/drawing/2014/main" id="{DFF8B4B1-30AB-4C7A-887A-BCAF0804DF6A}"/>
              </a:ext>
            </a:extLst>
          </p:cNvPr>
          <p:cNvSpPr txBox="1">
            <a:spLocks/>
          </p:cNvSpPr>
          <p:nvPr/>
        </p:nvSpPr>
        <p:spPr>
          <a:xfrm>
            <a:off x="7352016" y="5513445"/>
            <a:ext cx="1221417" cy="39077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768"/>
              </a:spcBef>
            </a:pPr>
            <a:r>
              <a:rPr lang="en-US" altLang="ja-JP" sz="2400" dirty="0">
                <a:solidFill>
                  <a:srgbClr val="03D1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HOMO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3D1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043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7" grpId="0"/>
      <p:bldP spid="36" grpId="0"/>
      <p:bldP spid="37" grpId="0"/>
      <p:bldP spid="38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246" y="3025562"/>
            <a:ext cx="3452990" cy="189671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737" y="4206261"/>
            <a:ext cx="405377" cy="401589"/>
          </a:xfrm>
          <a:prstGeom prst="rect">
            <a:avLst/>
          </a:prstGeom>
        </p:spPr>
      </p:pic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5708895" y="4781695"/>
          <a:ext cx="1638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38000" imgH="558720" progId="Equation.DSMT4">
                  <p:embed/>
                </p:oleObj>
              </mc:Choice>
              <mc:Fallback>
                <p:oleObj name="Equation" r:id="rId4" imgW="1638000" imgH="55872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08895" y="4781695"/>
                        <a:ext cx="1638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図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261" y="5661517"/>
            <a:ext cx="7642975" cy="708686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5718" y="3366205"/>
            <a:ext cx="1365749" cy="731651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1843486" y="5566142"/>
            <a:ext cx="56137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3200" b="1" i="1" dirty="0">
                <a:latin typeface="Symbol" panose="05050102010706020507" pitchFamily="18" charset="2"/>
              </a:rPr>
              <a:t>m</a:t>
            </a:r>
            <a:r>
              <a:rPr lang="en-US" altLang="ja-JP" sz="3200" b="1" baseline="-25000" dirty="0">
                <a:latin typeface="+mn-lt"/>
              </a:rPr>
              <a:t>1</a:t>
            </a:r>
            <a:endParaRPr kumimoji="1" lang="ja-JP" altLang="en-US" sz="3200" b="1" dirty="0">
              <a:latin typeface="Symbol" panose="05050102010706020507" pitchFamily="18" charset="2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328692" y="5566142"/>
            <a:ext cx="56137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3200" b="1" i="1" dirty="0">
                <a:latin typeface="Symbol" panose="05050102010706020507" pitchFamily="18" charset="2"/>
              </a:rPr>
              <a:t>m</a:t>
            </a:r>
            <a:r>
              <a:rPr lang="en-US" altLang="ja-JP" sz="3200" b="1" baseline="-25000" dirty="0">
                <a:latin typeface="+mn-lt"/>
              </a:rPr>
              <a:t>2</a:t>
            </a:r>
            <a:endParaRPr kumimoji="1" lang="ja-JP" altLang="en-US" sz="3200" b="1" dirty="0">
              <a:latin typeface="Symbol" panose="05050102010706020507" pitchFamily="18" charset="2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20820" y="4709649"/>
            <a:ext cx="56137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3200" b="1" i="1" dirty="0">
                <a:latin typeface="Symbol" panose="05050102010706020507" pitchFamily="18" charset="2"/>
              </a:rPr>
              <a:t>m</a:t>
            </a:r>
            <a:r>
              <a:rPr lang="en-US" altLang="ja-JP" sz="3200" b="1" baseline="-25000" dirty="0">
                <a:latin typeface="+mn-lt"/>
              </a:rPr>
              <a:t>1</a:t>
            </a:r>
            <a:endParaRPr kumimoji="1" lang="ja-JP" altLang="en-US" sz="3200" b="1" dirty="0">
              <a:latin typeface="Symbol" panose="05050102010706020507" pitchFamily="18" charset="2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17915" y="5137674"/>
            <a:ext cx="2079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Dipole operator</a:t>
            </a:r>
          </a:p>
        </p:txBody>
      </p:sp>
      <p:sp>
        <p:nvSpPr>
          <p:cNvPr id="22" name="右矢印 21"/>
          <p:cNvSpPr/>
          <p:nvPr/>
        </p:nvSpPr>
        <p:spPr>
          <a:xfrm rot="16200000" flipV="1">
            <a:off x="6373106" y="3880145"/>
            <a:ext cx="336636" cy="238767"/>
          </a:xfrm>
          <a:prstGeom prst="rightArrow">
            <a:avLst/>
          </a:prstGeom>
          <a:solidFill>
            <a:schemeClr val="bg1"/>
          </a:solidFill>
          <a:ln>
            <a:solidFill>
              <a:srgbClr val="FD7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6" name="Picture 2" descr="http://www.bimore.eu/lh2_top_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966" y="1762865"/>
            <a:ext cx="2864225" cy="286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539" y="1654582"/>
            <a:ext cx="1365749" cy="596555"/>
          </a:xfrm>
          <a:prstGeom prst="rect">
            <a:avLst/>
          </a:prstGeom>
        </p:spPr>
      </p:pic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-732521" y="-65937"/>
            <a:ext cx="8588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processes in biology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887775">
            <a:off x="2712670" y="1792721"/>
            <a:ext cx="512132" cy="588348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825403">
            <a:off x="2043862" y="1955531"/>
            <a:ext cx="512132" cy="63061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9647551">
            <a:off x="7539898" y="2639109"/>
            <a:ext cx="512132" cy="717658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8040913">
            <a:off x="6147928" y="2690840"/>
            <a:ext cx="512132" cy="73216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79371">
            <a:off x="6138272" y="2662175"/>
            <a:ext cx="536387" cy="71287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93329" y="981193"/>
            <a:ext cx="2342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 excitation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16291" y="910799"/>
            <a:ext cx="1088113" cy="97796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520252">
            <a:off x="4874315" y="817445"/>
            <a:ext cx="1066733" cy="109675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42908" y="1001654"/>
            <a:ext cx="843216" cy="814632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100509">
            <a:off x="6347614" y="821863"/>
            <a:ext cx="971021" cy="923975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973642">
            <a:off x="3321538" y="2220581"/>
            <a:ext cx="512132" cy="588348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4743309">
            <a:off x="3604437" y="2882754"/>
            <a:ext cx="512132" cy="588348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637739">
            <a:off x="3311956" y="3529374"/>
            <a:ext cx="512132" cy="588348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364024">
            <a:off x="2628598" y="3950040"/>
            <a:ext cx="512132" cy="588348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497268">
            <a:off x="1927988" y="3734338"/>
            <a:ext cx="512132" cy="588348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274644">
            <a:off x="1421038" y="3180256"/>
            <a:ext cx="512132" cy="588348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542267">
            <a:off x="1483768" y="2439850"/>
            <a:ext cx="512132" cy="58834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625348">
            <a:off x="2063102" y="1975550"/>
            <a:ext cx="536387" cy="601753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901899" y="1804712"/>
            <a:ext cx="1304854" cy="796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4916291" y="1908849"/>
            <a:ext cx="2456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HOMO  </a:t>
            </a:r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 LUMO</a:t>
            </a:r>
          </a:p>
        </p:txBody>
      </p:sp>
    </p:spTree>
    <p:extLst>
      <p:ext uri="{BB962C8B-B14F-4D97-AF65-F5344CB8AC3E}">
        <p14:creationId xmlns:p14="http://schemas.microsoft.com/office/powerpoint/2010/main" val="211865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"/>
                            </p:stCondLst>
                            <p:childTnLst>
                              <p:par>
                                <p:cTn id="1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9259E-6 L -0.00104 -0.12199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4" grpId="0" animBg="1"/>
      <p:bldP spid="23" grpId="0"/>
      <p:bldP spid="22" grpId="0" animBg="1"/>
      <p:bldP spid="5" grpId="0"/>
      <p:bldP spid="7" grpId="0" animBg="1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4012" y="-42091"/>
            <a:ext cx="8229600" cy="1143000"/>
          </a:xfrm>
        </p:spPr>
        <p:txBody>
          <a:bodyPr/>
          <a:lstStyle/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hole and electron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347" y="1809701"/>
            <a:ext cx="1500039" cy="219358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321" y="2117262"/>
            <a:ext cx="3070110" cy="139002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67" y="2120178"/>
            <a:ext cx="405377" cy="401589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725189" y="1426378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hole transfer</a:t>
            </a:r>
            <a:endParaRPr kumimoji="1" lang="ja-JP" altLang="en-US" sz="2000" b="1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058321" y="1286119"/>
            <a:ext cx="487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i="1" dirty="0" err="1">
                <a:solidFill>
                  <a:srgbClr val="0541EB"/>
                </a:solidFill>
              </a:rPr>
              <a:t>t</a:t>
            </a:r>
            <a:r>
              <a:rPr lang="en-US" altLang="ja-JP" sz="3200" b="1" i="1" baseline="-25000" dirty="0" err="1">
                <a:solidFill>
                  <a:srgbClr val="0541EB"/>
                </a:solidFill>
              </a:rPr>
              <a:t>h</a:t>
            </a:r>
            <a:endParaRPr kumimoji="1" lang="ja-JP" altLang="en-US" sz="3200" b="1" i="1" dirty="0">
              <a:solidFill>
                <a:srgbClr val="0541EB"/>
              </a:solidFill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5874968" y="2925070"/>
            <a:ext cx="380527" cy="38043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5940158" y="3468881"/>
          <a:ext cx="1714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14320" imgH="558720" progId="Equation.DSMT4">
                  <p:embed/>
                </p:oleObj>
              </mc:Choice>
              <mc:Fallback>
                <p:oleObj name="Equation" r:id="rId5" imgW="1714320" imgH="55872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0158" y="3468881"/>
                        <a:ext cx="1714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右矢印 11"/>
          <p:cNvSpPr/>
          <p:nvPr/>
        </p:nvSpPr>
        <p:spPr>
          <a:xfrm rot="10800000" flipV="1">
            <a:off x="6421890" y="2739476"/>
            <a:ext cx="449357" cy="248114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右矢印 12"/>
          <p:cNvSpPr/>
          <p:nvPr/>
        </p:nvSpPr>
        <p:spPr>
          <a:xfrm rot="18280561" flipV="1">
            <a:off x="2216855" y="2827070"/>
            <a:ext cx="449357" cy="248114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300449">
            <a:off x="1740189" y="2080498"/>
            <a:ext cx="1402378" cy="1702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220" y="4751337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4128" y="4418923"/>
            <a:ext cx="3452990" cy="1896713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5575886" y="4273559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Electron transfer</a:t>
            </a:r>
            <a:endParaRPr kumimoji="1" lang="ja-JP" altLang="en-US" sz="2000" b="1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989561" y="4126535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i="1" dirty="0" err="1"/>
              <a:t>t</a:t>
            </a:r>
            <a:r>
              <a:rPr lang="en-US" altLang="ja-JP" sz="3200" b="1" i="1" baseline="-25000" dirty="0" err="1"/>
              <a:t>e</a:t>
            </a:r>
            <a:endParaRPr kumimoji="1" lang="ja-JP" altLang="en-US" sz="3200" b="1" i="1" dirty="0"/>
          </a:p>
        </p:txBody>
      </p:sp>
      <p:sp>
        <p:nvSpPr>
          <p:cNvPr id="20" name="円/楕円 19"/>
          <p:cNvSpPr/>
          <p:nvPr/>
        </p:nvSpPr>
        <p:spPr>
          <a:xfrm>
            <a:off x="5983284" y="4749417"/>
            <a:ext cx="380527" cy="380439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42010" y="4698918"/>
            <a:ext cx="416704" cy="481435"/>
          </a:xfrm>
          <a:prstGeom prst="rect">
            <a:avLst/>
          </a:prstGeom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5940158" y="6024847"/>
          <a:ext cx="1663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63560" imgH="558720" progId="Equation.DSMT4">
                  <p:embed/>
                </p:oleObj>
              </mc:Choice>
              <mc:Fallback>
                <p:oleObj name="Equation" r:id="rId11" imgW="1663560" imgH="558720" progId="Equation.DSMT4">
                  <p:embed/>
                  <p:pic>
                    <p:nvPicPr>
                      <p:cNvPr id="22" name="オブジェクト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40158" y="6024847"/>
                        <a:ext cx="16637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図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15657" y="5093375"/>
            <a:ext cx="1690067" cy="1220146"/>
          </a:xfrm>
          <a:prstGeom prst="rect">
            <a:avLst/>
          </a:prstGeom>
        </p:spPr>
      </p:pic>
      <p:sp>
        <p:nvSpPr>
          <p:cNvPr id="24" name="右矢印 23"/>
          <p:cNvSpPr/>
          <p:nvPr/>
        </p:nvSpPr>
        <p:spPr>
          <a:xfrm flipV="1">
            <a:off x="6468660" y="5223001"/>
            <a:ext cx="449357" cy="248114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/>
          <p:cNvSpPr/>
          <p:nvPr/>
        </p:nvSpPr>
        <p:spPr>
          <a:xfrm rot="12533676" flipV="1">
            <a:off x="2271004" y="2757478"/>
            <a:ext cx="416949" cy="282427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823717" y="1176657"/>
            <a:ext cx="2704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 transfer 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751425" y="4116426"/>
            <a:ext cx="3424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 transfer 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円/楕円 27"/>
          <p:cNvSpPr/>
          <p:nvPr/>
        </p:nvSpPr>
        <p:spPr>
          <a:xfrm>
            <a:off x="6937446" y="2948487"/>
            <a:ext cx="380527" cy="38043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6879" y="2863533"/>
            <a:ext cx="416704" cy="48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5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1.85185E-6 L 0.11528 -0.00023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29" y="-2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12066 0.00648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4" y="32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2" grpId="0" animBg="1"/>
      <p:bldP spid="13" grpId="0" animBg="1"/>
      <p:bldP spid="18" grpId="0"/>
      <p:bldP spid="19" grpId="0"/>
      <p:bldP spid="20" grpId="0" animBg="1"/>
      <p:bldP spid="24" grpId="0" animBg="1"/>
      <p:bldP spid="25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291" y="3192700"/>
            <a:ext cx="3070110" cy="1390025"/>
          </a:xfrm>
          <a:prstGeom prst="rect">
            <a:avLst/>
          </a:prstGeom>
        </p:spPr>
      </p:pic>
      <p:sp>
        <p:nvSpPr>
          <p:cNvPr id="23" name="テキスト ボックス 22"/>
          <p:cNvSpPr txBox="1"/>
          <p:nvPr/>
        </p:nvSpPr>
        <p:spPr>
          <a:xfrm>
            <a:off x="5605422" y="1523216"/>
            <a:ext cx="2135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/>
              <a:t>Exciton</a:t>
            </a:r>
            <a:r>
              <a:rPr kumimoji="1" lang="en-US" altLang="ja-JP" sz="2000" b="1" dirty="0"/>
              <a:t> transfer</a:t>
            </a:r>
            <a:endParaRPr kumimoji="1" lang="ja-JP" altLang="en-US" sz="2000" b="1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144193" y="141256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b="1" i="1" dirty="0">
                <a:solidFill>
                  <a:srgbClr val="FE3859"/>
                </a:solidFill>
              </a:rPr>
              <a:t>J</a:t>
            </a:r>
            <a:endParaRPr kumimoji="1" lang="ja-JP" altLang="en-US" sz="3200" b="1" i="1" dirty="0">
              <a:solidFill>
                <a:srgbClr val="FE3859"/>
              </a:solidFill>
            </a:endParaRPr>
          </a:p>
        </p:txBody>
      </p:sp>
      <p:sp>
        <p:nvSpPr>
          <p:cNvPr id="26" name="円/楕円 25"/>
          <p:cNvSpPr/>
          <p:nvPr/>
        </p:nvSpPr>
        <p:spPr>
          <a:xfrm>
            <a:off x="6860989" y="4037336"/>
            <a:ext cx="380527" cy="380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/>
          <p:cNvSpPr/>
          <p:nvPr/>
        </p:nvSpPr>
        <p:spPr>
          <a:xfrm>
            <a:off x="5813121" y="3160357"/>
            <a:ext cx="380527" cy="3804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717" y="3109858"/>
            <a:ext cx="416704" cy="481435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4812" y="3990146"/>
            <a:ext cx="416704" cy="481435"/>
          </a:xfrm>
          <a:prstGeom prst="rect">
            <a:avLst/>
          </a:prstGeom>
        </p:spPr>
      </p:pic>
      <p:graphicFrame>
        <p:nvGraphicFramePr>
          <p:cNvPr id="32" name="オブジェクト 31"/>
          <p:cNvGraphicFramePr>
            <a:graphicFrameLocks noChangeAspect="1"/>
          </p:cNvGraphicFramePr>
          <p:nvPr/>
        </p:nvGraphicFramePr>
        <p:xfrm>
          <a:off x="5901768" y="4640282"/>
          <a:ext cx="1701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01720" imgH="558720" progId="Equation.DSMT4">
                  <p:embed/>
                </p:oleObj>
              </mc:Choice>
              <mc:Fallback>
                <p:oleObj name="Equation" r:id="rId5" imgW="1701720" imgH="558720" progId="Equation.DSMT4">
                  <p:embed/>
                  <p:pic>
                    <p:nvPicPr>
                      <p:cNvPr id="32" name="オブジェクト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01768" y="4640282"/>
                        <a:ext cx="1701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右矢印 39"/>
          <p:cNvSpPr/>
          <p:nvPr/>
        </p:nvSpPr>
        <p:spPr>
          <a:xfrm rot="5400000" flipV="1">
            <a:off x="5851748" y="3668610"/>
            <a:ext cx="326525" cy="270022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右矢印 40"/>
          <p:cNvSpPr/>
          <p:nvPr/>
        </p:nvSpPr>
        <p:spPr>
          <a:xfrm rot="16200000" flipV="1">
            <a:off x="6899186" y="3649941"/>
            <a:ext cx="336636" cy="238767"/>
          </a:xfrm>
          <a:prstGeom prst="rightArrow">
            <a:avLst/>
          </a:prstGeom>
          <a:solidFill>
            <a:schemeClr val="bg1"/>
          </a:solidFill>
          <a:ln>
            <a:solidFill>
              <a:srgbClr val="FD7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192207" y="-63263"/>
            <a:ext cx="8588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transfer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3983" y="2164948"/>
            <a:ext cx="586559" cy="737696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1433" y="2261698"/>
            <a:ext cx="740165" cy="61024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2471" y="2130342"/>
            <a:ext cx="520102" cy="79988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23464" y="2264616"/>
            <a:ext cx="752654" cy="604405"/>
          </a:xfrm>
          <a:prstGeom prst="rect">
            <a:avLst/>
          </a:prstGeom>
        </p:spPr>
      </p:pic>
      <p:pic>
        <p:nvPicPr>
          <p:cNvPr id="27" name="image17.png"/>
          <p:cNvPicPr/>
          <p:nvPr/>
        </p:nvPicPr>
        <p:blipFill>
          <a:blip r:embed="rId11"/>
          <a:stretch>
            <a:fillRect/>
          </a:stretch>
        </p:blipFill>
        <p:spPr>
          <a:xfrm>
            <a:off x="1250480" y="1704955"/>
            <a:ext cx="2466974" cy="3453145"/>
          </a:xfrm>
          <a:prstGeom prst="rect">
            <a:avLst/>
          </a:prstGeom>
          <a:ln w="12700">
            <a:round/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14756">
            <a:off x="2693847" y="3869975"/>
            <a:ext cx="599235" cy="75363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329026">
            <a:off x="2031164" y="3684996"/>
            <a:ext cx="740233" cy="610299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936110" y="1139758"/>
            <a:ext cx="3264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transfer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50715">
            <a:off x="2765864" y="3827613"/>
            <a:ext cx="520102" cy="799882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534171">
            <a:off x="1978207" y="3681032"/>
            <a:ext cx="752654" cy="60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94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00069 0.121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608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0.00087 -0.1319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659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 animBg="1"/>
      <p:bldP spid="2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992" y="4541657"/>
            <a:ext cx="5848279" cy="211249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764482" y="5013130"/>
            <a:ext cx="41229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3200" b="1" i="1" dirty="0">
                <a:solidFill>
                  <a:srgbClr val="FE3859"/>
                </a:solidFill>
              </a:rPr>
              <a:t>J</a:t>
            </a:r>
            <a:endParaRPr kumimoji="1" lang="ja-JP" altLang="en-US" sz="3200" b="1" i="1" dirty="0">
              <a:solidFill>
                <a:srgbClr val="FE3859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764482" y="6069378"/>
            <a:ext cx="47320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sz="3200" b="1" i="1" dirty="0" err="1"/>
              <a:t>t</a:t>
            </a:r>
            <a:r>
              <a:rPr lang="en-US" altLang="ja-JP" sz="3200" b="1" i="1" baseline="-25000" dirty="0" err="1"/>
              <a:t>e</a:t>
            </a:r>
            <a:endParaRPr kumimoji="1" lang="ja-JP" altLang="en-US" sz="3200" b="1" i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757268" y="5508291"/>
            <a:ext cx="48763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3200" b="1" i="1" dirty="0" err="1">
                <a:solidFill>
                  <a:srgbClr val="0541EB"/>
                </a:solidFill>
              </a:rPr>
              <a:t>t</a:t>
            </a:r>
            <a:r>
              <a:rPr lang="en-US" altLang="ja-JP" sz="3200" b="1" i="1" baseline="-25000" dirty="0" err="1">
                <a:solidFill>
                  <a:srgbClr val="0541EB"/>
                </a:solidFill>
              </a:rPr>
              <a:t>h</a:t>
            </a:r>
            <a:endParaRPr kumimoji="1" lang="ja-JP" altLang="en-US" sz="3200" b="1" i="1" dirty="0">
              <a:solidFill>
                <a:srgbClr val="0541EB"/>
              </a:solidFill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604" y="5053104"/>
            <a:ext cx="1457325" cy="504825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34" y="162504"/>
            <a:ext cx="6477000" cy="475297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29026">
            <a:off x="5783913" y="4005389"/>
            <a:ext cx="740233" cy="61029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34171">
            <a:off x="7929267" y="2169707"/>
            <a:ext cx="752654" cy="60440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29026">
            <a:off x="6607197" y="4005389"/>
            <a:ext cx="740233" cy="61029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29026">
            <a:off x="7159010" y="2184062"/>
            <a:ext cx="740233" cy="610299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34171">
            <a:off x="228485" y="2315306"/>
            <a:ext cx="752654" cy="604405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29026">
            <a:off x="986425" y="2296697"/>
            <a:ext cx="740233" cy="61029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1449" y="510654"/>
            <a:ext cx="729694" cy="741559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974" y="614052"/>
            <a:ext cx="647095" cy="657617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534171">
            <a:off x="290181" y="2308023"/>
            <a:ext cx="752654" cy="604405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29026">
            <a:off x="1048121" y="2289414"/>
            <a:ext cx="740233" cy="61029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374" y="594118"/>
            <a:ext cx="706589" cy="677551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96860" y="543555"/>
            <a:ext cx="759319" cy="72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87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454368" y="652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Environment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684" y="1654816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583814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1031875" y="4100513"/>
          <a:ext cx="4635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35360" imgH="761760" progId="Equation.DSMT4">
                  <p:embed/>
                </p:oleObj>
              </mc:Choice>
              <mc:Fallback>
                <p:oleObj name="Equation" r:id="rId9" imgW="4635360" imgH="76176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75" y="4100513"/>
                        <a:ext cx="46355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730910" y="3458970"/>
            <a:ext cx="1968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</a:rPr>
              <a:t>Main system</a:t>
            </a:r>
            <a:r>
              <a:rPr kumimoji="1" lang="en-US" altLang="ja-JP" sz="2000" b="1" dirty="0">
                <a:solidFill>
                  <a:srgbClr val="FF0000"/>
                </a:solidFill>
              </a:rPr>
              <a:t> A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940692" y="5370670"/>
          <a:ext cx="5445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63480" imgH="558720" progId="Equation.DSMT4">
                  <p:embed/>
                </p:oleObj>
              </mc:Choice>
              <mc:Fallback>
                <p:oleObj name="Equation" r:id="rId11" imgW="2463480" imgH="55872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692" y="5370670"/>
                        <a:ext cx="5445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783920" y="4961112"/>
            <a:ext cx="1965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>
                <a:solidFill>
                  <a:srgbClr val="002060"/>
                </a:solidFill>
              </a:rPr>
              <a:t>Bath system</a:t>
            </a:r>
            <a:r>
              <a:rPr kumimoji="1" lang="en-US" altLang="ja-JP" sz="2000" b="1" dirty="0">
                <a:solidFill>
                  <a:srgbClr val="002060"/>
                </a:solidFill>
              </a:rPr>
              <a:t> </a:t>
            </a:r>
            <a:r>
              <a:rPr lang="en-US" altLang="ja-JP" sz="2000" b="1" dirty="0">
                <a:solidFill>
                  <a:srgbClr val="002060"/>
                </a:solidFill>
              </a:rPr>
              <a:t>B</a:t>
            </a:r>
            <a:endParaRPr kumimoji="1" lang="ja-JP" altLang="en-US" sz="2000" b="1" dirty="0">
              <a:solidFill>
                <a:srgbClr val="002060"/>
              </a:solidFill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44389" y="3523952"/>
            <a:ext cx="3399611" cy="1227996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45380" y="4878926"/>
            <a:ext cx="3398620" cy="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418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30" y="1144336"/>
            <a:ext cx="3604489" cy="2375441"/>
          </a:xfrm>
          <a:prstGeom prst="rect">
            <a:avLst/>
          </a:prstGeom>
        </p:spPr>
      </p:pic>
      <p:sp>
        <p:nvSpPr>
          <p:cNvPr id="8" name="Rectangle 21"/>
          <p:cNvSpPr>
            <a:spLocks/>
          </p:cNvSpPr>
          <p:nvPr/>
        </p:nvSpPr>
        <p:spPr bwMode="auto">
          <a:xfrm>
            <a:off x="463669" y="5773824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Times New Roman" pitchFamily="18" charset="0"/>
                <a:ea typeface="ＭＳ Ｐゴシック" charset="-128"/>
                <a:cs typeface="Times New Roman" pitchFamily="18" charset="0"/>
                <a:sym typeface="Helvetica" charset="0"/>
              </a:rPr>
              <a:t>displaced oscillators  + heat bath</a:t>
            </a:r>
          </a:p>
        </p:txBody>
      </p:sp>
      <p:sp>
        <p:nvSpPr>
          <p:cNvPr id="13" name="Rectangle 21"/>
          <p:cNvSpPr>
            <a:spLocks/>
          </p:cNvSpPr>
          <p:nvPr/>
        </p:nvSpPr>
        <p:spPr bwMode="auto">
          <a:xfrm>
            <a:off x="478684" y="5781445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Times New Roman" pitchFamily="18" charset="0"/>
                <a:ea typeface="ＭＳ Ｐゴシック" charset="-128"/>
                <a:cs typeface="Times New Roman" pitchFamily="18" charset="0"/>
                <a:sym typeface="Helvetica" charset="0"/>
              </a:rPr>
              <a:t>Electric state + oscillators + heat bath</a:t>
            </a:r>
          </a:p>
        </p:txBody>
      </p:sp>
      <p:sp>
        <p:nvSpPr>
          <p:cNvPr id="24" name="AutoShape 13"/>
          <p:cNvSpPr>
            <a:spLocks/>
          </p:cNvSpPr>
          <p:nvPr/>
        </p:nvSpPr>
        <p:spPr bwMode="auto">
          <a:xfrm>
            <a:off x="4193416" y="5244790"/>
            <a:ext cx="1353156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/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5741988" y="5589785"/>
          <a:ext cx="31877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87440" imgH="863280" progId="Equation.DSMT4">
                  <p:embed/>
                </p:oleObj>
              </mc:Choice>
              <mc:Fallback>
                <p:oleObj name="Equation" r:id="rId3" imgW="3187440" imgH="86328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1988" y="5589785"/>
                        <a:ext cx="31877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4"/>
          <p:cNvSpPr>
            <a:spLocks/>
          </p:cNvSpPr>
          <p:nvPr/>
        </p:nvSpPr>
        <p:spPr bwMode="auto">
          <a:xfrm>
            <a:off x="4243837" y="5707327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ＭＳ Ｐゴシック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ＭＳ Ｐゴシック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ＭＳ Ｐゴシック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ＭＳ Ｐゴシック" charset="-128"/>
                <a:cs typeface="Helvetica" charset="0"/>
                <a:sym typeface="Helvetica" charset="0"/>
              </a:rPr>
              <a:t>transform.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55" y="3817602"/>
            <a:ext cx="4168461" cy="194049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014" y="3883391"/>
            <a:ext cx="4323115" cy="153799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2280" y="3953770"/>
            <a:ext cx="3427366" cy="1507491"/>
          </a:xfrm>
          <a:prstGeom prst="rect">
            <a:avLst/>
          </a:prstGeom>
        </p:spPr>
      </p:pic>
      <p:sp>
        <p:nvSpPr>
          <p:cNvPr id="19" name="AutoShape 5"/>
          <p:cNvSpPr>
            <a:spLocks/>
          </p:cNvSpPr>
          <p:nvPr/>
        </p:nvSpPr>
        <p:spPr bwMode="auto">
          <a:xfrm>
            <a:off x="7581241" y="4054351"/>
            <a:ext cx="1289149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8050" y="3887221"/>
            <a:ext cx="4566380" cy="1583570"/>
          </a:xfrm>
          <a:prstGeom prst="rect">
            <a:avLst/>
          </a:prstGeom>
        </p:spPr>
      </p:pic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1713829" y="2262345"/>
            <a:ext cx="398946" cy="929203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285750" y="227647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Local mode + bath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91140" y="1315083"/>
            <a:ext cx="3020534" cy="205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7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3" grpId="0"/>
      <p:bldP spid="13" grpId="1"/>
      <p:bldP spid="24" grpId="0" animBg="1"/>
      <p:bldP spid="26" grpId="0"/>
      <p:bldP spid="19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/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3970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382" y="4414360"/>
            <a:ext cx="2262161" cy="119790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05" y="1341759"/>
            <a:ext cx="6735818" cy="2433090"/>
          </a:xfrm>
          <a:prstGeom prst="rect">
            <a:avLst/>
          </a:prstGeom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281579" y="9018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system</a:t>
            </a: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472" y="5543916"/>
            <a:ext cx="7063396" cy="924710"/>
          </a:xfrm>
          <a:prstGeom prst="rect">
            <a:avLst/>
          </a:prstGeom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81579" y="800663"/>
            <a:ext cx="12105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4517" y="3754593"/>
            <a:ext cx="2342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Laser excitation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81579" y="5249186"/>
            <a:ext cx="3223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System+bath</a:t>
            </a:r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coupling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472" y="4363201"/>
            <a:ext cx="4268579" cy="96987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4226" y="989125"/>
            <a:ext cx="4165407" cy="1454515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1133B97-8CF8-4A02-A755-A07E608D805E}"/>
              </a:ext>
            </a:extLst>
          </p:cNvPr>
          <p:cNvSpPr txBox="1"/>
          <p:nvPr/>
        </p:nvSpPr>
        <p:spPr>
          <a:xfrm>
            <a:off x="4366349" y="6459150"/>
            <a:ext cx="53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Dijkstra and YT, JCP </a:t>
            </a:r>
            <a:r>
              <a:rPr lang="en-US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142</a:t>
            </a:r>
            <a:r>
              <a:rPr lang="en-US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212423 (2015)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067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4965" y="2341117"/>
            <a:ext cx="2032304" cy="111633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20015" y="271370"/>
            <a:ext cx="8229600" cy="1143000"/>
          </a:xfrm>
        </p:spPr>
        <p:txBody>
          <a:bodyPr/>
          <a:lstStyle/>
          <a:p>
            <a:r>
              <a:rPr lang="en-US" altLang="ja-JP" dirty="0"/>
              <a:t>Linear</a:t>
            </a:r>
            <a:r>
              <a:rPr kumimoji="1" lang="en-US" altLang="ja-JP" dirty="0"/>
              <a:t> absorption</a:t>
            </a:r>
            <a:endParaRPr kumimoji="1" lang="ja-JP" altLang="en-US" dirty="0"/>
          </a:p>
        </p:txBody>
      </p:sp>
      <p:pic>
        <p:nvPicPr>
          <p:cNvPr id="19" name="図 18"/>
          <p:cNvPicPr/>
          <p:nvPr/>
        </p:nvPicPr>
        <p:blipFill>
          <a:blip r:embed="rId3"/>
          <a:stretch>
            <a:fillRect/>
          </a:stretch>
        </p:blipFill>
        <p:spPr>
          <a:xfrm>
            <a:off x="2519686" y="1590947"/>
            <a:ext cx="4599418" cy="458770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21" y="2403528"/>
            <a:ext cx="1909375" cy="86449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621" y="2383305"/>
            <a:ext cx="269523" cy="267004"/>
          </a:xfrm>
          <a:prstGeom prst="rect">
            <a:avLst/>
          </a:prstGeom>
        </p:spPr>
      </p:pic>
      <p:sp>
        <p:nvSpPr>
          <p:cNvPr id="29" name="円/楕円 28"/>
          <p:cNvSpPr/>
          <p:nvPr/>
        </p:nvSpPr>
        <p:spPr>
          <a:xfrm>
            <a:off x="1128686" y="2920947"/>
            <a:ext cx="229772" cy="25004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8048" y="2889974"/>
            <a:ext cx="240409" cy="2777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99" y="4440735"/>
            <a:ext cx="1964397" cy="889402"/>
          </a:xfrm>
          <a:prstGeom prst="rect">
            <a:avLst/>
          </a:prstGeom>
        </p:spPr>
      </p:pic>
      <p:sp>
        <p:nvSpPr>
          <p:cNvPr id="13" name="円/楕円 12"/>
          <p:cNvSpPr/>
          <p:nvPr/>
        </p:nvSpPr>
        <p:spPr>
          <a:xfrm>
            <a:off x="1780958" y="4982859"/>
            <a:ext cx="205668" cy="21388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1027727" y="4455622"/>
            <a:ext cx="212808" cy="21758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3375" y="4417276"/>
            <a:ext cx="254712" cy="294279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9901" y="4945841"/>
            <a:ext cx="271243" cy="313378"/>
          </a:xfrm>
          <a:prstGeom prst="rect">
            <a:avLst/>
          </a:prstGeom>
        </p:spPr>
      </p:pic>
      <p:sp>
        <p:nvSpPr>
          <p:cNvPr id="18" name="右矢印 17"/>
          <p:cNvSpPr/>
          <p:nvPr/>
        </p:nvSpPr>
        <p:spPr>
          <a:xfrm rot="5400000" flipV="1">
            <a:off x="1056804" y="4731358"/>
            <a:ext cx="167855" cy="229772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矢印 20"/>
          <p:cNvSpPr/>
          <p:nvPr/>
        </p:nvSpPr>
        <p:spPr>
          <a:xfrm rot="16200000" flipV="1">
            <a:off x="1774980" y="4730250"/>
            <a:ext cx="226552" cy="189161"/>
          </a:xfrm>
          <a:prstGeom prst="rightArrow">
            <a:avLst/>
          </a:prstGeom>
          <a:solidFill>
            <a:schemeClr val="bg1"/>
          </a:solidFill>
          <a:ln>
            <a:solidFill>
              <a:srgbClr val="FD7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7538249" y="2530658"/>
            <a:ext cx="232201" cy="251434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1845" y="2476175"/>
            <a:ext cx="285008" cy="329281"/>
          </a:xfrm>
          <a:prstGeom prst="rect">
            <a:avLst/>
          </a:prstGeom>
        </p:spPr>
      </p:pic>
      <p:sp>
        <p:nvSpPr>
          <p:cNvPr id="33" name="右矢印 32"/>
          <p:cNvSpPr/>
          <p:nvPr/>
        </p:nvSpPr>
        <p:spPr>
          <a:xfrm flipV="1">
            <a:off x="7866039" y="2857815"/>
            <a:ext cx="290155" cy="176002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右矢印 33"/>
          <p:cNvSpPr/>
          <p:nvPr/>
        </p:nvSpPr>
        <p:spPr>
          <a:xfrm flipV="1">
            <a:off x="1358457" y="2671716"/>
            <a:ext cx="290155" cy="176002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075" y="681309"/>
            <a:ext cx="2105469" cy="764034"/>
          </a:xfrm>
          <a:prstGeom prst="rect">
            <a:avLst/>
          </a:prstGeom>
        </p:spPr>
      </p:pic>
      <p:sp>
        <p:nvSpPr>
          <p:cNvPr id="23" name="Shape 138"/>
          <p:cNvSpPr/>
          <p:nvPr/>
        </p:nvSpPr>
        <p:spPr>
          <a:xfrm>
            <a:off x="611521" y="151588"/>
            <a:ext cx="904992" cy="634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72" y="0"/>
                </a:moveTo>
                <a:lnTo>
                  <a:pt x="12860" y="6080"/>
                </a:lnTo>
                <a:lnTo>
                  <a:pt x="11050" y="6797"/>
                </a:lnTo>
                <a:lnTo>
                  <a:pt x="16577" y="12007"/>
                </a:lnTo>
                <a:lnTo>
                  <a:pt x="14767" y="12877"/>
                </a:lnTo>
                <a:lnTo>
                  <a:pt x="21600" y="21600"/>
                </a:lnTo>
                <a:lnTo>
                  <a:pt x="10012" y="14915"/>
                </a:lnTo>
                <a:lnTo>
                  <a:pt x="12222" y="13987"/>
                </a:lnTo>
                <a:lnTo>
                  <a:pt x="5022" y="9705"/>
                </a:lnTo>
                <a:lnTo>
                  <a:pt x="7602" y="8382"/>
                </a:lnTo>
                <a:lnTo>
                  <a:pt x="0" y="3890"/>
                </a:lnTo>
                <a:close/>
              </a:path>
            </a:pathLst>
          </a:custGeom>
          <a:solidFill>
            <a:srgbClr val="FFFB00"/>
          </a:solidFill>
          <a:ln w="25400">
            <a:solidFill>
              <a:srgbClr val="FFFB00"/>
            </a:solidFill>
            <a:round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/>
          <a:lstStyle/>
          <a:p>
            <a:pPr lvl="0" defTabSz="647700">
              <a:defRPr sz="1600"/>
            </a:pPr>
            <a:endParaRPr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7442" y="241926"/>
            <a:ext cx="1714500" cy="1581150"/>
          </a:xfrm>
          <a:prstGeom prst="rect">
            <a:avLst/>
          </a:prstGeom>
        </p:spPr>
      </p:pic>
      <p:sp>
        <p:nvSpPr>
          <p:cNvPr id="31" name="正方形/長方形 30"/>
          <p:cNvSpPr/>
          <p:nvPr/>
        </p:nvSpPr>
        <p:spPr>
          <a:xfrm>
            <a:off x="453972" y="1733328"/>
            <a:ext cx="1285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979654" y="1749089"/>
            <a:ext cx="2005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86075" y="3702612"/>
            <a:ext cx="1944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7606180" y="4509125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All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8686" y="5424997"/>
            <a:ext cx="807990" cy="373282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8940" y="3410169"/>
            <a:ext cx="807990" cy="37328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2220" y="3310274"/>
            <a:ext cx="784293" cy="401162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1896" y="3233928"/>
            <a:ext cx="959553" cy="44330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5265" y="3371448"/>
            <a:ext cx="989381" cy="49186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3204" y="5410253"/>
            <a:ext cx="856939" cy="473156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5F8F8DAE-0A6E-4F29-85C3-92581CE76CA9}"/>
              </a:ext>
            </a:extLst>
          </p:cNvPr>
          <p:cNvSpPr txBox="1"/>
          <p:nvPr/>
        </p:nvSpPr>
        <p:spPr>
          <a:xfrm>
            <a:off x="447491" y="6339372"/>
            <a:ext cx="53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Dijkstra and YT, JCP </a:t>
            </a:r>
            <a:r>
              <a:rPr lang="en-US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142</a:t>
            </a:r>
            <a:r>
              <a:rPr lang="en-US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212423 (2015)</a:t>
            </a:r>
            <a:endParaRPr lang="en-US" dirty="0"/>
          </a:p>
        </p:txBody>
      </p:sp>
      <p:pic>
        <p:nvPicPr>
          <p:cNvPr id="41" name="Picture 3">
            <a:extLst>
              <a:ext uri="{FF2B5EF4-FFF2-40B4-BE49-F238E27FC236}">
                <a16:creationId xmlns:a16="http://schemas.microsoft.com/office/drawing/2014/main" id="{7B63B6AC-9168-439A-8AD7-7A75CB163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021" y="5736096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D6F5C96E-5403-4997-BBED-B5CAED5E6D10}"/>
              </a:ext>
            </a:extLst>
          </p:cNvPr>
          <p:cNvSpPr/>
          <p:nvPr/>
        </p:nvSpPr>
        <p:spPr>
          <a:xfrm>
            <a:off x="8156194" y="644814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796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06961 0.0016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6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0651 0.00324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16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0.00052 0.07523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5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0.00053 -0.07731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86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3" grpId="0" animBg="1"/>
      <p:bldP spid="14" grpId="0" animBg="1"/>
      <p:bldP spid="18" grpId="0" animBg="1"/>
      <p:bldP spid="21" grpId="0" animBg="1"/>
      <p:bldP spid="27" grpId="0" animBg="1"/>
      <p:bldP spid="33" grpId="0" animBg="1"/>
      <p:bldP spid="34" grpId="0" animBg="1"/>
      <p:bldP spid="31" grpId="0"/>
      <p:bldP spid="32" grpId="0"/>
      <p:bldP spid="37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862" y="53141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 &amp; seminars given at Chania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1238917" y="2480564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7095655-F437-4369-8B30-76A199234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18" y="3483384"/>
            <a:ext cx="8821381" cy="518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43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100" y="2170557"/>
            <a:ext cx="2032304" cy="1116336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745" y="2129726"/>
            <a:ext cx="1909375" cy="86449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845" y="2109503"/>
            <a:ext cx="269523" cy="267004"/>
          </a:xfrm>
          <a:prstGeom prst="rect">
            <a:avLst/>
          </a:prstGeom>
        </p:spPr>
      </p:pic>
      <p:sp>
        <p:nvSpPr>
          <p:cNvPr id="29" name="円/楕円 28"/>
          <p:cNvSpPr/>
          <p:nvPr/>
        </p:nvSpPr>
        <p:spPr>
          <a:xfrm>
            <a:off x="1055910" y="2647145"/>
            <a:ext cx="229772" cy="250049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図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272" y="2616172"/>
            <a:ext cx="240409" cy="27775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23" y="4166933"/>
            <a:ext cx="1964397" cy="889402"/>
          </a:xfrm>
          <a:prstGeom prst="rect">
            <a:avLst/>
          </a:prstGeom>
        </p:spPr>
      </p:pic>
      <p:sp>
        <p:nvSpPr>
          <p:cNvPr id="13" name="円/楕円 12"/>
          <p:cNvSpPr/>
          <p:nvPr/>
        </p:nvSpPr>
        <p:spPr>
          <a:xfrm>
            <a:off x="1708182" y="4709057"/>
            <a:ext cx="205668" cy="213886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954951" y="4181820"/>
            <a:ext cx="212808" cy="21758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99" y="4143474"/>
            <a:ext cx="254712" cy="294279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7125" y="4672039"/>
            <a:ext cx="271243" cy="313378"/>
          </a:xfrm>
          <a:prstGeom prst="rect">
            <a:avLst/>
          </a:prstGeom>
        </p:spPr>
      </p:pic>
      <p:sp>
        <p:nvSpPr>
          <p:cNvPr id="18" name="右矢印 17"/>
          <p:cNvSpPr/>
          <p:nvPr/>
        </p:nvSpPr>
        <p:spPr>
          <a:xfrm rot="5400000" flipV="1">
            <a:off x="984028" y="4457556"/>
            <a:ext cx="167855" cy="229772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右矢印 20"/>
          <p:cNvSpPr/>
          <p:nvPr/>
        </p:nvSpPr>
        <p:spPr>
          <a:xfrm rot="16200000" flipV="1">
            <a:off x="1702204" y="4456448"/>
            <a:ext cx="226552" cy="189161"/>
          </a:xfrm>
          <a:prstGeom prst="rightArrow">
            <a:avLst/>
          </a:prstGeom>
          <a:solidFill>
            <a:schemeClr val="bg1"/>
          </a:solidFill>
          <a:ln>
            <a:solidFill>
              <a:srgbClr val="FD7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7295384" y="2360098"/>
            <a:ext cx="232201" cy="251434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8980" y="2305615"/>
            <a:ext cx="285008" cy="329281"/>
          </a:xfrm>
          <a:prstGeom prst="rect">
            <a:avLst/>
          </a:prstGeom>
        </p:spPr>
      </p:pic>
      <p:sp>
        <p:nvSpPr>
          <p:cNvPr id="33" name="右矢印 32"/>
          <p:cNvSpPr/>
          <p:nvPr/>
        </p:nvSpPr>
        <p:spPr>
          <a:xfrm flipV="1">
            <a:off x="7623174" y="2687255"/>
            <a:ext cx="290155" cy="176002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右矢印 33"/>
          <p:cNvSpPr/>
          <p:nvPr/>
        </p:nvSpPr>
        <p:spPr>
          <a:xfrm flipV="1">
            <a:off x="1285681" y="2397914"/>
            <a:ext cx="290155" cy="176002"/>
          </a:xfrm>
          <a:prstGeom prst="rightArrow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381196" y="1459526"/>
            <a:ext cx="1285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736789" y="1578529"/>
            <a:ext cx="2005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13299" y="3428810"/>
            <a:ext cx="1944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6884577" y="3690420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All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39" name="図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910" y="5151195"/>
            <a:ext cx="807990" cy="373282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6075" y="3239609"/>
            <a:ext cx="807990" cy="37328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9444" y="3036472"/>
            <a:ext cx="784293" cy="401162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120" y="2960126"/>
            <a:ext cx="959553" cy="44330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62400" y="3200888"/>
            <a:ext cx="989381" cy="49186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0428" y="5136451"/>
            <a:ext cx="856939" cy="473156"/>
          </a:xfrm>
          <a:prstGeom prst="rect">
            <a:avLst/>
          </a:prstGeom>
        </p:spPr>
      </p:pic>
      <p:sp>
        <p:nvSpPr>
          <p:cNvPr id="38" name="CustomShape 1"/>
          <p:cNvSpPr/>
          <p:nvPr/>
        </p:nvSpPr>
        <p:spPr>
          <a:xfrm>
            <a:off x="-312929" y="77922"/>
            <a:ext cx="8228437" cy="11445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600" dirty="0"/>
              <a:t>Dynamics</a:t>
            </a:r>
            <a:endParaRPr sz="3600" dirty="0"/>
          </a:p>
        </p:txBody>
      </p:sp>
      <p:pic>
        <p:nvPicPr>
          <p:cNvPr id="41" name="図 40"/>
          <p:cNvPicPr/>
          <p:nvPr/>
        </p:nvPicPr>
        <p:blipFill>
          <a:blip r:embed="rId10"/>
          <a:stretch>
            <a:fillRect/>
          </a:stretch>
        </p:blipFill>
        <p:spPr>
          <a:xfrm>
            <a:off x="2403090" y="1316688"/>
            <a:ext cx="4396032" cy="4645517"/>
          </a:xfrm>
          <a:prstGeom prst="rect">
            <a:avLst/>
          </a:prstGeom>
        </p:spPr>
      </p:pic>
      <p:graphicFrame>
        <p:nvGraphicFramePr>
          <p:cNvPr id="42" name="オブジェクト 41"/>
          <p:cNvGraphicFramePr>
            <a:graphicFrameLocks noChangeAspect="1"/>
          </p:cNvGraphicFramePr>
          <p:nvPr/>
        </p:nvGraphicFramePr>
        <p:xfrm>
          <a:off x="4048455" y="1739037"/>
          <a:ext cx="1825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4560" imgH="533160" progId="Equation.DSMT4">
                  <p:embed/>
                </p:oleObj>
              </mc:Choice>
              <mc:Fallback>
                <p:oleObj name="Equation" r:id="rId11" imgW="304560" imgH="533160" progId="Equation.DSMT4">
                  <p:embed/>
                  <p:pic>
                    <p:nvPicPr>
                      <p:cNvPr id="42" name="オブジェクト 4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48455" y="1739037"/>
                        <a:ext cx="182562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オブジェクト 42"/>
          <p:cNvGraphicFramePr>
            <a:graphicFrameLocks noChangeAspect="1"/>
          </p:cNvGraphicFramePr>
          <p:nvPr/>
        </p:nvGraphicFramePr>
        <p:xfrm>
          <a:off x="3747033" y="4692827"/>
          <a:ext cx="248366" cy="372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533160" progId="Equation.DSMT4">
                  <p:embed/>
                </p:oleObj>
              </mc:Choice>
              <mc:Fallback>
                <p:oleObj name="Equation" r:id="rId13" imgW="355320" imgH="533160" progId="Equation.DSMT4">
                  <p:embed/>
                  <p:pic>
                    <p:nvPicPr>
                      <p:cNvPr id="43" name="オブジェクト 4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47033" y="4692827"/>
                        <a:ext cx="248366" cy="37254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977491" y="2396063"/>
          <a:ext cx="2127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533160" progId="Equation.DSMT4">
                  <p:embed/>
                </p:oleObj>
              </mc:Choice>
              <mc:Fallback>
                <p:oleObj name="Equation" r:id="rId15" imgW="317160" imgH="5331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77491" y="2396063"/>
                        <a:ext cx="212725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3747033" y="3731351"/>
          <a:ext cx="225890" cy="396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533160" progId="Equation.DSMT4">
                  <p:embed/>
                </p:oleObj>
              </mc:Choice>
              <mc:Fallback>
                <p:oleObj name="Equation" r:id="rId17" imgW="30456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47033" y="3731351"/>
                        <a:ext cx="225890" cy="39678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5530787" y="2454491"/>
          <a:ext cx="238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55320" imgH="533160" progId="Equation.DSMT4">
                  <p:embed/>
                </p:oleObj>
              </mc:Choice>
              <mc:Fallback>
                <p:oleObj name="Equation" r:id="rId19" imgW="355320" imgH="533160" progId="Equation.DSMT4">
                  <p:embed/>
                  <p:pic>
                    <p:nvPicPr>
                      <p:cNvPr id="46" name="オブジェクト 4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30787" y="2454491"/>
                        <a:ext cx="238125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5530787" y="1849882"/>
          <a:ext cx="1825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04560" imgH="533160" progId="Equation.DSMT4">
                  <p:embed/>
                </p:oleObj>
              </mc:Choice>
              <mc:Fallback>
                <p:oleObj name="Equation" r:id="rId21" imgW="3045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30787" y="1849882"/>
                        <a:ext cx="182562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図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5137" y="1730746"/>
            <a:ext cx="807990" cy="373282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5204" y="1844271"/>
            <a:ext cx="807990" cy="373282"/>
          </a:xfrm>
          <a:prstGeom prst="rect">
            <a:avLst/>
          </a:prstGeom>
        </p:spPr>
      </p:pic>
      <p:graphicFrame>
        <p:nvGraphicFramePr>
          <p:cNvPr id="50" name="オブジェクト 49"/>
          <p:cNvGraphicFramePr>
            <a:graphicFrameLocks noChangeAspect="1"/>
          </p:cNvGraphicFramePr>
          <p:nvPr/>
        </p:nvGraphicFramePr>
        <p:xfrm>
          <a:off x="5718182" y="3769405"/>
          <a:ext cx="1825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04560" imgH="533160" progId="Equation.DSMT4">
                  <p:embed/>
                </p:oleObj>
              </mc:Choice>
              <mc:Fallback>
                <p:oleObj name="Equation" r:id="rId21" imgW="304560" imgH="533160" progId="Equation.DSMT4">
                  <p:embed/>
                  <p:pic>
                    <p:nvPicPr>
                      <p:cNvPr id="50" name="オブジェクト 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18182" y="3769405"/>
                        <a:ext cx="182562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0609" y="3769405"/>
            <a:ext cx="807990" cy="373282"/>
          </a:xfrm>
          <a:prstGeom prst="rect">
            <a:avLst/>
          </a:prstGeom>
        </p:spPr>
      </p:pic>
      <p:graphicFrame>
        <p:nvGraphicFramePr>
          <p:cNvPr id="52" name="オブジェクト 51"/>
          <p:cNvGraphicFramePr>
            <a:graphicFrameLocks noChangeAspect="1"/>
          </p:cNvGraphicFramePr>
          <p:nvPr/>
        </p:nvGraphicFramePr>
        <p:xfrm>
          <a:off x="4246735" y="3257820"/>
          <a:ext cx="1825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04560" imgH="533160" progId="Equation.DSMT4">
                  <p:embed/>
                </p:oleObj>
              </mc:Choice>
              <mc:Fallback>
                <p:oleObj name="Equation" r:id="rId21" imgW="304560" imgH="533160" progId="Equation.DSMT4">
                  <p:embed/>
                  <p:pic>
                    <p:nvPicPr>
                      <p:cNvPr id="52" name="オブジェクト 5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46735" y="3257820"/>
                        <a:ext cx="182562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図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7562" y="3754165"/>
            <a:ext cx="807990" cy="373282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067920" y="4692827"/>
            <a:ext cx="807783" cy="396636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2792" y="2400703"/>
            <a:ext cx="704102" cy="36014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1294" y="2471740"/>
            <a:ext cx="705652" cy="350809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6789" y="4918461"/>
            <a:ext cx="639286" cy="326992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6803" y="4567652"/>
            <a:ext cx="705652" cy="350809"/>
          </a:xfrm>
          <a:prstGeom prst="rect">
            <a:avLst/>
          </a:prstGeom>
        </p:spPr>
      </p:pic>
      <p:pic>
        <p:nvPicPr>
          <p:cNvPr id="61" name="図 6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529803" y="4613191"/>
            <a:ext cx="642804" cy="315628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91647FB-8722-4703-881A-EF43C3B41C0B}"/>
              </a:ext>
            </a:extLst>
          </p:cNvPr>
          <p:cNvSpPr txBox="1"/>
          <p:nvPr/>
        </p:nvSpPr>
        <p:spPr>
          <a:xfrm>
            <a:off x="447491" y="6339372"/>
            <a:ext cx="53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Dijkstra and YT, JCP </a:t>
            </a:r>
            <a:r>
              <a:rPr lang="en-US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142</a:t>
            </a:r>
            <a:r>
              <a:rPr lang="en-US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212423 (2015)</a:t>
            </a:r>
            <a:endParaRPr lang="en-US" dirty="0"/>
          </a:p>
        </p:txBody>
      </p:sp>
      <p:pic>
        <p:nvPicPr>
          <p:cNvPr id="57" name="Picture 3">
            <a:extLst>
              <a:ext uri="{FF2B5EF4-FFF2-40B4-BE49-F238E27FC236}">
                <a16:creationId xmlns:a16="http://schemas.microsoft.com/office/drawing/2014/main" id="{0E33CE3F-31E6-4172-8419-307EF1A8B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021" y="5736096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936AB2E8-2E7F-4AD6-B34C-65F8C6347282}"/>
              </a:ext>
            </a:extLst>
          </p:cNvPr>
          <p:cNvSpPr/>
          <p:nvPr/>
        </p:nvSpPr>
        <p:spPr>
          <a:xfrm>
            <a:off x="8156194" y="644814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466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0.06962 0.00162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6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0651 0.00324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16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00052 0.07523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75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00052 -0.07732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866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3" grpId="0" animBg="1"/>
      <p:bldP spid="14" grpId="0" animBg="1"/>
      <p:bldP spid="18" grpId="0" animBg="1"/>
      <p:bldP spid="21" grpId="0" animBg="1"/>
      <p:bldP spid="27" grpId="0" animBg="1"/>
      <p:bldP spid="33" grpId="0" animBg="1"/>
      <p:bldP spid="34" grpId="0" animBg="1"/>
      <p:bldP spid="31" grpId="0"/>
      <p:bldP spid="32" grpId="0"/>
      <p:bldP spid="37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Third-order response</a:t>
            </a:r>
            <a:endParaRPr kumimoji="1" lang="ja-JP" altLang="en-US" dirty="0"/>
          </a:p>
        </p:txBody>
      </p:sp>
      <p:pic>
        <p:nvPicPr>
          <p:cNvPr id="13" name="Picture 15" descr="pulse-sequ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2597" y="1222602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4369835" y="2992664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93480" progId="Equation.DSMT4">
                  <p:embed/>
                </p:oleObj>
              </mc:Choice>
              <mc:Fallback>
                <p:oleObj name="Equation" r:id="rId3" imgW="241200" imgH="393480" progId="Equation.DSMT4">
                  <p:embed/>
                  <p:pic>
                    <p:nvPicPr>
                      <p:cNvPr id="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9835" y="2992664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4873072" y="2992664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93480" progId="Equation.DSMT4">
                  <p:embed/>
                </p:oleObj>
              </mc:Choice>
              <mc:Fallback>
                <p:oleObj name="Equation" r:id="rId5" imgW="241200" imgH="3934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072" y="2992664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/>
        </p:nvGraphicFramePr>
        <p:xfrm>
          <a:off x="5403297" y="2992664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040" imgH="393480" progId="Equation.DSMT4">
                  <p:embed/>
                </p:oleObj>
              </mc:Choice>
              <mc:Fallback>
                <p:oleObj name="Equation" r:id="rId7" imgW="203040" imgH="393480" progId="Equation.DSMT4">
                  <p:embed/>
                  <p:pic>
                    <p:nvPicPr>
                      <p:cNvPr id="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297" y="2992664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22"/>
          <p:cNvSpPr txBox="1">
            <a:spLocks noChangeArrowheads="1"/>
          </p:cNvSpPr>
          <p:nvPr/>
        </p:nvSpPr>
        <p:spPr bwMode="auto">
          <a:xfrm>
            <a:off x="5619197" y="2017939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187397" y="1730602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682572" y="1441677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0466" y="3498575"/>
            <a:ext cx="6055282" cy="3017955"/>
          </a:xfrm>
          <a:prstGeom prst="rect">
            <a:avLst/>
          </a:prstGeom>
        </p:spPr>
      </p:pic>
      <p:sp>
        <p:nvSpPr>
          <p:cNvPr id="21" name="Line 17"/>
          <p:cNvSpPr>
            <a:spLocks noChangeShapeType="1"/>
          </p:cNvSpPr>
          <p:nvPr/>
        </p:nvSpPr>
        <p:spPr bwMode="auto">
          <a:xfrm flipH="1">
            <a:off x="6780489" y="4828653"/>
            <a:ext cx="604837" cy="1285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52776" y="4628628"/>
            <a:ext cx="5791200" cy="7429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テキスト ボックス 22"/>
          <p:cNvSpPr txBox="1">
            <a:spLocks noChangeArrowheads="1"/>
          </p:cNvSpPr>
          <p:nvPr/>
        </p:nvSpPr>
        <p:spPr bwMode="auto">
          <a:xfrm>
            <a:off x="7307539" y="4384153"/>
            <a:ext cx="16525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Calibri" pitchFamily="34" charset="0"/>
              </a:rPr>
              <a:t>population </a:t>
            </a:r>
          </a:p>
          <a:p>
            <a:r>
              <a:rPr lang="en-US" altLang="ja-JP" sz="2400" b="1" dirty="0">
                <a:solidFill>
                  <a:srgbClr val="FF0000"/>
                </a:solidFill>
                <a:latin typeface="Calibri" pitchFamily="34" charset="0"/>
              </a:rPr>
              <a:t>states</a:t>
            </a:r>
            <a:endParaRPr lang="ja-JP" altLang="en-US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>
            <a:off x="6892487" y="5765844"/>
            <a:ext cx="468313" cy="46038"/>
          </a:xfrm>
          <a:prstGeom prst="line">
            <a:avLst/>
          </a:prstGeom>
          <a:noFill/>
          <a:ln w="127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1014689" y="5401740"/>
            <a:ext cx="5791200" cy="744537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385326" y="5349919"/>
            <a:ext cx="1395412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coherent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states</a:t>
            </a:r>
            <a:endParaRPr lang="ja-JP" altLang="en-US" sz="2400" b="1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Oval 14"/>
          <p:cNvSpPr>
            <a:spLocks noChangeArrowheads="1"/>
          </p:cNvSpPr>
          <p:nvPr/>
        </p:nvSpPr>
        <p:spPr bwMode="auto">
          <a:xfrm>
            <a:off x="948014" y="3820590"/>
            <a:ext cx="5786437" cy="720725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>
            <a:off x="6893804" y="3822663"/>
            <a:ext cx="484729" cy="299979"/>
          </a:xfrm>
          <a:prstGeom prst="line">
            <a:avLst/>
          </a:prstGeom>
          <a:noFill/>
          <a:ln w="127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378533" y="3358628"/>
            <a:ext cx="1395412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coherent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states</a:t>
            </a:r>
            <a:endParaRPr lang="ja-JP" altLang="en-US" sz="2400" b="1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453438" y="5956300"/>
          <a:ext cx="419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533160" progId="Equation.DSMT4">
                  <p:embed/>
                </p:oleObj>
              </mc:Choice>
              <mc:Fallback>
                <p:oleObj name="Equation" r:id="rId10" imgW="419040" imgH="5331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53438" y="5956300"/>
                        <a:ext cx="419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/>
          <p:cNvGraphicFramePr>
            <a:graphicFrameLocks noChangeAspect="1"/>
          </p:cNvGraphicFramePr>
          <p:nvPr/>
        </p:nvGraphicFramePr>
        <p:xfrm>
          <a:off x="8401050" y="3857625"/>
          <a:ext cx="457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7200" imgH="533160" progId="Equation.DSMT4">
                  <p:embed/>
                </p:oleObj>
              </mc:Choice>
              <mc:Fallback>
                <p:oleObj name="Equation" r:id="rId12" imgW="457200" imgH="533160" progId="Equation.DSMT4">
                  <p:embed/>
                  <p:pic>
                    <p:nvPicPr>
                      <p:cNvPr id="30" name="オブジェクト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01050" y="3857625"/>
                        <a:ext cx="457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/>
        </p:nvGraphicFramePr>
        <p:xfrm>
          <a:off x="8500464" y="4844882"/>
          <a:ext cx="30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4560" imgH="533160" progId="Equation.DSMT4">
                  <p:embed/>
                </p:oleObj>
              </mc:Choice>
              <mc:Fallback>
                <p:oleObj name="Equation" r:id="rId14" imgW="304560" imgH="533160" progId="Equation.DSMT4">
                  <p:embed/>
                  <p:pic>
                    <p:nvPicPr>
                      <p:cNvPr id="31" name="オブジェクト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00464" y="4844882"/>
                        <a:ext cx="304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92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407298" y="187303"/>
            <a:ext cx="8228437" cy="11445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Third-order 2D spectra</a:t>
            </a:r>
            <a:endParaRPr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CustomShape 2"/>
          <p:cNvSpPr/>
          <p:nvPr/>
        </p:nvSpPr>
        <p:spPr>
          <a:xfrm>
            <a:off x="5671832" y="5782218"/>
            <a:ext cx="1566793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/>
              <a:t>Little difference</a:t>
            </a:r>
            <a:endParaRPr dirty="0"/>
          </a:p>
        </p:txBody>
      </p:sp>
      <p:pic>
        <p:nvPicPr>
          <p:cNvPr id="45" name="図 44"/>
          <p:cNvPicPr/>
          <p:nvPr/>
        </p:nvPicPr>
        <p:blipFill>
          <a:blip r:embed="rId2"/>
          <a:stretch>
            <a:fillRect/>
          </a:stretch>
        </p:blipFill>
        <p:spPr>
          <a:xfrm>
            <a:off x="2705477" y="1573031"/>
            <a:ext cx="4261493" cy="4067195"/>
          </a:xfrm>
          <a:prstGeom prst="rect">
            <a:avLst/>
          </a:prstGeom>
        </p:spPr>
      </p:pic>
      <p:sp>
        <p:nvSpPr>
          <p:cNvPr id="46" name="CustomShape 3"/>
          <p:cNvSpPr/>
          <p:nvPr/>
        </p:nvSpPr>
        <p:spPr>
          <a:xfrm>
            <a:off x="2325045" y="5565446"/>
            <a:ext cx="5473977" cy="331449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42" y="1799480"/>
            <a:ext cx="2062910" cy="124634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42" y="3903338"/>
            <a:ext cx="2071511" cy="121963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0240" y="1864790"/>
            <a:ext cx="1730536" cy="1068606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498156" y="1372230"/>
            <a:ext cx="1285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932768" y="1328677"/>
            <a:ext cx="2005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07298" y="3471543"/>
            <a:ext cx="1944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7050240" y="3675970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All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2889250" y="1101725"/>
          <a:ext cx="1003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02960" imgH="533160" progId="Equation.DSMT4">
                  <p:embed/>
                </p:oleObj>
              </mc:Choice>
              <mc:Fallback>
                <p:oleObj name="Equation" r:id="rId6" imgW="1002960" imgH="533160" progId="Equation.DSMT4">
                  <p:embed/>
                  <p:pic>
                    <p:nvPicPr>
                      <p:cNvPr id="13" name="オブジェクト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89250" y="1101725"/>
                        <a:ext cx="1003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CEEC311-E4C8-44C4-A7C6-4D5BA1B42AB0}"/>
              </a:ext>
            </a:extLst>
          </p:cNvPr>
          <p:cNvSpPr txBox="1"/>
          <p:nvPr/>
        </p:nvSpPr>
        <p:spPr>
          <a:xfrm>
            <a:off x="447491" y="6339372"/>
            <a:ext cx="53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Dijkstra and YT, JCP </a:t>
            </a:r>
            <a:r>
              <a:rPr lang="en-US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142</a:t>
            </a:r>
            <a:r>
              <a:rPr lang="en-US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212423 (2015)</a:t>
            </a:r>
            <a:endParaRPr lang="en-US" dirty="0"/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7E800FFC-53EB-4C2E-AEF4-E4CB847CB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021" y="5736096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E65BD0F-1A7F-4DF0-AB63-1FFA97F781F4}"/>
              </a:ext>
            </a:extLst>
          </p:cNvPr>
          <p:cNvSpPr/>
          <p:nvPr/>
        </p:nvSpPr>
        <p:spPr>
          <a:xfrm>
            <a:off x="8156194" y="644814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42173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434454" y="385662"/>
            <a:ext cx="8228437" cy="11445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2800" dirty="0"/>
              <a:t>2D spectrum: time traces</a:t>
            </a:r>
            <a:endParaRPr sz="2800" dirty="0"/>
          </a:p>
        </p:txBody>
      </p:sp>
      <p:sp>
        <p:nvSpPr>
          <p:cNvPr id="49" name="CustomShape 3"/>
          <p:cNvSpPr/>
          <p:nvPr/>
        </p:nvSpPr>
        <p:spPr>
          <a:xfrm>
            <a:off x="2325045" y="5859342"/>
            <a:ext cx="5473977" cy="331449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50" name="図 49"/>
          <p:cNvPicPr/>
          <p:nvPr/>
        </p:nvPicPr>
        <p:blipFill>
          <a:blip r:embed="rId2"/>
          <a:stretch>
            <a:fillRect/>
          </a:stretch>
        </p:blipFill>
        <p:spPr>
          <a:xfrm>
            <a:off x="2156544" y="1408906"/>
            <a:ext cx="4572696" cy="4531877"/>
          </a:xfrm>
          <a:prstGeom prst="rect">
            <a:avLst/>
          </a:prstGeom>
        </p:spPr>
      </p:pic>
      <p:sp>
        <p:nvSpPr>
          <p:cNvPr id="51" name="CustomShape 4"/>
          <p:cNvSpPr/>
          <p:nvPr/>
        </p:nvSpPr>
        <p:spPr>
          <a:xfrm>
            <a:off x="2156544" y="5640553"/>
            <a:ext cx="4976640" cy="218789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8" name="CustomShape 2"/>
          <p:cNvSpPr/>
          <p:nvPr/>
        </p:nvSpPr>
        <p:spPr>
          <a:xfrm>
            <a:off x="6449565" y="4577535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 err="1"/>
              <a:t>Exciton</a:t>
            </a:r>
            <a:r>
              <a:rPr lang="en-US" dirty="0"/>
              <a:t> only</a:t>
            </a:r>
            <a:endParaRPr dirty="0"/>
          </a:p>
        </p:txBody>
      </p:sp>
      <p:sp>
        <p:nvSpPr>
          <p:cNvPr id="11" name="CustomShape 2"/>
          <p:cNvSpPr/>
          <p:nvPr/>
        </p:nvSpPr>
        <p:spPr>
          <a:xfrm>
            <a:off x="6449565" y="4218328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rgbClr val="00B050"/>
                </a:solidFill>
              </a:rPr>
              <a:t>all</a:t>
            </a:r>
            <a:endParaRPr dirty="0">
              <a:solidFill>
                <a:srgbClr val="00B050"/>
              </a:solidFill>
            </a:endParaRPr>
          </a:p>
        </p:txBody>
      </p:sp>
      <p:sp>
        <p:nvSpPr>
          <p:cNvPr id="12" name="CustomShape 2"/>
          <p:cNvSpPr/>
          <p:nvPr/>
        </p:nvSpPr>
        <p:spPr>
          <a:xfrm>
            <a:off x="6440855" y="3866423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hole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CustomShape 2"/>
          <p:cNvSpPr/>
          <p:nvPr/>
        </p:nvSpPr>
        <p:spPr>
          <a:xfrm>
            <a:off x="6373795" y="3543571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rgbClr val="FF0000"/>
                </a:solidFill>
              </a:rPr>
              <a:t>electron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4644864" y="5749947"/>
          <a:ext cx="30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560" imgH="533160" progId="Equation.DSMT4">
                  <p:embed/>
                </p:oleObj>
              </mc:Choice>
              <mc:Fallback>
                <p:oleObj name="Equation" r:id="rId3" imgW="304560" imgH="53316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4864" y="5749947"/>
                        <a:ext cx="304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図 14"/>
          <p:cNvPicPr/>
          <p:nvPr/>
        </p:nvPicPr>
        <p:blipFill>
          <a:blip r:embed="rId5"/>
          <a:stretch>
            <a:fillRect/>
          </a:stretch>
        </p:blipFill>
        <p:spPr>
          <a:xfrm>
            <a:off x="6377062" y="1300310"/>
            <a:ext cx="2547561" cy="2052385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0AF4491F-7BF9-452C-97CE-BD039C8C9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021" y="5736096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FB24CC4-EA85-4C73-8A18-A3B3D5628C93}"/>
              </a:ext>
            </a:extLst>
          </p:cNvPr>
          <p:cNvSpPr/>
          <p:nvPr/>
        </p:nvSpPr>
        <p:spPr>
          <a:xfrm>
            <a:off x="8156194" y="644814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422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ustomShape 1"/>
          <p:cNvSpPr/>
          <p:nvPr/>
        </p:nvSpPr>
        <p:spPr>
          <a:xfrm>
            <a:off x="457172" y="273684"/>
            <a:ext cx="8228437" cy="11445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2800" dirty="0"/>
              <a:t>Time traces: cross peak</a:t>
            </a:r>
            <a:endParaRPr sz="2800" dirty="0"/>
          </a:p>
        </p:txBody>
      </p:sp>
      <p:sp>
        <p:nvSpPr>
          <p:cNvPr id="53" name="CustomShape 2"/>
          <p:cNvSpPr/>
          <p:nvPr/>
        </p:nvSpPr>
        <p:spPr>
          <a:xfrm>
            <a:off x="3501985" y="6094226"/>
            <a:ext cx="4724216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/>
              <a:t>Small differences, oscillations caused by vibration</a:t>
            </a:r>
            <a:endParaRPr dirty="0"/>
          </a:p>
        </p:txBody>
      </p:sp>
      <p:sp>
        <p:nvSpPr>
          <p:cNvPr id="54" name="CustomShape 3"/>
          <p:cNvSpPr/>
          <p:nvPr/>
        </p:nvSpPr>
        <p:spPr>
          <a:xfrm>
            <a:off x="2325045" y="5859342"/>
            <a:ext cx="5473977" cy="331449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55" name="図 54"/>
          <p:cNvPicPr/>
          <p:nvPr/>
        </p:nvPicPr>
        <p:blipFill>
          <a:blip r:embed="rId2"/>
          <a:stretch>
            <a:fillRect/>
          </a:stretch>
        </p:blipFill>
        <p:spPr>
          <a:xfrm>
            <a:off x="2488320" y="1399633"/>
            <a:ext cx="4313088" cy="4459709"/>
          </a:xfrm>
          <a:prstGeom prst="rect">
            <a:avLst/>
          </a:prstGeom>
        </p:spPr>
      </p:pic>
      <p:sp>
        <p:nvSpPr>
          <p:cNvPr id="56" name="CustomShape 4"/>
          <p:cNvSpPr/>
          <p:nvPr/>
        </p:nvSpPr>
        <p:spPr>
          <a:xfrm>
            <a:off x="2239488" y="5723496"/>
            <a:ext cx="4810752" cy="248832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7" name="CustomShape 2"/>
          <p:cNvSpPr/>
          <p:nvPr/>
        </p:nvSpPr>
        <p:spPr>
          <a:xfrm>
            <a:off x="6504423" y="4486480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 err="1"/>
              <a:t>Exciton</a:t>
            </a:r>
            <a:r>
              <a:rPr lang="en-US" dirty="0"/>
              <a:t> only</a:t>
            </a:r>
            <a:endParaRPr dirty="0"/>
          </a:p>
        </p:txBody>
      </p:sp>
      <p:sp>
        <p:nvSpPr>
          <p:cNvPr id="8" name="CustomShape 2"/>
          <p:cNvSpPr/>
          <p:nvPr/>
        </p:nvSpPr>
        <p:spPr>
          <a:xfrm>
            <a:off x="6504423" y="4192442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rgbClr val="00B050"/>
                </a:solidFill>
              </a:rPr>
              <a:t>all</a:t>
            </a:r>
            <a:endParaRPr dirty="0">
              <a:solidFill>
                <a:srgbClr val="00B050"/>
              </a:solidFill>
            </a:endParaRPr>
          </a:p>
        </p:txBody>
      </p:sp>
      <p:sp>
        <p:nvSpPr>
          <p:cNvPr id="9" name="CustomShape 2"/>
          <p:cNvSpPr/>
          <p:nvPr/>
        </p:nvSpPr>
        <p:spPr>
          <a:xfrm>
            <a:off x="6571483" y="3389345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hole</a:t>
            </a:r>
            <a:endParaRPr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CustomShape 2"/>
          <p:cNvSpPr/>
          <p:nvPr/>
        </p:nvSpPr>
        <p:spPr>
          <a:xfrm>
            <a:off x="6504423" y="3066493"/>
            <a:ext cx="1518778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>
                <a:solidFill>
                  <a:srgbClr val="FF0000"/>
                </a:solidFill>
              </a:rPr>
              <a:t>electron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5711693" y="5443384"/>
          <a:ext cx="30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560" imgH="533160" progId="Equation.DSMT4">
                  <p:embed/>
                </p:oleObj>
              </mc:Choice>
              <mc:Fallback>
                <p:oleObj name="Equation" r:id="rId3" imgW="304560" imgH="53316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1693" y="5443384"/>
                        <a:ext cx="304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4265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Fifth-order nonlinear response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02" y="1829204"/>
            <a:ext cx="5443116" cy="4107813"/>
          </a:xfrm>
          <a:prstGeom prst="rect">
            <a:avLst/>
          </a:prstGeom>
        </p:spPr>
      </p:pic>
      <p:sp>
        <p:nvSpPr>
          <p:cNvPr id="5" name="Line 17"/>
          <p:cNvSpPr>
            <a:spLocks noChangeShapeType="1"/>
          </p:cNvSpPr>
          <p:nvPr/>
        </p:nvSpPr>
        <p:spPr bwMode="auto">
          <a:xfrm flipH="1">
            <a:off x="6757770" y="2839177"/>
            <a:ext cx="604837" cy="1285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891049" y="4037245"/>
            <a:ext cx="5791200" cy="7429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7385354" y="2397835"/>
            <a:ext cx="14069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Calibri" pitchFamily="34" charset="0"/>
              </a:rPr>
              <a:t>population </a:t>
            </a:r>
          </a:p>
          <a:p>
            <a:r>
              <a:rPr lang="en-US" altLang="ja-JP" sz="2000" b="1" dirty="0">
                <a:solidFill>
                  <a:srgbClr val="FF0000"/>
                </a:solidFill>
                <a:latin typeface="Calibri" pitchFamily="34" charset="0"/>
              </a:rPr>
              <a:t>states</a:t>
            </a:r>
            <a:endParaRPr lang="ja-JP" altLang="en-US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772181" y="4735198"/>
            <a:ext cx="5791200" cy="744537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878797" y="2031053"/>
            <a:ext cx="5786437" cy="720725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849773" y="3360011"/>
            <a:ext cx="5786437" cy="720725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876416" y="2639833"/>
            <a:ext cx="5791200" cy="7429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H="1">
            <a:off x="6757770" y="4260716"/>
            <a:ext cx="604837" cy="1285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テキスト ボックス 16"/>
          <p:cNvSpPr txBox="1">
            <a:spLocks noChangeArrowheads="1"/>
          </p:cNvSpPr>
          <p:nvPr/>
        </p:nvSpPr>
        <p:spPr bwMode="auto">
          <a:xfrm>
            <a:off x="7385354" y="3819374"/>
            <a:ext cx="14069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Calibri" pitchFamily="34" charset="0"/>
              </a:rPr>
              <a:t>population </a:t>
            </a:r>
          </a:p>
          <a:p>
            <a:r>
              <a:rPr lang="en-US" altLang="ja-JP" sz="2000" b="1" dirty="0">
                <a:solidFill>
                  <a:srgbClr val="FF0000"/>
                </a:solidFill>
                <a:latin typeface="Calibri" pitchFamily="34" charset="0"/>
              </a:rPr>
              <a:t>states</a:t>
            </a:r>
            <a:endParaRPr lang="ja-JP" altLang="en-US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8382000" y="4246795"/>
          <a:ext cx="30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4560" imgH="533160" progId="Equation.DSMT4">
                  <p:embed/>
                </p:oleObj>
              </mc:Choice>
              <mc:Fallback>
                <p:oleObj name="Equation" r:id="rId3" imgW="304560" imgH="533160" progId="Equation.DSMT4">
                  <p:embed/>
                  <p:pic>
                    <p:nvPicPr>
                      <p:cNvPr id="13" name="オブジェクト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0" y="4246795"/>
                        <a:ext cx="304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8382000" y="2744608"/>
          <a:ext cx="304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4560" imgH="533160" progId="Equation.DSMT4">
                  <p:embed/>
                </p:oleObj>
              </mc:Choice>
              <mc:Fallback>
                <p:oleObj name="Equation" r:id="rId5" imgW="304560" imgH="533160" progId="Equation.DSMT4">
                  <p:embed/>
                  <p:pic>
                    <p:nvPicPr>
                      <p:cNvPr id="18" name="オブジェクト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0" y="2744608"/>
                        <a:ext cx="304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6894666" y="5290198"/>
            <a:ext cx="2249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Correlation between</a:t>
            </a:r>
          </a:p>
          <a:p>
            <a:r>
              <a:rPr lang="en-US" altLang="ja-JP" dirty="0"/>
              <a:t>Population states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8200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4" grpId="0" animBg="1"/>
      <p:bldP spid="15" grpId="0" animBg="1"/>
      <p:bldP spid="16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5456" y="231203"/>
            <a:ext cx="8783352" cy="1143000"/>
          </a:xfrm>
        </p:spPr>
        <p:txBody>
          <a:bodyPr/>
          <a:lstStyle/>
          <a:p>
            <a:r>
              <a:rPr lang="en-US" altLang="ja-JP" dirty="0"/>
              <a:t>Fifth</a:t>
            </a:r>
            <a:r>
              <a:rPr kumimoji="1" lang="en-US" altLang="ja-JP" dirty="0"/>
              <a:t>-order 2D electric spectroscopy 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21" y="1692426"/>
            <a:ext cx="4717714" cy="2263903"/>
          </a:xfrm>
          <a:prstGeom prst="rect">
            <a:avLst/>
          </a:prstGeom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3408675" y="3507361"/>
          <a:ext cx="321434" cy="432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393480" progId="Equation.DSMT4">
                  <p:embed/>
                </p:oleObj>
              </mc:Choice>
              <mc:Fallback>
                <p:oleObj name="Equation" r:id="rId3" imgW="241200" imgH="393480" progId="Equation.DSMT4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675" y="3507361"/>
                        <a:ext cx="321434" cy="43207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897327" y="1834118"/>
          <a:ext cx="749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49160" imgH="393480" progId="Equation.DSMT4">
                  <p:embed/>
                </p:oleObj>
              </mc:Choice>
              <mc:Fallback>
                <p:oleObj name="Equation" r:id="rId5" imgW="749160" imgH="393480" progId="Equation.DSMT4">
                  <p:embed/>
                  <p:pic>
                    <p:nvPicPr>
                      <p:cNvPr id="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7327" y="1834118"/>
                        <a:ext cx="749300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1875917" y="3507361"/>
          <a:ext cx="275174" cy="448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93480" progId="Equation.DSMT4">
                  <p:embed/>
                </p:oleObj>
              </mc:Choice>
              <mc:Fallback>
                <p:oleObj name="Equation" r:id="rId7" imgW="241200" imgH="39348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5917" y="3507361"/>
                        <a:ext cx="275174" cy="44896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2459802" y="1834118"/>
          <a:ext cx="787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393480" progId="Equation.DSMT4">
                  <p:embed/>
                </p:oleObj>
              </mc:Choice>
              <mc:Fallback>
                <p:oleObj name="Equation" r:id="rId9" imgW="787320" imgH="39348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9802" y="1834118"/>
                        <a:ext cx="787400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4060377" y="1864908"/>
          <a:ext cx="800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93480" progId="Equation.DSMT4">
                  <p:embed/>
                </p:oleObj>
              </mc:Choice>
              <mc:Fallback>
                <p:oleObj name="Equation" r:id="rId11" imgW="799920" imgH="393480" progId="Equation.DSMT4">
                  <p:embed/>
                  <p:pic>
                    <p:nvPicPr>
                      <p:cNvPr id="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377" y="1864908"/>
                        <a:ext cx="800100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2728243" y="1249537"/>
            <a:ext cx="4745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Tanimura &amp; Okumura, JCP </a:t>
            </a:r>
            <a:r>
              <a:rPr lang="en-US" altLang="ja-JP" b="1" dirty="0"/>
              <a:t>106</a:t>
            </a:r>
            <a:r>
              <a:rPr lang="en-US" altLang="ja-JP" dirty="0"/>
              <a:t>, 2078 </a:t>
            </a:r>
            <a:r>
              <a:rPr lang="en-US" altLang="ja-JP" dirty="0">
                <a:solidFill>
                  <a:srgbClr val="FE3859"/>
                </a:solidFill>
              </a:rPr>
              <a:t>(1997)</a:t>
            </a:r>
            <a:endParaRPr lang="ja-JP" altLang="en-US" dirty="0">
              <a:solidFill>
                <a:srgbClr val="FE3859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03977" y="4432349"/>
            <a:ext cx="2783871" cy="209671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69894" y="4395344"/>
            <a:ext cx="2604264" cy="216066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58436" y="2038036"/>
            <a:ext cx="1628917" cy="2091421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1503977" y="4129457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harmonic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848876" y="4210678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anharmonic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8300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stomShape 1"/>
          <p:cNvSpPr/>
          <p:nvPr/>
        </p:nvSpPr>
        <p:spPr>
          <a:xfrm>
            <a:off x="457172" y="273684"/>
            <a:ext cx="8228437" cy="1144562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>
              <a:lnSpc>
                <a:spcPct val="100000"/>
              </a:lnSpc>
            </a:pPr>
            <a:r>
              <a:rPr lang="en-US" sz="3600" dirty="0"/>
              <a:t>Fifth-order 2D ES</a:t>
            </a:r>
            <a:endParaRPr sz="3600" dirty="0"/>
          </a:p>
        </p:txBody>
      </p:sp>
      <p:pic>
        <p:nvPicPr>
          <p:cNvPr id="59" name="図 58"/>
          <p:cNvPicPr/>
          <p:nvPr/>
        </p:nvPicPr>
        <p:blipFill>
          <a:blip r:embed="rId2"/>
          <a:stretch>
            <a:fillRect/>
          </a:stretch>
        </p:blipFill>
        <p:spPr>
          <a:xfrm>
            <a:off x="2828681" y="1244521"/>
            <a:ext cx="4976313" cy="4802262"/>
          </a:xfrm>
          <a:prstGeom prst="rect">
            <a:avLst/>
          </a:prstGeom>
        </p:spPr>
      </p:pic>
      <p:sp>
        <p:nvSpPr>
          <p:cNvPr id="61" name="CustomShape 4"/>
          <p:cNvSpPr/>
          <p:nvPr/>
        </p:nvSpPr>
        <p:spPr>
          <a:xfrm>
            <a:off x="7630685" y="1244521"/>
            <a:ext cx="331449" cy="4976313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42" y="1799480"/>
            <a:ext cx="2062910" cy="124634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42" y="3903338"/>
            <a:ext cx="2071511" cy="121963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0240" y="1864790"/>
            <a:ext cx="1730536" cy="1068606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66697" y="1276260"/>
            <a:ext cx="1285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hole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932768" y="1328677"/>
            <a:ext cx="20056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(ii) Electron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96218" y="3471067"/>
            <a:ext cx="1944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(iii) </a:t>
            </a:r>
            <a:r>
              <a:rPr lang="en-US" altLang="ja-JP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Exciton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7503700" y="4456967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All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8" name="CustomShape 2"/>
          <p:cNvSpPr/>
          <p:nvPr/>
        </p:nvSpPr>
        <p:spPr>
          <a:xfrm>
            <a:off x="3279884" y="5663085"/>
            <a:ext cx="3862774" cy="313816"/>
          </a:xfrm>
          <a:prstGeom prst="rect">
            <a:avLst/>
          </a:prstGeom>
        </p:spPr>
        <p:txBody>
          <a:bodyPr wrap="none" lIns="81638" tIns="40819" rIns="81638" bIns="40819"/>
          <a:lstStyle/>
          <a:p>
            <a:r>
              <a:rPr lang="en-US" dirty="0"/>
              <a:t>Fifth order is sensitive to charge transfer</a:t>
            </a:r>
            <a:endParaRPr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E1A0F98-3D41-4117-9CF7-6554091D8A7A}"/>
              </a:ext>
            </a:extLst>
          </p:cNvPr>
          <p:cNvSpPr txBox="1"/>
          <p:nvPr/>
        </p:nvSpPr>
        <p:spPr>
          <a:xfrm>
            <a:off x="447491" y="6339372"/>
            <a:ext cx="53823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A. Dijkstra and YT, JCP </a:t>
            </a:r>
            <a:r>
              <a:rPr lang="en-US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142</a:t>
            </a:r>
            <a:r>
              <a:rPr lang="en-US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212423 (2015)</a:t>
            </a:r>
            <a:endParaRPr lang="en-US" dirty="0"/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E2D6367D-84F4-41DD-968B-73636B01D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021" y="5736096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C3B8CE1-660B-4CDB-A614-D055CF001F80}"/>
              </a:ext>
            </a:extLst>
          </p:cNvPr>
          <p:cNvSpPr/>
          <p:nvPr/>
        </p:nvSpPr>
        <p:spPr>
          <a:xfrm>
            <a:off x="8156194" y="6448146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4616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4" y="-29876182"/>
            <a:ext cx="12" cy="6661036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428" y="1307632"/>
            <a:ext cx="4792348" cy="3635338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08421" y="260599"/>
            <a:ext cx="5647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HEOM for </a:t>
            </a:r>
            <a:r>
              <a:rPr lang="en-US" altLang="ja-JP" sz="2800" dirty="0">
                <a:solidFill>
                  <a:srgbClr val="0066FF"/>
                </a:solidFill>
              </a:rPr>
              <a:t>Holstein-Peierls</a:t>
            </a:r>
            <a:r>
              <a:rPr lang="en-US" altLang="ja-JP" sz="2800" dirty="0">
                <a:solidFill>
                  <a:srgbClr val="002060"/>
                </a:solidFill>
              </a:rPr>
              <a:t> + </a:t>
            </a:r>
            <a:r>
              <a:rPr lang="en-US" altLang="ja-JP" sz="2800" dirty="0">
                <a:solidFill>
                  <a:srgbClr val="FF0000"/>
                </a:solidFill>
              </a:rPr>
              <a:t>Bath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401671" y="5181036"/>
            <a:ext cx="8907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 &amp; YT 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Exciton Transfer in </a:t>
            </a:r>
            <a:r>
              <a:rPr lang="en-US" altLang="ja-JP" i="1" dirty="0">
                <a:solidFill>
                  <a:srgbClr val="00B050"/>
                </a:solidFill>
                <a:latin typeface="ＭＳ Ｐゴシック" panose="020B0600070205080204" pitchFamily="50" charset="-128"/>
              </a:rPr>
              <a:t>Organic Photovoltaic Cells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, 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JCP </a:t>
            </a:r>
            <a:r>
              <a:rPr lang="en-US" altLang="ja-JP" b="1" dirty="0">
                <a:latin typeface="ＭＳ Ｐゴシック" panose="020B0600070205080204" pitchFamily="50" charset="-128"/>
                <a:hlinkClick r:id="rId5"/>
              </a:rPr>
              <a:t>154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, 034107 (2021)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. 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5781968" y="4410203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ja-JP" dirty="0">
                <a:latin typeface="ＭＳ Ｐゴシック" panose="020B0600070205080204" pitchFamily="50" charset="-128"/>
                <a:hlinkClick r:id="rId6"/>
              </a:rPr>
              <a:t>JCP </a:t>
            </a:r>
            <a:r>
              <a:rPr lang="de-DE" altLang="ja-JP" b="1" dirty="0">
                <a:latin typeface="ＭＳ Ｐゴシック" panose="020B0600070205080204" pitchFamily="50" charset="-128"/>
                <a:hlinkClick r:id="rId6"/>
              </a:rPr>
              <a:t>157, </a:t>
            </a:r>
            <a:r>
              <a:rPr lang="de-DE" altLang="ja-JP" dirty="0">
                <a:latin typeface="ＭＳ Ｐゴシック" panose="020B0600070205080204" pitchFamily="50" charset="-128"/>
                <a:hlinkClick r:id="rId6"/>
              </a:rPr>
              <a:t>084103 (2022)</a:t>
            </a:r>
            <a:endParaRPr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788" y="136534"/>
            <a:ext cx="867390" cy="91263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13040" y="1418497"/>
            <a:ext cx="2148389" cy="2317475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710469" y="3586851"/>
            <a:ext cx="24673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Transient absorption </a:t>
            </a:r>
          </a:p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spectrum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72207D2-456D-434F-914D-0E4EA6848A26}"/>
              </a:ext>
            </a:extLst>
          </p:cNvPr>
          <p:cNvSpPr txBox="1"/>
          <p:nvPr/>
        </p:nvSpPr>
        <p:spPr>
          <a:xfrm>
            <a:off x="7961429" y="1016996"/>
            <a:ext cx="11203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6230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2888" y="274638"/>
            <a:ext cx="8612187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Multi-state quantum Fokker-Planck equations for resonant spectroscopies</a:t>
            </a:r>
            <a:endParaRPr lang="ja-JP" alt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74210" name="正方形/長方形 8"/>
          <p:cNvSpPr>
            <a:spLocks noChangeArrowheads="1"/>
          </p:cNvSpPr>
          <p:nvPr/>
        </p:nvSpPr>
        <p:spPr bwMode="auto">
          <a:xfrm>
            <a:off x="1223963" y="2405063"/>
            <a:ext cx="71040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Tanimura &amp; Mukamel, 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3"/>
              </a:rPr>
              <a:t>JCP </a:t>
            </a:r>
            <a:r>
              <a:rPr lang="en-US" altLang="ja-JP" sz="2400" b="1" dirty="0">
                <a:latin typeface="Times New Roman" pitchFamily="18" charset="0"/>
                <a:cs typeface="Times New Roman" pitchFamily="18" charset="0"/>
                <a:hlinkClick r:id="rId3"/>
              </a:rPr>
              <a:t>101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3"/>
              </a:rPr>
              <a:t>, 3049 (1994).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Tanimura &amp; Maruyama, 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4"/>
              </a:rPr>
              <a:t>JCP </a:t>
            </a:r>
            <a:r>
              <a:rPr lang="en-US" altLang="ja-JP" sz="2400" b="1" dirty="0">
                <a:latin typeface="Times New Roman" pitchFamily="18" charset="0"/>
                <a:cs typeface="Times New Roman" pitchFamily="18" charset="0"/>
                <a:hlinkClick r:id="rId4"/>
              </a:rPr>
              <a:t>107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4"/>
              </a:rPr>
              <a:t>, 1779 (1997).</a:t>
            </a: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Maruyama &amp;  Tanimura, 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5"/>
              </a:rPr>
              <a:t>CPL </a:t>
            </a:r>
            <a:r>
              <a:rPr lang="en-US" altLang="ja-JP" sz="2400" b="1" dirty="0">
                <a:latin typeface="Times New Roman" pitchFamily="18" charset="0"/>
                <a:cs typeface="Times New Roman" pitchFamily="18" charset="0"/>
                <a:hlinkClick r:id="rId5"/>
              </a:rPr>
              <a:t>292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  <a:hlinkClick r:id="rId5"/>
              </a:rPr>
              <a:t>, 28 (1998).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Ikeda &amp;Tanimura, J. Chem. Phys. </a:t>
            </a:r>
            <a:r>
              <a:rPr lang="en-US" altLang="ja-JP" sz="2400" b="1" dirty="0">
                <a:latin typeface="Times New Roman" pitchFamily="18" charset="0"/>
                <a:cs typeface="Times New Roman" pitchFamily="18" charset="0"/>
              </a:rPr>
              <a:t>146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,  014102  (2017).</a:t>
            </a: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Ikeda &amp; Tanimura, Chem. Phys </a:t>
            </a:r>
            <a:r>
              <a:rPr lang="en-US" altLang="ja-JP" sz="2400" b="1" dirty="0">
                <a:latin typeface="Times New Roman" pitchFamily="18" charset="0"/>
                <a:cs typeface="Times New Roman" pitchFamily="18" charset="0"/>
              </a:rPr>
              <a:t>515</a:t>
            </a: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, 203(2018).</a:t>
            </a: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Ikeda &amp; Tanimura, J. Compute. Theo. Chem. (2019)</a:t>
            </a:r>
          </a:p>
          <a:p>
            <a:pPr>
              <a:buFont typeface="Arial" charset="0"/>
              <a:buChar char="•"/>
            </a:pPr>
            <a:r>
              <a:rPr lang="en-US" altLang="ja-JP" sz="2400" dirty="0">
                <a:latin typeface="Times New Roman" pitchFamily="18" charset="0"/>
                <a:cs typeface="Times New Roman" pitchFamily="18" charset="0"/>
              </a:rPr>
              <a:t>Ikeda, Dijkstra &amp; Tanimura, J. Chem. Phys (2019)</a:t>
            </a:r>
            <a:endParaRPr lang="ja-JP" alt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ja-JP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4211" name="正方形/長方形 4"/>
          <p:cNvSpPr>
            <a:spLocks noChangeArrowheads="1"/>
          </p:cNvSpPr>
          <p:nvPr/>
        </p:nvSpPr>
        <p:spPr bwMode="auto">
          <a:xfrm>
            <a:off x="1108075" y="1760538"/>
            <a:ext cx="2279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References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609" y="1126599"/>
            <a:ext cx="1903793" cy="139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27" y="705847"/>
            <a:ext cx="2110575" cy="2208508"/>
          </a:xfrm>
          <a:prstGeom prst="rect">
            <a:avLst/>
          </a:prstGeom>
        </p:spPr>
      </p:pic>
      <p:pic>
        <p:nvPicPr>
          <p:cNvPr id="14" name="コンテンツ プレースホルダ 4" descr="anime_20.3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3430" y="1029285"/>
            <a:ext cx="2383678" cy="1787758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855692" y="2188162"/>
            <a:ext cx="1130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A. Sakurai</a:t>
            </a:r>
            <a:endParaRPr lang="ja-JP" altLang="en-US" sz="16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2" y="5204100"/>
            <a:ext cx="1809940" cy="113149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6047" y="5197782"/>
            <a:ext cx="668604" cy="790166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4832191" y="603921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3078235" y="73025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6132356" y="4787328"/>
            <a:ext cx="2627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Holstein-Hubbard+bath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(super conductivity)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78003" y="4740819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Heat Engine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21002" y="264079"/>
            <a:ext cx="2531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993913" y="784555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385101" y="5433659"/>
          <a:ext cx="1494912" cy="132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893600" imgH="1672560" progId="PBrush">
                  <p:embed/>
                </p:oleObj>
              </mc:Choice>
              <mc:Fallback>
                <p:oleObj name="Bitmap Image" r:id="rId10" imgW="1893600" imgH="167256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5101" y="5433659"/>
                        <a:ext cx="1494912" cy="1320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676" y="5419408"/>
            <a:ext cx="641670" cy="819276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795223" y="207686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69" y="3325809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正方形/長方形 38"/>
          <p:cNvSpPr/>
          <p:nvPr/>
        </p:nvSpPr>
        <p:spPr>
          <a:xfrm>
            <a:off x="322167" y="277262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information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469245" y="3121920"/>
          <a:ext cx="1612890" cy="143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3051720" imgH="2716560" progId="PBrush">
                  <p:embed/>
                </p:oleObj>
              </mc:Choice>
              <mc:Fallback>
                <p:oleObj name="Bitmap Image" r:id="rId14" imgW="3051720" imgH="2716560" progId="PBrush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245" y="3121920"/>
                        <a:ext cx="1612890" cy="1435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04931" y="3373819"/>
            <a:ext cx="1867042" cy="1095912"/>
          </a:xfrm>
          <a:prstGeom prst="rect">
            <a:avLst/>
          </a:prstGeom>
        </p:spPr>
      </p:pic>
      <p:sp>
        <p:nvSpPr>
          <p:cNvPr id="52" name="正方形/長方形 51"/>
          <p:cNvSpPr/>
          <p:nvPr/>
        </p:nvSpPr>
        <p:spPr>
          <a:xfrm>
            <a:off x="3137442" y="2871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Exciton coupled ET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00055" y="4060841"/>
            <a:ext cx="1186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Sakamoto</a:t>
            </a:r>
            <a:endParaRPr lang="ja-JP" altLang="en-US" sz="1600" dirty="0"/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26" y="3266545"/>
            <a:ext cx="622421" cy="741972"/>
          </a:xfrm>
          <a:prstGeom prst="rect">
            <a:avLst/>
          </a:prstGeom>
        </p:spPr>
      </p:pic>
      <p:sp>
        <p:nvSpPr>
          <p:cNvPr id="55" name="正方形/長方形 54"/>
          <p:cNvSpPr/>
          <p:nvPr/>
        </p:nvSpPr>
        <p:spPr>
          <a:xfrm>
            <a:off x="2034542" y="403785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6027134" y="2888488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8" name="図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01" y="3233702"/>
            <a:ext cx="504272" cy="742006"/>
          </a:xfrm>
          <a:prstGeom prst="rect">
            <a:avLst/>
          </a:prstGeom>
        </p:spPr>
      </p:pic>
      <p:sp>
        <p:nvSpPr>
          <p:cNvPr id="59" name="正方形/長方形 58"/>
          <p:cNvSpPr/>
          <p:nvPr/>
        </p:nvSpPr>
        <p:spPr>
          <a:xfrm>
            <a:off x="8382259" y="4004424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2105141" y="2103894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Ishizaki</a:t>
            </a:r>
            <a:endParaRPr lang="ja-JP" altLang="en-US" sz="1600" dirty="0"/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39" y="1124046"/>
            <a:ext cx="839173" cy="857372"/>
          </a:xfrm>
          <a:prstGeom prst="rect">
            <a:avLst/>
          </a:prstGeom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1" y="3870169"/>
            <a:ext cx="925795" cy="8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270005" y="476926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Electron transfer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9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7" y="5176311"/>
            <a:ext cx="1679090" cy="15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17" y="4976459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1864263" y="6066289"/>
            <a:ext cx="1375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M. Tanaka</a:t>
            </a:r>
            <a:endParaRPr lang="en-US" altLang="ja-JP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24" y="1265135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9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48" y="1053813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6766" y="1190584"/>
            <a:ext cx="664271" cy="785047"/>
          </a:xfrm>
          <a:prstGeom prst="rect">
            <a:avLst/>
          </a:prstGeom>
        </p:spPr>
      </p:pic>
      <p:sp>
        <p:nvSpPr>
          <p:cNvPr id="65" name="正方形/長方形 64"/>
          <p:cNvSpPr/>
          <p:nvPr/>
        </p:nvSpPr>
        <p:spPr>
          <a:xfrm>
            <a:off x="260880" y="160869"/>
            <a:ext cx="69300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HEOM approach (applications)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spectroscopy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82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43918" y="3789040"/>
            <a:ext cx="992548" cy="99254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71222" y="3277359"/>
            <a:ext cx="1436465" cy="1489799"/>
          </a:xfrm>
          <a:prstGeom prst="rect">
            <a:avLst/>
          </a:prstGeom>
        </p:spPr>
      </p:pic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9CEEC05-E6E0-41B1-A8D9-188C93620119}"/>
              </a:ext>
            </a:extLst>
          </p:cNvPr>
          <p:cNvSpPr/>
          <p:nvPr/>
        </p:nvSpPr>
        <p:spPr>
          <a:xfrm>
            <a:off x="7948900" y="6268222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Nakamura</a:t>
            </a:r>
          </a:p>
        </p:txBody>
      </p:sp>
    </p:spTree>
    <p:extLst>
      <p:ext uri="{BB962C8B-B14F-4D97-AF65-F5344CB8AC3E}">
        <p14:creationId xmlns:p14="http://schemas.microsoft.com/office/powerpoint/2010/main" val="26510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Example:  Photo dissociation</a:t>
            </a: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3194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48130154"/>
              </p:ext>
            </p:extLst>
          </p:nvPr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317237"/>
              </p:ext>
            </p:extLst>
          </p:nvPr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20354702"/>
              </p:ext>
            </p:extLst>
          </p:nvPr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12" name="オブジェクト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031966"/>
              </p:ext>
            </p:extLst>
          </p:nvPr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62142770"/>
              </p:ext>
            </p:extLst>
          </p:nvPr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71601766"/>
              </p:ext>
            </p:extLst>
          </p:nvPr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456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0982375"/>
              </p:ext>
            </p:extLst>
          </p:nvPr>
        </p:nvGraphicFramePr>
        <p:xfrm>
          <a:off x="1043608" y="1774874"/>
          <a:ext cx="624840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89640" imgH="990360" progId="Equation.DSMT4">
                  <p:embed/>
                </p:oleObj>
              </mc:Choice>
              <mc:Fallback>
                <p:oleObj name="Equation" r:id="rId2" imgW="7289640" imgH="990360" progId="Equation.DSMT4">
                  <p:embed/>
                  <p:pic>
                    <p:nvPicPr>
                      <p:cNvPr id="3205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74874"/>
                        <a:ext cx="6248400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52018" y="3794148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sym typeface="System"/>
            </a:endParaRPr>
          </a:p>
          <a:p>
            <a:r>
              <a:rPr lang="ja-JP" altLang="en-US" dirty="0">
                <a:latin typeface="Calibri" pitchFamily="34" charset="0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152500"/>
              </p:ext>
            </p:extLst>
          </p:nvPr>
        </p:nvGraphicFramePr>
        <p:xfrm>
          <a:off x="3881811" y="3794148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3205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811" y="3794148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322447"/>
              </p:ext>
            </p:extLst>
          </p:nvPr>
        </p:nvGraphicFramePr>
        <p:xfrm>
          <a:off x="783533" y="4826469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3205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533" y="4826469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1313" y="4939182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336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nonadiabatic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50518242"/>
              </p:ext>
            </p:extLst>
          </p:nvPr>
        </p:nvGraphicFramePr>
        <p:xfrm>
          <a:off x="3185844" y="4455288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844" y="4455288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683568" y="2927248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/>
          </a:p>
        </p:txBody>
      </p:sp>
      <p:sp>
        <p:nvSpPr>
          <p:cNvPr id="15" name="正方形/長方形 5"/>
          <p:cNvSpPr>
            <a:spLocks noChangeArrowheads="1"/>
          </p:cNvSpPr>
          <p:nvPr/>
        </p:nvSpPr>
        <p:spPr bwMode="auto">
          <a:xfrm>
            <a:off x="879779" y="6277684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Maruyama &amp;  Tanimura, 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1"/>
              </a:rPr>
              <a:t>CPL 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  <a:hlinkClick r:id="rId11"/>
              </a:rPr>
              <a:t>292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1"/>
              </a:rPr>
              <a:t>, 28 (1998).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正方形/長方形 6"/>
          <p:cNvSpPr>
            <a:spLocks noChangeArrowheads="1"/>
          </p:cNvSpPr>
          <p:nvPr/>
        </p:nvSpPr>
        <p:spPr bwMode="auto">
          <a:xfrm>
            <a:off x="848029" y="5910971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Tanimura &amp; Maruyama, 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2"/>
              </a:rPr>
              <a:t>JCP 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  <a:hlinkClick r:id="rId12"/>
              </a:rPr>
              <a:t>107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  <a:hlinkClick r:id="rId12"/>
              </a:rPr>
              <a:t>, 1779 (1997).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853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719138" y="765175"/>
          <a:ext cx="84248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95680" imgH="482400" progId="Equation.DSMT4">
                  <p:embed/>
                </p:oleObj>
              </mc:Choice>
              <mc:Fallback>
                <p:oleObj name="Equation" r:id="rId3" imgW="4495680" imgH="482400" progId="Equation.DSMT4">
                  <p:embed/>
                  <p:pic>
                    <p:nvPicPr>
                      <p:cNvPr id="3215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138" y="765175"/>
                        <a:ext cx="8424862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781300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847142"/>
              </p:ext>
            </p:extLst>
          </p:nvPr>
        </p:nvGraphicFramePr>
        <p:xfrm>
          <a:off x="1439956" y="4760577"/>
          <a:ext cx="5689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44720" imgH="888840" progId="Equation.DSMT4">
                  <p:embed/>
                </p:oleObj>
              </mc:Choice>
              <mc:Fallback>
                <p:oleObj name="Equation" r:id="rId6" imgW="2844720" imgH="888840" progId="Equation.DSMT4">
                  <p:embed/>
                  <p:pic>
                    <p:nvPicPr>
                      <p:cNvPr id="3215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956" y="4760577"/>
                        <a:ext cx="5689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682625" y="2562225"/>
          <a:ext cx="8245475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321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625" y="2562225"/>
                        <a:ext cx="8245475" cy="1597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246063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>
                <a:latin typeface="Arial Unicode MS"/>
                <a:ea typeface="Arial Unicode MS"/>
                <a:cs typeface="Arial Unicode MS"/>
                <a:sym typeface="Symbol" pitchFamily="18" charset="2"/>
              </a:rPr>
              <a:t> We now consider the heat-bath.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Hamiltonian is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Wigner functions are defined by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>
                <a:latin typeface="Arial Unicode MS"/>
                <a:ea typeface="Arial Unicode MS"/>
                <a:cs typeface="Arial Unicode MS"/>
                <a:sym typeface="Symbol" pitchFamily="18" charset="2"/>
              </a:rPr>
              <a:t>                                       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2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752600" y="4711700"/>
          <a:ext cx="486251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63960" imgH="596880" progId="Equation.DSMT4">
                  <p:embed/>
                </p:oleObj>
              </mc:Choice>
              <mc:Fallback>
                <p:oleObj name="Equation" r:id="rId3" imgW="4863960" imgH="596880" progId="Equation.DSMT4">
                  <p:embed/>
                  <p:pic>
                    <p:nvPicPr>
                      <p:cNvPr id="32256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711700"/>
                        <a:ext cx="4862513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56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733905"/>
              </p:ext>
            </p:extLst>
          </p:nvPr>
        </p:nvGraphicFramePr>
        <p:xfrm>
          <a:off x="2006600" y="5661025"/>
          <a:ext cx="34258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9000" imgH="444240" progId="Equation.DSMT4">
                  <p:embed/>
                </p:oleObj>
              </mc:Choice>
              <mc:Fallback>
                <p:oleObj name="Equation" r:id="rId5" imgW="3429000" imgH="444240" progId="Equation.DSMT4">
                  <p:embed/>
                  <p:pic>
                    <p:nvPicPr>
                      <p:cNvPr id="32256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5661025"/>
                        <a:ext cx="342582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1839913" y="852488"/>
          <a:ext cx="49307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927320" imgH="1143000" progId="Equation.DSMT4">
                  <p:embed/>
                </p:oleObj>
              </mc:Choice>
              <mc:Fallback>
                <p:oleObj name="Equation" r:id="rId7" imgW="4927320" imgH="1143000" progId="Equation.DSMT4">
                  <p:embed/>
                  <p:pic>
                    <p:nvPicPr>
                      <p:cNvPr id="322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852488"/>
                        <a:ext cx="49307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2565" name="Object 5"/>
          <p:cNvGraphicFramePr>
            <a:graphicFrameLocks noChangeAspect="1"/>
          </p:cNvGraphicFramePr>
          <p:nvPr/>
        </p:nvGraphicFramePr>
        <p:xfrm>
          <a:off x="727075" y="3013075"/>
          <a:ext cx="7834313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35760" imgH="1143000" progId="Equation.DSMT4">
                  <p:embed/>
                </p:oleObj>
              </mc:Choice>
              <mc:Fallback>
                <p:oleObj name="Equation" r:id="rId9" imgW="7835760" imgH="1143000" progId="Equation.DSMT4">
                  <p:embed/>
                  <p:pic>
                    <p:nvPicPr>
                      <p:cNvPr id="32256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075" y="3013075"/>
                        <a:ext cx="7834313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68" name="Picture 1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3273425" y="4814888"/>
            <a:ext cx="635000" cy="395287"/>
          </a:xfrm>
        </p:spPr>
      </p:pic>
      <p:sp>
        <p:nvSpPr>
          <p:cNvPr id="322569" name="正方形/長方形 9"/>
          <p:cNvSpPr>
            <a:spLocks noChangeArrowheads="1"/>
          </p:cNvSpPr>
          <p:nvPr/>
        </p:nvSpPr>
        <p:spPr bwMode="auto">
          <a:xfrm>
            <a:off x="947738" y="6232525"/>
            <a:ext cx="44942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>
                <a:latin typeface="Times New Roman" pitchFamily="18" charset="0"/>
                <a:cs typeface="Times New Roman" pitchFamily="18" charset="0"/>
              </a:rPr>
              <a:t>Tanimura &amp; Mukamel, 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12"/>
              </a:rPr>
              <a:t>JCP </a:t>
            </a:r>
            <a:r>
              <a:rPr lang="en-US" altLang="ja-JP" b="1">
                <a:latin typeface="Times New Roman" pitchFamily="18" charset="0"/>
                <a:cs typeface="Times New Roman" pitchFamily="18" charset="0"/>
                <a:hlinkClick r:id="rId12"/>
              </a:rPr>
              <a:t>101</a:t>
            </a:r>
            <a:r>
              <a:rPr lang="en-US" altLang="ja-JP">
                <a:latin typeface="Times New Roman" pitchFamily="18" charset="0"/>
                <a:cs typeface="Times New Roman" pitchFamily="18" charset="0"/>
                <a:hlinkClick r:id="rId12"/>
              </a:rPr>
              <a:t>, 3049 (1994).</a:t>
            </a:r>
            <a:r>
              <a:rPr lang="en-US" altLang="ja-JP">
                <a:latin typeface="Times New Roman" pitchFamily="18" charset="0"/>
                <a:cs typeface="Times New Roman" pitchFamily="18" charset="0"/>
              </a:rPr>
              <a:t> </a:t>
            </a:r>
            <a:endParaRPr lang="ja-JP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78250" y="906094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773081" y="1520456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989" y="3989261"/>
            <a:ext cx="3414783" cy="118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7383" y="1621486"/>
            <a:ext cx="2880000" cy="233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" name="テキスト ボックス 136"/>
          <p:cNvSpPr txBox="1"/>
          <p:nvPr/>
        </p:nvSpPr>
        <p:spPr>
          <a:xfrm>
            <a:off x="578924" y="5396718"/>
            <a:ext cx="357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T. </a:t>
            </a:r>
            <a:r>
              <a:rPr kumimoji="1" lang="en-US" altLang="ja-JP" sz="1600" dirty="0" err="1"/>
              <a:t>Tahara</a:t>
            </a:r>
            <a:r>
              <a:rPr kumimoji="1" lang="en-US" altLang="ja-JP" sz="1600" dirty="0"/>
              <a:t> et al. PCCP 2012, </a:t>
            </a:r>
            <a:r>
              <a:rPr kumimoji="1" lang="en-US" altLang="ja-JP" sz="1600" b="1" dirty="0"/>
              <a:t>14</a:t>
            </a:r>
            <a:r>
              <a:rPr kumimoji="1" lang="en-US" altLang="ja-JP" sz="1600" dirty="0"/>
              <a:t>, 6225</a:t>
            </a:r>
            <a:endParaRPr kumimoji="1" lang="ja-JP" altLang="en-US" sz="1600" dirty="0"/>
          </a:p>
        </p:txBody>
      </p:sp>
      <p:pic>
        <p:nvPicPr>
          <p:cNvPr id="138" name="図 137"/>
          <p:cNvPicPr>
            <a:picLocks noChangeAspect="1"/>
          </p:cNvPicPr>
          <p:nvPr/>
        </p:nvPicPr>
        <p:blipFill rotWithShape="1">
          <a:blip r:embed="rId5"/>
          <a:srcRect r="50640"/>
          <a:stretch/>
        </p:blipFill>
        <p:spPr>
          <a:xfrm>
            <a:off x="4572000" y="1997958"/>
            <a:ext cx="3297971" cy="2543118"/>
          </a:xfrm>
          <a:prstGeom prst="rect">
            <a:avLst/>
          </a:prstGeom>
        </p:spPr>
      </p:pic>
      <p:sp>
        <p:nvSpPr>
          <p:cNvPr id="139" name="テキスト ボックス 138"/>
          <p:cNvSpPr txBox="1"/>
          <p:nvPr/>
        </p:nvSpPr>
        <p:spPr>
          <a:xfrm>
            <a:off x="4648458" y="5298312"/>
            <a:ext cx="408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Ruhman</a:t>
            </a:r>
            <a:r>
              <a:rPr lang="en-US" altLang="ja-JP" sz="1600" dirty="0"/>
              <a:t> et al. ARPC 2013, 64:437</a:t>
            </a: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1235566" y="1059429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Stilbene</a:t>
            </a:r>
            <a:endParaRPr kumimoji="1" lang="ja-JP" altLang="en-US" sz="2400" dirty="0"/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4968614" y="1065491"/>
            <a:ext cx="114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Retinal</a:t>
            </a:r>
            <a:endParaRPr kumimoji="1" lang="ja-JP" altLang="en-US" sz="24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488" y="899524"/>
            <a:ext cx="1398386" cy="1868262"/>
          </a:xfrm>
          <a:prstGeom prst="rect">
            <a:avLst/>
          </a:prstGeom>
        </p:spPr>
      </p:pic>
      <p:sp>
        <p:nvSpPr>
          <p:cNvPr id="15" name="タイトル 1"/>
          <p:cNvSpPr>
            <a:spLocks noGrp="1"/>
          </p:cNvSpPr>
          <p:nvPr>
            <p:ph type="title"/>
          </p:nvPr>
        </p:nvSpPr>
        <p:spPr>
          <a:xfrm>
            <a:off x="215972" y="-61288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Photo induced isomerization </a:t>
            </a:r>
            <a:endParaRPr kumimoji="1"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510359" y="5936300"/>
            <a:ext cx="70911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/>
              <a:t>How does 2DES+2DEVS look like?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129854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18606" y="1445014"/>
          <a:ext cx="7173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75160" imgH="672840" progId="Equation.DSMT4">
                  <p:embed/>
                </p:oleObj>
              </mc:Choice>
              <mc:Fallback>
                <p:oleObj name="Equation" r:id="rId2" imgW="71751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1445014"/>
                        <a:ext cx="71739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395536" y="188640"/>
            <a:ext cx="75558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Multi-sate Quantum Hierarchal F-P </a:t>
            </a:r>
            <a:r>
              <a:rPr lang="en-US" altLang="ja-JP" sz="3200" dirty="0" err="1"/>
              <a:t>Eqs</a:t>
            </a:r>
            <a:r>
              <a:rPr lang="en-US" altLang="ja-JP" sz="3200" dirty="0"/>
              <a:t>.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18606" y="2286223"/>
          <a:ext cx="88360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39080" imgH="672840" progId="Equation.DSMT4">
                  <p:embed/>
                </p:oleObj>
              </mc:Choice>
              <mc:Fallback>
                <p:oleObj name="Equation" r:id="rId4" imgW="883908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2286223"/>
                        <a:ext cx="88360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467544" y="3190711"/>
          <a:ext cx="88376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672840" progId="Equation.DSMT4">
                  <p:embed/>
                </p:oleObj>
              </mc:Choice>
              <mc:Fallback>
                <p:oleObj name="Equation" r:id="rId6" imgW="883908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190711"/>
                        <a:ext cx="88376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61294" y="405272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78932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07869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8182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3927851" y="6270348"/>
            <a:ext cx="65417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 Ikeda &amp;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  <a:p>
            <a:endParaRPr lang="en-US" altLang="ja-JP" sz="1600" dirty="0">
              <a:solidFill>
                <a:srgbClr val="0070C0"/>
              </a:solidFill>
            </a:endParaRP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418606" y="4519287"/>
          <a:ext cx="4724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24280" imgH="723600" progId="Equation.DSMT4">
                  <p:embed/>
                </p:oleObj>
              </mc:Choice>
              <mc:Fallback>
                <p:oleObj name="Equation" r:id="rId9" imgW="4724280" imgH="723600" progId="Equation.DSMT4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4519287"/>
                        <a:ext cx="4724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3999859" y="5858985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1779 (1997).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004920" y="941524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(With heat-bath) </a:t>
            </a:r>
            <a:endParaRPr lang="ja-JP" altLang="en-US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08005" y="483135"/>
            <a:ext cx="1192018" cy="12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19501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67544" y="141763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400" dirty="0"/>
              <a:t>Wigner distribution </a:t>
            </a:r>
            <a:endParaRPr kumimoji="1" lang="ja-JP" altLang="en-US" sz="24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Underdamped case</a:t>
            </a:r>
            <a:endParaRPr kumimoji="1" lang="ja-JP" altLang="en-US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683568" y="2060848"/>
            <a:ext cx="8263830" cy="4263992"/>
            <a:chOff x="310218" y="2474940"/>
            <a:chExt cx="6550886" cy="358445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529" y="2474940"/>
              <a:ext cx="6124575" cy="1443430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218" y="4286924"/>
              <a:ext cx="5346477" cy="1772474"/>
            </a:xfrm>
            <a:prstGeom prst="rect">
              <a:avLst/>
            </a:prstGeom>
          </p:spPr>
        </p:pic>
        <p:cxnSp>
          <p:nvCxnSpPr>
            <p:cNvPr id="9" name="直線矢印コネクタ 8"/>
            <p:cNvCxnSpPr/>
            <p:nvPr/>
          </p:nvCxnSpPr>
          <p:spPr>
            <a:xfrm flipV="1">
              <a:off x="1671354" y="3918371"/>
              <a:ext cx="26650" cy="4608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/>
            <p:cNvCxnSpPr/>
            <p:nvPr/>
          </p:nvCxnSpPr>
          <p:spPr>
            <a:xfrm flipV="1">
              <a:off x="2597614" y="3821102"/>
              <a:ext cx="771683" cy="11162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 flipV="1">
              <a:off x="3559090" y="3821102"/>
              <a:ext cx="1779171" cy="11162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正方形/長方形 10"/>
          <p:cNvSpPr/>
          <p:nvPr/>
        </p:nvSpPr>
        <p:spPr>
          <a:xfrm>
            <a:off x="1403648" y="6436663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103" y="313650"/>
            <a:ext cx="786064" cy="1000445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893337F-ADAC-43A6-9F9C-FDE6872FA39B}"/>
              </a:ext>
            </a:extLst>
          </p:cNvPr>
          <p:cNvSpPr txBox="1"/>
          <p:nvPr/>
        </p:nvSpPr>
        <p:spPr>
          <a:xfrm>
            <a:off x="7580870" y="1275398"/>
            <a:ext cx="1366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 Ikeda </a:t>
            </a:r>
            <a:br>
              <a:rPr lang="en-US" sz="1600" dirty="0"/>
            </a:br>
            <a:r>
              <a:rPr lang="en-US" sz="1600" dirty="0"/>
              <a:t>(Tokyo Univ.)</a:t>
            </a:r>
          </a:p>
        </p:txBody>
      </p:sp>
    </p:spTree>
    <p:extLst>
      <p:ext uri="{BB962C8B-B14F-4D97-AF65-F5344CB8AC3E}">
        <p14:creationId xmlns:p14="http://schemas.microsoft.com/office/powerpoint/2010/main" val="29929227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632208"/>
            <a:ext cx="7294496" cy="115341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410" y="1834524"/>
            <a:ext cx="4216646" cy="236240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765" y="4329259"/>
            <a:ext cx="6972300" cy="20383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14050" y="-35101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2DES+</a:t>
            </a:r>
            <a:r>
              <a:rPr lang="en-US" altLang="ja-JP" sz="4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2DEVS</a:t>
            </a:r>
            <a:endParaRPr kumimoji="1" lang="ja-JP" altLang="en-US" sz="40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24665" y="6505116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1907704" y="5028944"/>
            <a:ext cx="1345061" cy="901781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V="1">
            <a:off x="3431539" y="5570685"/>
            <a:ext cx="1117370" cy="441326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5633600" y="5651971"/>
            <a:ext cx="1291573" cy="422770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>
            <a:off x="4695271" y="5570652"/>
            <a:ext cx="834015" cy="81319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V="1">
            <a:off x="4363290" y="5211909"/>
            <a:ext cx="1409755" cy="189188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5875458" y="5175288"/>
            <a:ext cx="1310289" cy="436023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3317947" y="5379067"/>
            <a:ext cx="1019509" cy="642423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線矢印コネクタ 20"/>
          <p:cNvCxnSpPr/>
          <p:nvPr/>
        </p:nvCxnSpPr>
        <p:spPr>
          <a:xfrm>
            <a:off x="1952265" y="2600345"/>
            <a:ext cx="561977" cy="779464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flipV="1">
            <a:off x="2759755" y="3160718"/>
            <a:ext cx="415955" cy="311378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>
            <a:off x="2859248" y="3579680"/>
            <a:ext cx="575614" cy="236159"/>
          </a:xfrm>
          <a:prstGeom prst="straightConnector1">
            <a:avLst/>
          </a:prstGeom>
          <a:ln w="50800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 flipH="1">
            <a:off x="2840985" y="3197999"/>
            <a:ext cx="521290" cy="363621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V="1">
            <a:off x="3635896" y="3639309"/>
            <a:ext cx="493748" cy="93043"/>
          </a:xfrm>
          <a:prstGeom prst="straightConnector1">
            <a:avLst/>
          </a:prstGeom>
          <a:ln w="5080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5875458" y="2495669"/>
            <a:ext cx="30173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</a:rPr>
              <a:t>Underdamped case</a:t>
            </a:r>
            <a:endParaRPr lang="ja-JP" altLang="en-US" sz="2800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E271AD9-2CB4-40CA-B8F7-C4D345DA88F8}"/>
              </a:ext>
            </a:extLst>
          </p:cNvPr>
          <p:cNvSpPr/>
          <p:nvPr/>
        </p:nvSpPr>
        <p:spPr>
          <a:xfrm>
            <a:off x="4556683" y="262876"/>
            <a:ext cx="4672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2D Everything Spectroscopy© H-S. Tan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46307B4-1BF5-4A28-9462-E15C49A3C2E4}"/>
              </a:ext>
            </a:extLst>
          </p:cNvPr>
          <p:cNvSpPr txBox="1"/>
          <p:nvPr/>
        </p:nvSpPr>
        <p:spPr>
          <a:xfrm>
            <a:off x="8137912" y="6519446"/>
            <a:ext cx="96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 Ikeda 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38D43C34-79D8-4E23-B281-C29B53BF9F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835" y="5524856"/>
            <a:ext cx="759202" cy="97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79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880641"/>
            <a:ext cx="4024656" cy="2677136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4293096"/>
            <a:ext cx="6934200" cy="226695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331640" y="6504799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2043165" y="5143875"/>
            <a:ext cx="1224136" cy="432048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3422527" y="5621494"/>
            <a:ext cx="1005457" cy="274851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4556683" y="5926807"/>
            <a:ext cx="1153232" cy="175027"/>
          </a:xfrm>
          <a:prstGeom prst="straightConnector1">
            <a:avLst/>
          </a:prstGeom>
          <a:ln w="444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V="1">
            <a:off x="5890147" y="5634359"/>
            <a:ext cx="1204788" cy="435034"/>
          </a:xfrm>
          <a:prstGeom prst="straightConnector1">
            <a:avLst/>
          </a:prstGeom>
          <a:ln w="44450">
            <a:solidFill>
              <a:srgbClr val="0066FF"/>
            </a:solidFill>
            <a:prstDash val="sys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1951711" y="2652805"/>
            <a:ext cx="198659" cy="340479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242872" y="3079159"/>
            <a:ext cx="224382" cy="264112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2540732" y="3429000"/>
            <a:ext cx="231068" cy="216024"/>
          </a:xfrm>
          <a:prstGeom prst="straightConnector1">
            <a:avLst/>
          </a:prstGeom>
          <a:ln w="508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2911920" y="3706998"/>
            <a:ext cx="609122" cy="121660"/>
          </a:xfrm>
          <a:prstGeom prst="straightConnector1">
            <a:avLst/>
          </a:prstGeom>
          <a:ln w="50800"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図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632208"/>
            <a:ext cx="7294496" cy="1153411"/>
          </a:xfrm>
          <a:prstGeom prst="rect">
            <a:avLst/>
          </a:prstGeom>
        </p:spPr>
      </p:pic>
      <p:sp>
        <p:nvSpPr>
          <p:cNvPr id="19" name="タイトル 1"/>
          <p:cNvSpPr>
            <a:spLocks noGrp="1"/>
          </p:cNvSpPr>
          <p:nvPr>
            <p:ph type="title"/>
          </p:nvPr>
        </p:nvSpPr>
        <p:spPr>
          <a:xfrm>
            <a:off x="-87560" y="-79214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2DES+</a:t>
            </a:r>
            <a:r>
              <a:rPr lang="en-US" altLang="ja-JP" sz="4000" dirty="0">
                <a:solidFill>
                  <a:srgbClr val="0070C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2DEVS</a:t>
            </a:r>
            <a:endParaRPr kumimoji="1" lang="ja-JP" altLang="en-US" sz="4000" dirty="0">
              <a:solidFill>
                <a:srgbClr val="0070C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556683" y="262876"/>
            <a:ext cx="46721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2D Everything Spectroscopy© H-S. Tan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2954723"/>
            <a:ext cx="2803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50000"/>
                  </a:schemeClr>
                </a:solidFill>
              </a:rPr>
              <a:t>Overdamped case</a:t>
            </a:r>
            <a:endParaRPr lang="ja-JP" altLang="en-US" sz="2800" dirty="0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9665ABDC-89E2-4A5C-9D18-E1CAA142FC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145" y="5557698"/>
            <a:ext cx="786064" cy="1000445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EBCCADFF-1157-491A-8E74-0642EF8F2A2C}"/>
              </a:ext>
            </a:extLst>
          </p:cNvPr>
          <p:cNvSpPr txBox="1"/>
          <p:nvPr/>
        </p:nvSpPr>
        <p:spPr>
          <a:xfrm>
            <a:off x="8137912" y="6519446"/>
            <a:ext cx="96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 Ikeda </a:t>
            </a:r>
          </a:p>
        </p:txBody>
      </p:sp>
    </p:spTree>
    <p:extLst>
      <p:ext uri="{BB962C8B-B14F-4D97-AF65-F5344CB8AC3E}">
        <p14:creationId xmlns:p14="http://schemas.microsoft.com/office/powerpoint/2010/main" val="296352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55214"/>
            <a:ext cx="8892480" cy="1143000"/>
          </a:xfrm>
        </p:spPr>
        <p:txBody>
          <a:bodyPr>
            <a:normAutofit/>
          </a:bodyPr>
          <a:lstStyle/>
          <a:p>
            <a:r>
              <a:rPr lang="en-US" altLang="ja-JP" sz="3200" b="1" dirty="0"/>
              <a:t>Transient absorption &amp; 2D correlation spectra</a:t>
            </a:r>
            <a:endParaRPr lang="ja-JP" altLang="en-US" sz="3200" b="1" dirty="0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lang="en-US" altLang="ja-JP" dirty="0"/>
          </a:p>
        </p:txBody>
      </p:sp>
      <p:grpSp>
        <p:nvGrpSpPr>
          <p:cNvPr id="27" name="グループ化 26"/>
          <p:cNvGrpSpPr/>
          <p:nvPr/>
        </p:nvGrpSpPr>
        <p:grpSpPr>
          <a:xfrm>
            <a:off x="99975" y="1547046"/>
            <a:ext cx="5240870" cy="3563937"/>
            <a:chOff x="208976" y="1558476"/>
            <a:chExt cx="5240870" cy="3563937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261" y="3473636"/>
              <a:ext cx="1368743" cy="1640205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976" y="1558476"/>
              <a:ext cx="4830604" cy="1780224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0577" y="3433631"/>
              <a:ext cx="1068705" cy="168021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78855" y="3372668"/>
              <a:ext cx="1057275" cy="1717359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5426" y="3396483"/>
              <a:ext cx="1074420" cy="1725930"/>
            </a:xfrm>
            <a:prstGeom prst="rect">
              <a:avLst/>
            </a:prstGeom>
          </p:spPr>
        </p:pic>
        <p:cxnSp>
          <p:nvCxnSpPr>
            <p:cNvPr id="16" name="直線矢印コネクタ 15"/>
            <p:cNvCxnSpPr/>
            <p:nvPr/>
          </p:nvCxnSpPr>
          <p:spPr>
            <a:xfrm flipV="1">
              <a:off x="674602" y="3105150"/>
              <a:ext cx="0" cy="29133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/>
            <p:nvPr/>
          </p:nvCxnSpPr>
          <p:spPr>
            <a:xfrm flipH="1" flipV="1">
              <a:off x="908344" y="3002911"/>
              <a:ext cx="653106" cy="39357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矢印コネクタ 19"/>
            <p:cNvCxnSpPr>
              <a:stCxn id="13" idx="0"/>
            </p:cNvCxnSpPr>
            <p:nvPr/>
          </p:nvCxnSpPr>
          <p:spPr>
            <a:xfrm flipH="1" flipV="1">
              <a:off x="1295904" y="3002911"/>
              <a:ext cx="2011589" cy="36975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/>
            <p:cNvCxnSpPr/>
            <p:nvPr/>
          </p:nvCxnSpPr>
          <p:spPr>
            <a:xfrm flipV="1">
              <a:off x="4837027" y="3138488"/>
              <a:ext cx="0" cy="29133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コンテンツ プレースホルダー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223" y="1387284"/>
            <a:ext cx="3792987" cy="2031107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722276" y="5991981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DFB006A-A135-434E-BDE9-6B9AB92FD1AB}"/>
              </a:ext>
            </a:extLst>
          </p:cNvPr>
          <p:cNvSpPr txBox="1"/>
          <p:nvPr/>
        </p:nvSpPr>
        <p:spPr>
          <a:xfrm>
            <a:off x="8137912" y="6519446"/>
            <a:ext cx="96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 Ikeda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C0C4D9AD-7264-40FF-9662-D68A658B87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835" y="5524856"/>
            <a:ext cx="759202" cy="97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25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図 71">
            <a:extLst>
              <a:ext uri="{FF2B5EF4-FFF2-40B4-BE49-F238E27FC236}">
                <a16:creationId xmlns:a16="http://schemas.microsoft.com/office/drawing/2014/main" id="{7EB5710F-5A8A-4F67-A791-16D79A926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00161">
            <a:off x="425244" y="3465580"/>
            <a:ext cx="1308063" cy="110287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2C4B5E4-510A-4911-A0A3-8FD96DA50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2481" y="1186897"/>
            <a:ext cx="1861195" cy="1342316"/>
          </a:xfrm>
          <a:prstGeom prst="rect">
            <a:avLst/>
          </a:prstGeom>
        </p:spPr>
      </p:pic>
      <p:sp>
        <p:nvSpPr>
          <p:cNvPr id="28" name="正方形/長方形 27"/>
          <p:cNvSpPr/>
          <p:nvPr/>
        </p:nvSpPr>
        <p:spPr>
          <a:xfrm>
            <a:off x="6444610" y="714355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Spin-System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61267" y="686254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thermodynamics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21002" y="264079"/>
            <a:ext cx="2531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406767" y="3189153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</a:t>
            </a:r>
            <a:r>
              <a:rPr lang="en-US" altLang="ja-JP" dirty="0" err="1">
                <a:solidFill>
                  <a:srgbClr val="FF0000"/>
                </a:solidFill>
              </a:rPr>
              <a:t>rotar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6430378" y="2588403"/>
            <a:ext cx="1791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Water modeling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260880" y="160869"/>
            <a:ext cx="69300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HEOM approach (applications)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2DEVS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F4EE299-AD1B-4034-853C-9DCE434A4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390" y="1032856"/>
            <a:ext cx="1732999" cy="1991655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1F7B63E5-4F87-44EF-9D5A-A03E92D976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95" y="1212104"/>
            <a:ext cx="504272" cy="742006"/>
          </a:xfrm>
          <a:prstGeom prst="rect">
            <a:avLst/>
          </a:prstGeom>
        </p:spPr>
      </p:pic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C1DF6279-EB24-45EC-B98A-08B71B2389F7}"/>
              </a:ext>
            </a:extLst>
          </p:cNvPr>
          <p:cNvSpPr/>
          <p:nvPr/>
        </p:nvSpPr>
        <p:spPr>
          <a:xfrm>
            <a:off x="2223702" y="2054286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FB00846-7BFE-4235-B5D8-BDD06FD16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7446" y="997754"/>
            <a:ext cx="2057186" cy="1716035"/>
          </a:xfrm>
          <a:prstGeom prst="rect">
            <a:avLst/>
          </a:prstGeom>
        </p:spPr>
      </p:pic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5E308E2-F11E-4AA3-B65E-528A5990CD2D}"/>
              </a:ext>
            </a:extLst>
          </p:cNvPr>
          <p:cNvSpPr txBox="1"/>
          <p:nvPr/>
        </p:nvSpPr>
        <p:spPr>
          <a:xfrm>
            <a:off x="5359188" y="1968875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EAD75414-FCFD-46E6-85AD-9EF0EC5CC4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811" y="1163083"/>
            <a:ext cx="726696" cy="757686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11F81F6F-67C5-411C-9D6E-2432483903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503" y="1145092"/>
            <a:ext cx="641670" cy="819276"/>
          </a:xfrm>
          <a:prstGeom prst="rect">
            <a:avLst/>
          </a:prstGeom>
        </p:spPr>
      </p:pic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1BD8472D-6AEB-4A66-96D3-AB8E306E83C0}"/>
              </a:ext>
            </a:extLst>
          </p:cNvPr>
          <p:cNvSpPr/>
          <p:nvPr/>
        </p:nvSpPr>
        <p:spPr>
          <a:xfrm>
            <a:off x="8100392" y="1989306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Nakamura</a:t>
            </a: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5EAFF27F-94B8-4A35-9820-F33D72576493}"/>
              </a:ext>
            </a:extLst>
          </p:cNvPr>
          <p:cNvSpPr/>
          <p:nvPr/>
        </p:nvSpPr>
        <p:spPr>
          <a:xfrm>
            <a:off x="3144358" y="3019675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B3C9F6CF-84B5-4A86-ACAC-36E0D924F4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7331" y="3471282"/>
            <a:ext cx="1877437" cy="1379996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12200A35-0FF2-4572-A363-A8D9B52360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06714" y="3193552"/>
            <a:ext cx="647544" cy="770236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7A09839-8218-43C5-8B3E-9AF326365076}"/>
              </a:ext>
            </a:extLst>
          </p:cNvPr>
          <p:cNvSpPr txBox="1"/>
          <p:nvPr/>
        </p:nvSpPr>
        <p:spPr>
          <a:xfrm>
            <a:off x="5951802" y="4295192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Park</a:t>
            </a:r>
          </a:p>
        </p:txBody>
      </p:sp>
      <p:pic>
        <p:nvPicPr>
          <p:cNvPr id="73" name="図 72">
            <a:extLst>
              <a:ext uri="{FF2B5EF4-FFF2-40B4-BE49-F238E27FC236}">
                <a16:creationId xmlns:a16="http://schemas.microsoft.com/office/drawing/2014/main" id="{21956079-9944-4E99-BFB7-9739105AF7C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00243" y="3408238"/>
            <a:ext cx="639461" cy="821326"/>
          </a:xfrm>
          <a:prstGeom prst="rect">
            <a:avLst/>
          </a:prstGeom>
        </p:spPr>
      </p:pic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4329F3A5-23A5-4F5B-86B3-F8A05E501533}"/>
              </a:ext>
            </a:extLst>
          </p:cNvPr>
          <p:cNvSpPr/>
          <p:nvPr/>
        </p:nvSpPr>
        <p:spPr>
          <a:xfrm>
            <a:off x="2016526" y="4182175"/>
            <a:ext cx="1004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Iwamoto</a:t>
            </a:r>
            <a:endParaRPr lang="ja-JP" altLang="en-US" sz="1600" dirty="0"/>
          </a:p>
        </p:txBody>
      </p:sp>
      <p:pic>
        <p:nvPicPr>
          <p:cNvPr id="75" name="図 74">
            <a:extLst>
              <a:ext uri="{FF2B5EF4-FFF2-40B4-BE49-F238E27FC236}">
                <a16:creationId xmlns:a16="http://schemas.microsoft.com/office/drawing/2014/main" id="{C233673C-A77E-470C-A5E4-6C05109586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39374" y="2853508"/>
            <a:ext cx="663799" cy="713464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256B32A4-24D0-41EC-AEA9-F14145D41B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44302" y="4042631"/>
            <a:ext cx="616186" cy="701038"/>
          </a:xfrm>
          <a:prstGeom prst="rect">
            <a:avLst/>
          </a:prstGeom>
        </p:spPr>
      </p:pic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0C820B3-44CF-455D-B90E-14AF37CE8A97}"/>
              </a:ext>
            </a:extLst>
          </p:cNvPr>
          <p:cNvSpPr txBox="1"/>
          <p:nvPr/>
        </p:nvSpPr>
        <p:spPr>
          <a:xfrm>
            <a:off x="5951802" y="3459013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Ueno</a:t>
            </a: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B4F647-4B0A-4846-83A3-5D0312B6F58D}"/>
              </a:ext>
            </a:extLst>
          </p:cNvPr>
          <p:cNvSpPr/>
          <p:nvPr/>
        </p:nvSpPr>
        <p:spPr>
          <a:xfrm>
            <a:off x="300327" y="4790999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Proton coupled ET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7245769-E729-4435-9BC2-FC1134C56E52}"/>
              </a:ext>
            </a:extLst>
          </p:cNvPr>
          <p:cNvSpPr/>
          <p:nvPr/>
        </p:nvSpPr>
        <p:spPr>
          <a:xfrm>
            <a:off x="8294821" y="6259211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Yang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8472616-A393-48DE-9EEB-A3CD3FC88F4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66604" y="2958712"/>
            <a:ext cx="1473860" cy="1399775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A2BDB4BE-CCE6-42C0-A6E2-91236A0D1D9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12" y="4112177"/>
            <a:ext cx="539726" cy="57330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92E7D45-D653-4988-886E-70AD0BC83A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5596" y="5225223"/>
            <a:ext cx="1429823" cy="14719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33082B0-CC10-4680-8DB0-B00A2A26419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98352" y="5134800"/>
            <a:ext cx="745340" cy="884099"/>
          </a:xfrm>
          <a:prstGeom prst="rect">
            <a:avLst/>
          </a:prstGeom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33EC53A2-9BF1-40B8-8708-707FF595AA4B}"/>
              </a:ext>
            </a:extLst>
          </p:cNvPr>
          <p:cNvSpPr/>
          <p:nvPr/>
        </p:nvSpPr>
        <p:spPr>
          <a:xfrm>
            <a:off x="1920281" y="6083792"/>
            <a:ext cx="146114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Jiaji Zhang</a:t>
            </a:r>
          </a:p>
          <a:p>
            <a:r>
              <a:rPr lang="en-US" altLang="ja-JP" sz="1100" dirty="0"/>
              <a:t>(</a:t>
            </a:r>
            <a:r>
              <a:rPr lang="en-US" sz="11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Zhejiang Lab</a:t>
            </a:r>
            <a:r>
              <a:rPr lang="en-US" altLang="ja-JP" sz="1100" dirty="0"/>
              <a:t>)</a:t>
            </a:r>
            <a:endParaRPr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A253346-89B2-47CF-BA47-D8A889A14553}"/>
              </a:ext>
            </a:extLst>
          </p:cNvPr>
          <p:cNvSpPr txBox="1"/>
          <p:nvPr/>
        </p:nvSpPr>
        <p:spPr>
          <a:xfrm>
            <a:off x="6480856" y="5126092"/>
            <a:ext cx="18563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Aharonov-Bohm</a:t>
            </a: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4228DB76-E4D3-47FC-9D2F-B37AD117237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857982" y="5667366"/>
            <a:ext cx="1259313" cy="952557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A89C5B9-DA12-4369-A8EE-90D20416825E}"/>
              </a:ext>
            </a:extLst>
          </p:cNvPr>
          <p:cNvSpPr txBox="1"/>
          <p:nvPr/>
        </p:nvSpPr>
        <p:spPr>
          <a:xfrm>
            <a:off x="3156492" y="4974725"/>
            <a:ext cx="4637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FF0000"/>
                </a:solidFill>
              </a:rPr>
              <a:t>Holstein-Peierls+bath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3C9DF929-6771-413F-82A5-F125D8EA0FB9}"/>
              </a:ext>
            </a:extLst>
          </p:cNvPr>
          <p:cNvSpPr/>
          <p:nvPr/>
        </p:nvSpPr>
        <p:spPr>
          <a:xfrm>
            <a:off x="8114621" y="3558799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Takahashi</a:t>
            </a: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ED09E9C1-67AD-421B-BF8C-7B2517CAECE6}"/>
              </a:ext>
            </a:extLst>
          </p:cNvPr>
          <p:cNvSpPr/>
          <p:nvPr/>
        </p:nvSpPr>
        <p:spPr>
          <a:xfrm>
            <a:off x="8137265" y="4708232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Hoshino</a:t>
            </a: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E7BD1586-E08B-4B00-8E66-9B5412C78DF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073" y="4094458"/>
            <a:ext cx="600472" cy="730215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7664DA3F-68B4-4C2A-B3AF-39C077BED956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57" y="4103162"/>
            <a:ext cx="643123" cy="68282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AC0D1C4-ABDC-4C5A-9D37-B72CA5B9FF7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14892" y="3866576"/>
            <a:ext cx="712762" cy="899438"/>
          </a:xfrm>
          <a:prstGeom prst="rect">
            <a:avLst/>
          </a:prstGeom>
        </p:spPr>
      </p:pic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D792A91F-9E63-4C30-A14B-AAC59481B132}"/>
              </a:ext>
            </a:extLst>
          </p:cNvPr>
          <p:cNvSpPr/>
          <p:nvPr/>
        </p:nvSpPr>
        <p:spPr>
          <a:xfrm>
            <a:off x="6566680" y="4785984"/>
            <a:ext cx="1672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Hasegawa   Ito</a:t>
            </a: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A2D2FB2D-950D-4D24-B9F4-58F74C0A655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269231" y="5318621"/>
            <a:ext cx="2017400" cy="1530342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2CD8FD1D-F453-44D2-820B-582F3DECF6D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02" y="5387720"/>
            <a:ext cx="691919" cy="728008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F30F6E61-5177-4F2F-8A0B-A4E0E397F92F}"/>
              </a:ext>
            </a:extLst>
          </p:cNvPr>
          <p:cNvSpPr txBox="1"/>
          <p:nvPr/>
        </p:nvSpPr>
        <p:spPr>
          <a:xfrm>
            <a:off x="5398823" y="6144721"/>
            <a:ext cx="4789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endParaRPr lang="en-US" dirty="0"/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2EE15CDE-114B-455B-A5B6-7EA9374A0BC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305833" y="5415311"/>
            <a:ext cx="661861" cy="84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794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475945"/>
            <a:ext cx="8640960" cy="719137"/>
          </a:xfrm>
          <a:prstGeom prst="rect">
            <a:avLst/>
          </a:prstGeom>
        </p:spPr>
        <p:txBody>
          <a:bodyPr rtlCol="0" anchor="t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Difficulties of applying HEOM to photo chemical systems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98253" y="882199"/>
            <a:ext cx="30716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66FF"/>
                </a:solidFill>
              </a:rPr>
              <a:t> </a:t>
            </a:r>
          </a:p>
          <a:p>
            <a:r>
              <a:rPr lang="en-US" altLang="ja-JP" sz="2400" b="1" dirty="0">
                <a:solidFill>
                  <a:srgbClr val="0066FF"/>
                </a:solidFill>
              </a:rPr>
              <a:t>Low temperature &amp; </a:t>
            </a:r>
          </a:p>
          <a:p>
            <a:r>
              <a:rPr lang="en-US" altLang="ja-JP" sz="2400" b="1" dirty="0">
                <a:solidFill>
                  <a:srgbClr val="0066FF"/>
                </a:solidFill>
              </a:rPr>
              <a:t>Slow thermalization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89" y="1340768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4563351" y="2204864"/>
            <a:ext cx="4522392" cy="52014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</a:rPr>
              <a:t>Multi-electronic states</a:t>
            </a:r>
          </a:p>
          <a:p>
            <a:r>
              <a:rPr lang="en-US" altLang="ja-JP" sz="2400" b="1" dirty="0"/>
              <a:t>(2LS =  2 ×2  states)</a:t>
            </a:r>
          </a:p>
          <a:p>
            <a:endParaRPr lang="en-US" altLang="ja-JP" sz="2400" b="1" dirty="0"/>
          </a:p>
          <a:p>
            <a:r>
              <a:rPr lang="en-US" altLang="ja-JP" sz="2400" b="1" dirty="0">
                <a:solidFill>
                  <a:srgbClr val="FF0000"/>
                </a:solidFill>
              </a:rPr>
              <a:t>Multi-dimensional potential</a:t>
            </a:r>
          </a:p>
          <a:p>
            <a:r>
              <a:rPr lang="en-US" altLang="ja-JP" sz="2400" b="1" dirty="0"/>
              <a:t>(2D = 4D in Wigner space)</a:t>
            </a:r>
          </a:p>
          <a:p>
            <a:endParaRPr lang="en-US" altLang="ja-JP" sz="2400" b="1" dirty="0">
              <a:solidFill>
                <a:srgbClr val="FF0000"/>
              </a:solidFill>
            </a:endParaRPr>
          </a:p>
          <a:p>
            <a:r>
              <a:rPr lang="en-US" altLang="ja-JP" sz="2400" b="1" dirty="0">
                <a:solidFill>
                  <a:srgbClr val="FF0000"/>
                </a:solidFill>
              </a:rPr>
              <a:t>Multi-dimensional </a:t>
            </a:r>
          </a:p>
          <a:p>
            <a:r>
              <a:rPr lang="en-US" altLang="ja-JP" sz="2400" b="1" dirty="0">
                <a:solidFill>
                  <a:srgbClr val="FF0000"/>
                </a:solidFill>
              </a:rPr>
              <a:t>Spectroscopies</a:t>
            </a:r>
          </a:p>
          <a:p>
            <a:r>
              <a:rPr lang="en-US" altLang="ja-JP" sz="2400" b="1" dirty="0"/>
              <a:t>(</a:t>
            </a:r>
            <a:r>
              <a:rPr lang="en-US" altLang="ja-JP" sz="2400" b="1" i="1" dirty="0"/>
              <a:t>t</a:t>
            </a:r>
            <a:r>
              <a:rPr lang="en-US" altLang="ja-JP" sz="2000" b="1" dirty="0"/>
              <a:t>1</a:t>
            </a:r>
            <a:r>
              <a:rPr lang="en-US" altLang="ja-JP" sz="2400" b="1" dirty="0"/>
              <a:t>×</a:t>
            </a:r>
            <a:r>
              <a:rPr lang="en-US" altLang="ja-JP" sz="2400" b="1" i="1" dirty="0"/>
              <a:t>t</a:t>
            </a:r>
            <a:r>
              <a:rPr lang="en-US" altLang="ja-JP" sz="2000" b="1" dirty="0"/>
              <a:t>2</a:t>
            </a:r>
            <a:r>
              <a:rPr lang="en-US" altLang="ja-JP" sz="2400" b="1" dirty="0"/>
              <a:t>×</a:t>
            </a:r>
            <a:r>
              <a:rPr lang="en-US" altLang="ja-JP" sz="2400" b="1" i="1" dirty="0"/>
              <a:t>t</a:t>
            </a:r>
            <a:r>
              <a:rPr lang="en-US" altLang="ja-JP" sz="2000" b="1" dirty="0"/>
              <a:t>3</a:t>
            </a:r>
            <a:r>
              <a:rPr lang="en-US" altLang="ja-JP" sz="2400" b="1" dirty="0"/>
              <a:t>)</a:t>
            </a:r>
          </a:p>
          <a:p>
            <a:endParaRPr lang="en-US" altLang="ja-JP" sz="2400" b="1" dirty="0">
              <a:solidFill>
                <a:srgbClr val="FF0000"/>
              </a:solidFill>
            </a:endParaRPr>
          </a:p>
          <a:p>
            <a:r>
              <a:rPr lang="en-US" altLang="ja-JP" sz="2800" b="1" dirty="0">
                <a:solidFill>
                  <a:schemeClr val="accent1">
                    <a:lumMod val="75000"/>
                  </a:schemeClr>
                </a:solidFill>
              </a:rPr>
              <a:t>Numerically expensive!!! </a:t>
            </a:r>
          </a:p>
          <a:p>
            <a:r>
              <a:rPr lang="en-US" altLang="ja-JP" sz="1600" dirty="0">
                <a:solidFill>
                  <a:schemeClr val="accent1">
                    <a:lumMod val="75000"/>
                  </a:schemeClr>
                </a:solidFill>
              </a:rPr>
              <a:t>(while non-</a:t>
            </a:r>
            <a:r>
              <a:rPr lang="en-US" altLang="ja-JP" sz="1600" dirty="0" err="1">
                <a:solidFill>
                  <a:schemeClr val="accent1">
                    <a:lumMod val="75000"/>
                  </a:schemeClr>
                </a:solidFill>
              </a:rPr>
              <a:t>Markovianity</a:t>
            </a:r>
            <a:r>
              <a:rPr lang="en-US" altLang="ja-JP" sz="1600" dirty="0">
                <a:solidFill>
                  <a:schemeClr val="accent1">
                    <a:lumMod val="75000"/>
                  </a:schemeClr>
                </a:solidFill>
              </a:rPr>
              <a:t> is not important)</a:t>
            </a:r>
          </a:p>
          <a:p>
            <a:endParaRPr lang="en-US" altLang="ja-JP" sz="2400" b="1" dirty="0">
              <a:solidFill>
                <a:srgbClr val="FF0000"/>
              </a:solidFill>
            </a:endParaRPr>
          </a:p>
          <a:p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21789" y="5852792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sz="1600" dirty="0"/>
              <a:t>R.Srinivasan, J. S. Feenstra, S.T. Park,</a:t>
            </a:r>
          </a:p>
          <a:p>
            <a:r>
              <a:rPr lang="fr-FR" altLang="ja-JP" sz="1600" dirty="0"/>
              <a:t> S. Xu, A. H. Zewail, Science 2005;307:558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017551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8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135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multi-state systems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226042" y="1935592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正方形/長方形 15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995936" y="4906376"/>
          <a:ext cx="4583113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84600" imgH="1117440" progId="Equation.DSMT4">
                  <p:embed/>
                </p:oleObj>
              </mc:Choice>
              <mc:Fallback>
                <p:oleObj name="Equation" r:id="rId5" imgW="4584600" imgH="11174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906376"/>
                        <a:ext cx="4583113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70399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292206" y="6409044"/>
            <a:ext cx="8020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2517 (2019) 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5539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536334" y="166080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0206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2517 (2019) 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11196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83888077-51BE-4BDE-96A6-B34334D661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9" y="1445513"/>
            <a:ext cx="9006101" cy="3966974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14CDB2D-FE6C-446E-979A-767B5BA192D9}"/>
              </a:ext>
            </a:extLst>
          </p:cNvPr>
          <p:cNvSpPr txBox="1"/>
          <p:nvPr/>
        </p:nvSpPr>
        <p:spPr>
          <a:xfrm>
            <a:off x="812306" y="5471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Molecular Motor System </a:t>
            </a:r>
            <a:endParaRPr lang="en-US" sz="32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49A9D95-FDFE-4893-A8C0-22DC807BFD5F}"/>
              </a:ext>
            </a:extLst>
          </p:cNvPr>
          <p:cNvSpPr/>
          <p:nvPr/>
        </p:nvSpPr>
        <p:spPr>
          <a:xfrm>
            <a:off x="1116796" y="5931914"/>
            <a:ext cx="4338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Slow thermalization (</a:t>
            </a:r>
            <a:r>
              <a:rPr lang="en-US" altLang="ja-JP" sz="1600" b="1" dirty="0">
                <a:solidFill>
                  <a:srgbClr val="0070C0"/>
                </a:solidFill>
              </a:rPr>
              <a:t>Overdamped bath </a:t>
            </a:r>
            <a:r>
              <a:rPr lang="en-US" altLang="ja-JP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/>
              <a:t>+</a:t>
            </a:r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>
                <a:solidFill>
                  <a:srgbClr val="FF66CC"/>
                </a:solidFill>
              </a:rPr>
              <a:t>nonlinear spectra</a:t>
            </a:r>
            <a:endParaRPr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426EE5E-EC3A-41E4-9025-E4E4F6281286}"/>
              </a:ext>
            </a:extLst>
          </p:cNvPr>
          <p:cNvSpPr/>
          <p:nvPr/>
        </p:nvSpPr>
        <p:spPr>
          <a:xfrm>
            <a:off x="6172630" y="6043835"/>
            <a:ext cx="2531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Ikeda, Tanimura, &amp; Dijkstra, </a:t>
            </a:r>
          </a:p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JCP </a:t>
            </a:r>
            <a:r>
              <a:rPr lang="fr-FR" altLang="ja-JP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150</a:t>
            </a:r>
            <a:r>
              <a:rPr lang="fr-FR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, 114103  (2019).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942417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video_ratchet_flow_10p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396165" y="4029019"/>
            <a:ext cx="2374587" cy="2552514"/>
          </a:xfrm>
          <a:prstGeom prst="rect">
            <a:avLst/>
          </a:prstGeom>
        </p:spPr>
      </p:pic>
      <p:pic>
        <p:nvPicPr>
          <p:cNvPr id="2" name="video_ratchet_flow_1p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04505" y="4029018"/>
            <a:ext cx="2398511" cy="2596362"/>
          </a:xfrm>
          <a:prstGeom prst="rect">
            <a:avLst/>
          </a:prstGeom>
        </p:spPr>
      </p:pic>
      <p:pic>
        <p:nvPicPr>
          <p:cNvPr id="3" name="video_ratchet_flow_0.3p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26316" y="4029018"/>
            <a:ext cx="2517684" cy="259636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DF39E39-89F4-48F0-9B5C-B3AE1B3C729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50" y="1213433"/>
            <a:ext cx="4379801" cy="1929198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568952" cy="719137"/>
          </a:xfrm>
          <a:prstGeom prst="rect">
            <a:avLst/>
          </a:prstGeom>
        </p:spPr>
        <p:txBody>
          <a:bodyPr rtlCol="0" anchor="t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Molecular Motor System (dynamics) 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934194" y="1497518"/>
            <a:ext cx="4338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Slow thermalization (</a:t>
            </a:r>
            <a:r>
              <a:rPr lang="en-US" altLang="ja-JP" sz="1600" b="1" dirty="0">
                <a:solidFill>
                  <a:srgbClr val="0070C0"/>
                </a:solidFill>
              </a:rPr>
              <a:t>Overdamped bath </a:t>
            </a:r>
            <a:r>
              <a:rPr lang="en-US" altLang="ja-JP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/>
              <a:t>+</a:t>
            </a:r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>
                <a:solidFill>
                  <a:srgbClr val="FF66CC"/>
                </a:solidFill>
              </a:rPr>
              <a:t>nonlinear spectra</a:t>
            </a:r>
            <a:endParaRPr lang="ja-JP" altLang="en-US" sz="1600" dirty="0">
              <a:solidFill>
                <a:srgbClr val="FF66CC"/>
              </a:solidFill>
            </a:endParaRPr>
          </a:p>
        </p:txBody>
      </p:sp>
      <p:pic>
        <p:nvPicPr>
          <p:cNvPr id="8" name="video_ratchet_flow_50p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8310" y="4029019"/>
            <a:ext cx="2305738" cy="2481514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884106" y="2270825"/>
            <a:ext cx="2531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Ikeda, Tanimura, &amp; Dijkstra, </a:t>
            </a:r>
          </a:p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JCP </a:t>
            </a:r>
            <a:r>
              <a:rPr lang="fr-FR" altLang="ja-JP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150</a:t>
            </a:r>
            <a:r>
              <a:rPr lang="fr-FR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, 114103  (2019).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34134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6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3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 mute="1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DF39E39-89F4-48F0-9B5C-B3AE1B3C7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51051"/>
            <a:ext cx="6798391" cy="2994530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364568" cy="719137"/>
          </a:xfrm>
          <a:prstGeom prst="rect">
            <a:avLst/>
          </a:prstGeom>
        </p:spPr>
        <p:txBody>
          <a:bodyPr rtlCol="0" anchor="t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Molecular Motor System (TAS) 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40802" y="2178032"/>
            <a:ext cx="2531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Ikeda, Tanimura, &amp; Dijkstra, </a:t>
            </a:r>
          </a:p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JCP </a:t>
            </a:r>
            <a:r>
              <a:rPr lang="fr-FR" altLang="ja-JP" sz="1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150</a:t>
            </a:r>
            <a:r>
              <a:rPr lang="fr-FR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, 114103  (2019).</a:t>
            </a:r>
            <a:endParaRPr lang="ja-JP" altLang="en-US" sz="1400" dirty="0"/>
          </a:p>
        </p:txBody>
      </p:sp>
      <p:sp>
        <p:nvSpPr>
          <p:cNvPr id="7" name="正方形/長方形 6"/>
          <p:cNvSpPr/>
          <p:nvPr/>
        </p:nvSpPr>
        <p:spPr>
          <a:xfrm>
            <a:off x="6876256" y="1196752"/>
            <a:ext cx="21723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Slow thermalization 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(</a:t>
            </a:r>
            <a:r>
              <a:rPr lang="en-US" altLang="ja-JP" sz="1600" b="1" dirty="0">
                <a:solidFill>
                  <a:srgbClr val="0070C0"/>
                </a:solidFill>
              </a:rPr>
              <a:t>Overdamped bath </a:t>
            </a:r>
            <a:r>
              <a:rPr lang="en-US" altLang="ja-JP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/>
              <a:t>+</a:t>
            </a:r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>
                <a:solidFill>
                  <a:srgbClr val="FF66CC"/>
                </a:solidFill>
              </a:rPr>
              <a:t>nonlinear spectra</a:t>
            </a:r>
            <a:endParaRPr lang="ja-JP" altLang="en-US" sz="1600" dirty="0">
              <a:solidFill>
                <a:srgbClr val="FF66CC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FE59D37-9E11-4BF3-A834-1308A8765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27" y="4497064"/>
            <a:ext cx="2331725" cy="233172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7D63566-7C4C-41A4-822C-FE31C97F45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434053"/>
            <a:ext cx="2448272" cy="388843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9F5572-5077-4386-9F33-CFB6DC6D1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726" y="4434053"/>
            <a:ext cx="2469666" cy="3922411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892748" y="4166997"/>
            <a:ext cx="2480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TAS (photo-excitation)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5732353" y="4174114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TAS (thermalization)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540457" y="4149503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Linear Absorption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56586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_ratchet_flow_0.3p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88224" y="770034"/>
            <a:ext cx="2517684" cy="2596362"/>
          </a:xfrm>
          <a:prstGeom prst="rect">
            <a:avLst/>
          </a:prstGeom>
        </p:spPr>
      </p:pic>
      <p:pic>
        <p:nvPicPr>
          <p:cNvPr id="8" name="video_ratchet_flow_1p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32320" y="795538"/>
            <a:ext cx="2398511" cy="2596362"/>
          </a:xfrm>
          <a:prstGeom prst="rect">
            <a:avLst/>
          </a:prstGeom>
        </p:spPr>
      </p:pic>
      <p:pic>
        <p:nvPicPr>
          <p:cNvPr id="10" name="video_ratchet_flow_50p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6036" y="930846"/>
            <a:ext cx="2289779" cy="2354138"/>
          </a:xfrm>
          <a:prstGeom prst="rect">
            <a:avLst/>
          </a:prstGeom>
        </p:spPr>
      </p:pic>
      <p:pic>
        <p:nvPicPr>
          <p:cNvPr id="9" name="video_ratchet_flow_10p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99792" y="888081"/>
            <a:ext cx="2374587" cy="244879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916" y="3140968"/>
            <a:ext cx="8655188" cy="3960439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364568" cy="719137"/>
          </a:xfrm>
          <a:prstGeom prst="rect">
            <a:avLst/>
          </a:prstGeom>
        </p:spPr>
        <p:txBody>
          <a:bodyPr rtlCol="0" anchor="t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Application: Molecular Motor System (2DES) 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1508" y="3448980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2DES </a:t>
            </a:r>
          </a:p>
        </p:txBody>
      </p:sp>
    </p:spTree>
    <p:extLst>
      <p:ext uri="{BB962C8B-B14F-4D97-AF65-F5344CB8AC3E}">
        <p14:creationId xmlns:p14="http://schemas.microsoft.com/office/powerpoint/2010/main" val="3316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6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3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184" y="6381328"/>
            <a:ext cx="2133600" cy="365125"/>
          </a:xfrm>
        </p:spPr>
        <p:txBody>
          <a:bodyPr/>
          <a:lstStyle/>
          <a:p>
            <a:fld id="{B2BBB77E-7EC3-44DE-8312-06B2A1C125AE}" type="slidenum">
              <a:rPr kumimoji="1" lang="ja-JP" altLang="en-US" smtClean="0"/>
              <a:t>49</a:t>
            </a:fld>
            <a:endParaRPr kumimoji="1" lang="ja-JP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4" y="1248510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48932" y="5740599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sz="1600" dirty="0"/>
              <a:t>R.Srinivasan, J. S. Feenstra, S.T. Park,</a:t>
            </a:r>
          </a:p>
          <a:p>
            <a:r>
              <a:rPr lang="fr-FR" altLang="ja-JP" sz="1600" dirty="0"/>
              <a:t> S. Xu, A. H. Zewail, Science 2005;307:558</a:t>
            </a:r>
            <a:endParaRPr lang="ja-JP" altLang="en-US" sz="1600" dirty="0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9" y="-10353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</a:t>
            </a:r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01547" y="100570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4978804" y="5734997"/>
            <a:ext cx="3005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</a:p>
          <a:p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515, 203(2018)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82B08E7B-DC23-4B9E-B46E-57521C5703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145" y="5557698"/>
            <a:ext cx="786064" cy="1000445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2E65E58-2921-4738-96E8-715C7781A14E}"/>
              </a:ext>
            </a:extLst>
          </p:cNvPr>
          <p:cNvSpPr txBox="1"/>
          <p:nvPr/>
        </p:nvSpPr>
        <p:spPr>
          <a:xfrm>
            <a:off x="8137912" y="6519446"/>
            <a:ext cx="9618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T. Ikeda </a:t>
            </a:r>
          </a:p>
        </p:txBody>
      </p:sp>
    </p:spTree>
    <p:extLst>
      <p:ext uri="{BB962C8B-B14F-4D97-AF65-F5344CB8AC3E}">
        <p14:creationId xmlns:p14="http://schemas.microsoft.com/office/powerpoint/2010/main" val="218923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244298" y="371931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HEOM for </a:t>
            </a:r>
            <a:r>
              <a:rPr lang="en-US" altLang="ja-JP" sz="2800" dirty="0">
                <a:solidFill>
                  <a:srgbClr val="0066FF"/>
                </a:solidFill>
              </a:rPr>
              <a:t>Holstein-Hubbard </a:t>
            </a:r>
            <a:r>
              <a:rPr lang="en-US" altLang="ja-JP" sz="2800" dirty="0">
                <a:solidFill>
                  <a:srgbClr val="002060"/>
                </a:solidFill>
              </a:rPr>
              <a:t>+ </a:t>
            </a:r>
            <a:r>
              <a:rPr lang="en-US" altLang="ja-JP" sz="2800" dirty="0">
                <a:solidFill>
                  <a:srgbClr val="FF0000"/>
                </a:solidFill>
              </a:rPr>
              <a:t>Bath 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4" y="-29876182"/>
            <a:ext cx="12" cy="66610363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161" y="766033"/>
            <a:ext cx="2819102" cy="2138490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27300" y="377375"/>
            <a:ext cx="5647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2060"/>
                </a:solidFill>
              </a:rPr>
              <a:t>HEOM for </a:t>
            </a:r>
            <a:r>
              <a:rPr lang="en-US" altLang="ja-JP" sz="2800" dirty="0">
                <a:solidFill>
                  <a:srgbClr val="0066FF"/>
                </a:solidFill>
              </a:rPr>
              <a:t>Holstein-Peierls</a:t>
            </a:r>
            <a:r>
              <a:rPr lang="en-US" altLang="ja-JP" sz="2800" dirty="0">
                <a:solidFill>
                  <a:srgbClr val="002060"/>
                </a:solidFill>
              </a:rPr>
              <a:t> + </a:t>
            </a:r>
            <a:r>
              <a:rPr lang="en-US" altLang="ja-JP" sz="2800" dirty="0">
                <a:solidFill>
                  <a:srgbClr val="FF0000"/>
                </a:solidFill>
              </a:rPr>
              <a:t>Bath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227300" y="2987078"/>
            <a:ext cx="8907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 &amp; YT 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Exciton Transfer in </a:t>
            </a:r>
            <a:r>
              <a:rPr lang="en-US" altLang="ja-JP" i="1" dirty="0">
                <a:solidFill>
                  <a:srgbClr val="00B050"/>
                </a:solidFill>
                <a:latin typeface="ＭＳ Ｐゴシック" panose="020B0600070205080204" pitchFamily="50" charset="-128"/>
              </a:rPr>
              <a:t>Organic Photovoltaic Cells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, 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JCP </a:t>
            </a:r>
            <a:r>
              <a:rPr lang="en-US" altLang="ja-JP" b="1" dirty="0">
                <a:latin typeface="ＭＳ Ｐゴシック" panose="020B0600070205080204" pitchFamily="50" charset="-128"/>
                <a:hlinkClick r:id="rId5"/>
              </a:rPr>
              <a:t>154</a:t>
            </a:r>
            <a:r>
              <a:rPr lang="en-US" altLang="ja-JP" dirty="0">
                <a:latin typeface="ＭＳ Ｐゴシック" panose="020B0600070205080204" pitchFamily="50" charset="-128"/>
                <a:hlinkClick r:id="rId5"/>
              </a:rPr>
              <a:t>, 034107 (2021)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. 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107504" y="6111219"/>
            <a:ext cx="9433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Nakamura &amp; YT, 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Optical </a:t>
            </a:r>
            <a:r>
              <a:rPr lang="en-US" altLang="ja-JP" i="1" dirty="0">
                <a:latin typeface="ＭＳ Ｐゴシック" panose="020B0600070205080204" pitchFamily="50" charset="-128"/>
              </a:rPr>
              <a:t>response of </a:t>
            </a:r>
            <a:r>
              <a:rPr lang="en-US" altLang="ja-JP" i="1" dirty="0">
                <a:solidFill>
                  <a:srgbClr val="00B050"/>
                </a:solidFill>
                <a:latin typeface="ＭＳ Ｐゴシック" panose="020B0600070205080204" pitchFamily="50" charset="-128"/>
              </a:rPr>
              <a:t>laser-driven CT complex </a:t>
            </a:r>
            <a:r>
              <a:rPr lang="en-US" altLang="ja-JP" i="1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described by Holstein-Hubbard model coupled to baths:</a:t>
            </a:r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  </a:t>
            </a:r>
            <a:r>
              <a:rPr lang="en-US" altLang="ja-JP" dirty="0">
                <a:latin typeface="ＭＳ Ｐゴシック" panose="020B0600070205080204" pitchFamily="50" charset="-128"/>
                <a:hlinkClick r:id="rId6"/>
              </a:rPr>
              <a:t>JCP </a:t>
            </a:r>
            <a:r>
              <a:rPr lang="en-US" altLang="ja-JP" b="1" dirty="0">
                <a:latin typeface="ＭＳ Ｐゴシック" panose="020B0600070205080204" pitchFamily="50" charset="-128"/>
                <a:hlinkClick r:id="rId6"/>
              </a:rPr>
              <a:t>155,</a:t>
            </a:r>
            <a:r>
              <a:rPr lang="en-US" altLang="ja-JP" dirty="0">
                <a:latin typeface="ＭＳ Ｐゴシック" panose="020B0600070205080204" pitchFamily="50" charset="-128"/>
                <a:hlinkClick r:id="rId6"/>
              </a:rPr>
              <a:t> 064106 (2021)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6084168" y="2270198"/>
            <a:ext cx="2512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ja-JP" dirty="0">
                <a:latin typeface="ＭＳ Ｐゴシック" panose="020B0600070205080204" pitchFamily="50" charset="-128"/>
                <a:hlinkClick r:id="rId7"/>
              </a:rPr>
              <a:t>JCP </a:t>
            </a:r>
            <a:r>
              <a:rPr lang="de-DE" altLang="ja-JP" b="1" dirty="0">
                <a:latin typeface="ＭＳ Ｐゴシック" panose="020B0600070205080204" pitchFamily="50" charset="-128"/>
                <a:hlinkClick r:id="rId7"/>
              </a:rPr>
              <a:t>157, </a:t>
            </a:r>
            <a:r>
              <a:rPr lang="de-DE" altLang="ja-JP" dirty="0">
                <a:latin typeface="ＭＳ Ｐゴシック" panose="020B0600070205080204" pitchFamily="50" charset="-128"/>
                <a:hlinkClick r:id="rId7"/>
              </a:rPr>
              <a:t>084103 (2022)</a:t>
            </a:r>
            <a:endParaRPr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520" y="4632526"/>
            <a:ext cx="4756858" cy="131837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80644" y="4666813"/>
            <a:ext cx="2041228" cy="138467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64288" y="4739940"/>
            <a:ext cx="1963218" cy="137194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01" y="212536"/>
            <a:ext cx="867390" cy="91263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315" y="3636899"/>
            <a:ext cx="766649" cy="97884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74648" y="890088"/>
            <a:ext cx="1867459" cy="2014435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809936" y="1323283"/>
            <a:ext cx="24673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Transient absorption </a:t>
            </a:r>
          </a:p>
          <a:p>
            <a:r>
              <a:rPr lang="en-US" altLang="ja-JP" sz="2000" i="1" dirty="0">
                <a:solidFill>
                  <a:srgbClr val="FF0000"/>
                </a:solidFill>
                <a:latin typeface="ＭＳ Ｐゴシック" panose="020B0600070205080204" pitchFamily="50" charset="-128"/>
              </a:rPr>
              <a:t>spectrum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570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_wavepacket_ci1_d+1.5">
            <a:hlinkClick r:id="" action="ppaction://media"/>
            <a:extLst>
              <a:ext uri="{FF2B5EF4-FFF2-40B4-BE49-F238E27FC236}">
                <a16:creationId xmlns:a16="http://schemas.microsoft.com/office/drawing/2014/main" id="{D71BCA59-0F59-4E7F-9813-FFCC17E2D8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70692" y="1517877"/>
            <a:ext cx="2754507" cy="27545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D1BDFE-74F9-4D4A-855E-4C676472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931" y="7273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2888986" y="1167498"/>
          <a:ext cx="478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87640" imgH="469800" progId="Equation.DSMT4">
                  <p:embed/>
                </p:oleObj>
              </mc:Choice>
              <mc:Fallback>
                <p:oleObj name="Equation" r:id="rId5" imgW="4787640" imgH="469800" progId="Equation.DSMT4">
                  <p:embed/>
                  <p:pic>
                    <p:nvPicPr>
                      <p:cNvPr id="12" name="オブジェクト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986" y="1167498"/>
                        <a:ext cx="478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27" y="5960601"/>
            <a:ext cx="595873" cy="76470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139952" y="1733672"/>
            <a:ext cx="5112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2D potential surfaces w. Ohmic bath</a:t>
            </a:r>
          </a:p>
          <a:p>
            <a:r>
              <a:rPr lang="en-US" altLang="ja-JP" dirty="0"/>
              <a:t>(from Multi-state F-P equation approach)</a:t>
            </a:r>
          </a:p>
        </p:txBody>
      </p:sp>
      <p:pic>
        <p:nvPicPr>
          <p:cNvPr id="18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915" y="2519424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58" y="2535042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919929" y="322305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GP-GPU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230D25E-9FC8-4451-89E5-57BAA956EC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8" y="208936"/>
            <a:ext cx="1682817" cy="136407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45E0AF8-6AC6-4B6E-AF96-79D5F88118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3960405"/>
            <a:ext cx="2306910" cy="21918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D14882B-F9EA-4434-AFA7-AED0BD68D7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06" y="4230909"/>
            <a:ext cx="2255228" cy="187230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378DA22-E64B-4AFB-9846-FAC590741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10" y="4128008"/>
            <a:ext cx="2208245" cy="187700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490089" y="6355973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515, 203(2018)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7908" y="2660671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1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8837" y="3907474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9771" y="1096813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66511" y="1078421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6511" y="3928287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0648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1" y="312290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043285" y="2096173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031976" y="3018392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037384" y="5058989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710424" y="2100427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699115" y="3022646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704523" y="5063243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3203848" y="650634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515, 203(2018)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16325" y="94695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24782" y="155746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475908" y="708795"/>
            <a:ext cx="277031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66CC"/>
                </a:solidFill>
              </a:rPr>
              <a:t>Population transfer</a:t>
            </a:r>
            <a:endParaRPr lang="ja-JP" altLang="en-US" sz="24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01748" y="3724896"/>
            <a:ext cx="306205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Electronic coherence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07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  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008194" y="413277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=1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B69DD1F3-A093-4603-9B92-2BE1BB3608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4659313"/>
            <a:ext cx="2633876" cy="2128131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8970165B-A2CC-4DA8-90ED-EAE1B861FB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548" y="4659313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0C85AABE-4318-4406-B379-564FA8F76C42}"/>
              </a:ext>
            </a:extLst>
          </p:cNvPr>
          <p:cNvGrpSpPr/>
          <p:nvPr/>
        </p:nvGrpSpPr>
        <p:grpSpPr>
          <a:xfrm>
            <a:off x="732571" y="5161814"/>
            <a:ext cx="582149" cy="345159"/>
            <a:chOff x="30163" y="0"/>
            <a:chExt cx="939800" cy="557213"/>
          </a:xfrm>
        </p:grpSpPr>
        <p:sp>
          <p:nvSpPr>
            <p:cNvPr id="90" name="Freeform 467">
              <a:extLst>
                <a:ext uri="{FF2B5EF4-FFF2-40B4-BE49-F238E27FC236}">
                  <a16:creationId xmlns:a16="http://schemas.microsoft.com/office/drawing/2014/main" id="{FD1E21EA-C073-4337-8721-B0B39FAC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1" name="Freeform 468">
              <a:extLst>
                <a:ext uri="{FF2B5EF4-FFF2-40B4-BE49-F238E27FC236}">
                  <a16:creationId xmlns:a16="http://schemas.microsoft.com/office/drawing/2014/main" id="{A04DA450-50B9-45E6-9276-11730E1E9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69">
              <a:extLst>
                <a:ext uri="{FF2B5EF4-FFF2-40B4-BE49-F238E27FC236}">
                  <a16:creationId xmlns:a16="http://schemas.microsoft.com/office/drawing/2014/main" id="{228C1995-36C2-42CA-A231-35A60D84E6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pic>
        <p:nvPicPr>
          <p:cNvPr id="58" name="図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6003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</a:t>
            </a:r>
            <a:r>
              <a:rPr lang="ja-JP" altLang="en-US" sz="3600" dirty="0">
                <a:solidFill>
                  <a:srgbClr val="0066FF"/>
                </a:solidFill>
              </a:rPr>
              <a:t> </a:t>
            </a:r>
            <a:r>
              <a:rPr lang="en-US" altLang="ja-JP" sz="3600" dirty="0">
                <a:solidFill>
                  <a:srgbClr val="0066FF"/>
                </a:solidFill>
              </a:rPr>
              <a:t>&amp; </a:t>
            </a:r>
            <a:r>
              <a:rPr kumimoji="1" lang="en-US" altLang="ja-JP" sz="3600">
                <a:solidFill>
                  <a:srgbClr val="0066FF"/>
                </a:solidFill>
              </a:rPr>
              <a:t>Berry Phase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>
            <a:grpSpLocks noChangeAspect="1"/>
          </p:cNvGrpSpPr>
          <p:nvPr/>
        </p:nvGrpSpPr>
        <p:grpSpPr>
          <a:xfrm>
            <a:off x="200833" y="5038492"/>
            <a:ext cx="1653197" cy="441092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85083" y="4161083"/>
            <a:ext cx="24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</a:t>
            </a:r>
          </a:p>
          <a:p>
            <a:r>
              <a:rPr kumimoji="1" lang="en-US" altLang="ja-JP" b="1" dirty="0"/>
              <a:t>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2163580" y="5294803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>
            <a:grpSpLocks noChangeAspect="1"/>
          </p:cNvGrpSpPr>
          <p:nvPr/>
        </p:nvGrpSpPr>
        <p:grpSpPr>
          <a:xfrm>
            <a:off x="2495591" y="4724349"/>
            <a:ext cx="1488686" cy="441092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2239542" y="4254611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045146" y="5331839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339919" y="4776219"/>
            <a:ext cx="1554092" cy="440654"/>
            <a:chOff x="2233613" y="1112838"/>
            <a:chExt cx="627062" cy="177800"/>
          </a:xfrm>
        </p:grpSpPr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265118" y="432820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05804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 txBox="1">
            <a:spLocks/>
          </p:cNvSpPr>
          <p:nvPr/>
        </p:nvSpPr>
        <p:spPr>
          <a:xfrm>
            <a:off x="467544" y="-111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2DEVS and pump-probe (CI vs AC)</a:t>
            </a:r>
            <a:endParaRPr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C0E296AC-8396-4400-9F1A-88F3D6E30FE8}"/>
              </a:ext>
            </a:extLst>
          </p:cNvPr>
          <p:cNvGrpSpPr/>
          <p:nvPr/>
        </p:nvGrpSpPr>
        <p:grpSpPr>
          <a:xfrm>
            <a:off x="107504" y="764704"/>
            <a:ext cx="2130799" cy="2397127"/>
            <a:chOff x="9356222" y="-201404"/>
            <a:chExt cx="2841066" cy="3196168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F24E0C9-3F20-442F-9A78-C01AE2450FFC}"/>
                </a:ext>
              </a:extLst>
            </p:cNvPr>
            <p:cNvSpPr txBox="1"/>
            <p:nvPr/>
          </p:nvSpPr>
          <p:spPr>
            <a:xfrm>
              <a:off x="9356222" y="-201404"/>
              <a:ext cx="2698006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2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Avoided Crossing</a:t>
              </a:r>
              <a:endParaRPr lang="ja-JP" alt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7135E11D-25E2-4974-83D0-0A3E4D62E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2196" y="201386"/>
              <a:ext cx="2775092" cy="2793378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648FD9F9-6852-4970-9429-9D003FD319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150" y="1319850"/>
            <a:ext cx="2272193" cy="204131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F50C7A5-5D1F-4A73-8FED-B5DDC179D54A}"/>
              </a:ext>
            </a:extLst>
          </p:cNvPr>
          <p:cNvSpPr txBox="1"/>
          <p:nvPr/>
        </p:nvSpPr>
        <p:spPr>
          <a:xfrm>
            <a:off x="2268390" y="916663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AC: Pump(el)-Probe(</a:t>
            </a:r>
            <a:r>
              <a:rPr lang="en-US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vib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C5514B7D-862C-4A67-8A65-A8682B27D4E6}"/>
              </a:ext>
            </a:extLst>
          </p:cNvPr>
          <p:cNvGrpSpPr/>
          <p:nvPr/>
        </p:nvGrpSpPr>
        <p:grpSpPr>
          <a:xfrm>
            <a:off x="4586213" y="815900"/>
            <a:ext cx="4414506" cy="2948656"/>
            <a:chOff x="6107372" y="-177337"/>
            <a:chExt cx="5886007" cy="3931541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586C7CA7-441A-49A3-9DA9-3F4C0B6BD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7372" y="403289"/>
              <a:ext cx="5886007" cy="335091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210B163E-F07E-4476-A2C1-D5297A587FDD}"/>
                </a:ext>
              </a:extLst>
            </p:cNvPr>
            <p:cNvSpPr txBox="1"/>
            <p:nvPr/>
          </p:nvSpPr>
          <p:spPr>
            <a:xfrm>
              <a:off x="7578996" y="-177337"/>
              <a:ext cx="2979875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AC: 2DES+2DEVS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正方形/長方形 25"/>
          <p:cNvSpPr/>
          <p:nvPr/>
        </p:nvSpPr>
        <p:spPr>
          <a:xfrm>
            <a:off x="111809" y="6478480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unpublished</a:t>
            </a: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30D6B69-858B-4F2B-82D8-EFC61EA1FE8E}"/>
              </a:ext>
            </a:extLst>
          </p:cNvPr>
          <p:cNvGrpSpPr/>
          <p:nvPr/>
        </p:nvGrpSpPr>
        <p:grpSpPr>
          <a:xfrm>
            <a:off x="-26974" y="3826013"/>
            <a:ext cx="2295364" cy="2511831"/>
            <a:chOff x="-65543" y="-83258"/>
            <a:chExt cx="3060486" cy="3349108"/>
          </a:xfrm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7FB800F2-83C2-4F59-8DA5-FE283F4E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43" y="461803"/>
              <a:ext cx="2973204" cy="2804047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F11FAA3A-1376-4639-9B24-73F0E6BD81A7}"/>
                </a:ext>
              </a:extLst>
            </p:cNvPr>
            <p:cNvSpPr txBox="1"/>
            <p:nvPr/>
          </p:nvSpPr>
          <p:spPr>
            <a:xfrm>
              <a:off x="-8444" y="-83258"/>
              <a:ext cx="3003387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Conical Intersection</a:t>
              </a:r>
              <a:endParaRPr lang="ja-JP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01495E54-2C62-4540-AC05-5E4BD2F34217}"/>
              </a:ext>
            </a:extLst>
          </p:cNvPr>
          <p:cNvGrpSpPr/>
          <p:nvPr/>
        </p:nvGrpSpPr>
        <p:grpSpPr>
          <a:xfrm>
            <a:off x="4639288" y="3834699"/>
            <a:ext cx="4425376" cy="2848216"/>
            <a:chOff x="6156138" y="-286713"/>
            <a:chExt cx="5861068" cy="4043930"/>
          </a:xfrm>
        </p:grpSpPr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3FB364E8-8A76-4823-A813-CB6C93900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38" y="308544"/>
              <a:ext cx="5861068" cy="3448673"/>
            </a:xfrm>
            <a:prstGeom prst="rect">
              <a:avLst/>
            </a:prstGeom>
          </p:spPr>
        </p:pic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8A2A28F0-3AB2-4B60-AF31-A2825D546531}"/>
                </a:ext>
              </a:extLst>
            </p:cNvPr>
            <p:cNvSpPr txBox="1"/>
            <p:nvPr/>
          </p:nvSpPr>
          <p:spPr>
            <a:xfrm>
              <a:off x="7547633" y="-286713"/>
              <a:ext cx="2826209" cy="568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2DES+2DEVS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7D77E816-1032-41BF-87A0-6C9C70769E8A}"/>
              </a:ext>
            </a:extLst>
          </p:cNvPr>
          <p:cNvGrpSpPr/>
          <p:nvPr/>
        </p:nvGrpSpPr>
        <p:grpSpPr>
          <a:xfrm>
            <a:off x="2332335" y="3841402"/>
            <a:ext cx="2460930" cy="2410648"/>
            <a:chOff x="3294636" y="735270"/>
            <a:chExt cx="3281240" cy="3214197"/>
          </a:xfrm>
        </p:grpSpPr>
        <p:pic>
          <p:nvPicPr>
            <p:cNvPr id="41" name="図 40">
              <a:extLst>
                <a:ext uri="{FF2B5EF4-FFF2-40B4-BE49-F238E27FC236}">
                  <a16:creationId xmlns:a16="http://schemas.microsoft.com/office/drawing/2014/main" id="{981419FA-D58D-4267-9255-1109F1248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4636" y="1227713"/>
              <a:ext cx="3029591" cy="2721754"/>
            </a:xfrm>
            <a:prstGeom prst="rect">
              <a:avLst/>
            </a:prstGeom>
          </p:spPr>
        </p:pic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636D7C3E-12F3-4A55-ACBA-0196B0DE33D8}"/>
                </a:ext>
              </a:extLst>
            </p:cNvPr>
            <p:cNvSpPr txBox="1"/>
            <p:nvPr/>
          </p:nvSpPr>
          <p:spPr>
            <a:xfrm>
              <a:off x="3294636" y="735270"/>
              <a:ext cx="32812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Pump(el)-Probe(</a:t>
              </a:r>
              <a:r>
                <a:rPr lang="en-US" altLang="ja-JP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vib</a:t>
              </a:r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3082016" y="5032380"/>
            <a:ext cx="540060" cy="863874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972CB8C-7417-4A7F-BE2E-BF17F7D9A839}"/>
              </a:ext>
            </a:extLst>
          </p:cNvPr>
          <p:cNvCxnSpPr>
            <a:cxnSpLocks/>
          </p:cNvCxnSpPr>
          <p:nvPr/>
        </p:nvCxnSpPr>
        <p:spPr>
          <a:xfrm flipH="1" flipV="1">
            <a:off x="3573242" y="5896253"/>
            <a:ext cx="372870" cy="441591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5" name="正方形/長方形 44"/>
          <p:cNvSpPr/>
          <p:nvPr/>
        </p:nvSpPr>
        <p:spPr>
          <a:xfrm>
            <a:off x="3356420" y="640632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CI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8198500" y="3027035"/>
            <a:ext cx="540060" cy="514881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9972CB8C-7417-4A7F-BE2E-BF17F7D9A839}"/>
              </a:ext>
            </a:extLst>
          </p:cNvPr>
          <p:cNvCxnSpPr>
            <a:cxnSpLocks/>
          </p:cNvCxnSpPr>
          <p:nvPr/>
        </p:nvCxnSpPr>
        <p:spPr>
          <a:xfrm flipV="1">
            <a:off x="8427114" y="3512126"/>
            <a:ext cx="0" cy="457000"/>
          </a:xfrm>
          <a:prstGeom prst="line">
            <a:avLst/>
          </a:prstGeom>
          <a:ln w="28575">
            <a:headEnd type="none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5" name="正方形/長方形 54"/>
          <p:cNvSpPr/>
          <p:nvPr/>
        </p:nvSpPr>
        <p:spPr>
          <a:xfrm>
            <a:off x="7806904" y="3905420"/>
            <a:ext cx="1223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AC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8235254" y="5933659"/>
            <a:ext cx="540060" cy="576065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47" name="正方形/長方形 46"/>
          <p:cNvSpPr/>
          <p:nvPr/>
        </p:nvSpPr>
        <p:spPr>
          <a:xfrm>
            <a:off x="7871590" y="6475759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</a:t>
            </a:r>
            <a:r>
              <a:rPr lang="en-US" altLang="ja-JP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CI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429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180" y="1327540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0887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28" y="4859141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9342" y="4874703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085" y="456365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25698" y="3873754"/>
            <a:ext cx="1553407" cy="1093754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55207" y="2907035"/>
            <a:ext cx="1474101" cy="171978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2160" y="4865256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5387" y="5613158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EACD85C-987B-4F11-9FE6-396DAC1B045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26" y="6003438"/>
            <a:ext cx="1574188" cy="960583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3B79546-6D1A-441C-927E-1356BB46C25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84226" y="1393056"/>
            <a:ext cx="2432082" cy="152815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823C351B-6DA7-4D7E-BBC6-41C6F96498A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38712" y="2540526"/>
            <a:ext cx="1787947" cy="1543262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529001" y="2238778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215EC261-052C-470D-96CA-1CC11CDF9C0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68810" y="5838241"/>
            <a:ext cx="1755433" cy="132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図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679" y="4111630"/>
            <a:ext cx="4885573" cy="259523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6153" y="111952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i="1" dirty="0">
                <a:solidFill>
                  <a:srgbClr val="00B050"/>
                </a:solidFill>
              </a:rPr>
              <a:t>2DTHz magnetic resonance spectroscopy</a:t>
            </a:r>
            <a:r>
              <a:rPr lang="en-US" altLang="ja-JP" sz="2800" i="1" dirty="0"/>
              <a:t>    </a:t>
            </a:r>
          </a:p>
        </p:txBody>
      </p:sp>
      <p:grpSp>
        <p:nvGrpSpPr>
          <p:cNvPr id="6" name="组合 55">
            <a:extLst>
              <a:ext uri="{FF2B5EF4-FFF2-40B4-BE49-F238E27FC236}">
                <a16:creationId xmlns:a16="http://schemas.microsoft.com/office/drawing/2014/main" id="{13BDABC0-883D-4ADB-B95F-F4615F5859A1}"/>
              </a:ext>
            </a:extLst>
          </p:cNvPr>
          <p:cNvGrpSpPr/>
          <p:nvPr/>
        </p:nvGrpSpPr>
        <p:grpSpPr>
          <a:xfrm>
            <a:off x="142062" y="4622241"/>
            <a:ext cx="3630791" cy="1334181"/>
            <a:chOff x="1180730" y="3917758"/>
            <a:chExt cx="5310251" cy="1787327"/>
          </a:xfrm>
        </p:grpSpPr>
        <p:sp>
          <p:nvSpPr>
            <p:cNvPr id="7" name="等腰三角形 53">
              <a:extLst>
                <a:ext uri="{FF2B5EF4-FFF2-40B4-BE49-F238E27FC236}">
                  <a16:creationId xmlns:a16="http://schemas.microsoft.com/office/drawing/2014/main" id="{45D0EB44-654E-4C50-B205-B0B49852283B}"/>
                </a:ext>
              </a:extLst>
            </p:cNvPr>
            <p:cNvSpPr/>
            <p:nvPr/>
          </p:nvSpPr>
          <p:spPr>
            <a:xfrm>
              <a:off x="1702858" y="4154421"/>
              <a:ext cx="249422" cy="982259"/>
            </a:xfrm>
            <a:prstGeom prst="triangl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8" name="矩形: 圆角 37">
              <a:extLst>
                <a:ext uri="{FF2B5EF4-FFF2-40B4-BE49-F238E27FC236}">
                  <a16:creationId xmlns:a16="http://schemas.microsoft.com/office/drawing/2014/main" id="{AFC0175E-26EF-4007-97DA-A92F58128B91}"/>
                </a:ext>
              </a:extLst>
            </p:cNvPr>
            <p:cNvSpPr/>
            <p:nvPr/>
          </p:nvSpPr>
          <p:spPr>
            <a:xfrm>
              <a:off x="3981390" y="4522233"/>
              <a:ext cx="387990" cy="1108512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文本框 38">
              <a:extLst>
                <a:ext uri="{FF2B5EF4-FFF2-40B4-BE49-F238E27FC236}">
                  <a16:creationId xmlns:a16="http://schemas.microsoft.com/office/drawing/2014/main" id="{86E86458-FF96-43D8-814F-7D69BFFF2488}"/>
                </a:ext>
              </a:extLst>
            </p:cNvPr>
            <p:cNvSpPr txBox="1"/>
            <p:nvPr/>
          </p:nvSpPr>
          <p:spPr>
            <a:xfrm>
              <a:off x="3482703" y="3917758"/>
              <a:ext cx="1172715" cy="453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Sample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箭头连接符 39">
              <a:extLst>
                <a:ext uri="{FF2B5EF4-FFF2-40B4-BE49-F238E27FC236}">
                  <a16:creationId xmlns:a16="http://schemas.microsoft.com/office/drawing/2014/main" id="{6DC3DB46-3C8F-4090-B317-B6B60DBEC477}"/>
                </a:ext>
              </a:extLst>
            </p:cNvPr>
            <p:cNvCxnSpPr>
              <a:cxnSpLocks/>
            </p:cNvCxnSpPr>
            <p:nvPr/>
          </p:nvCxnSpPr>
          <p:spPr>
            <a:xfrm>
              <a:off x="4450281" y="5076488"/>
              <a:ext cx="157498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36">
              <a:extLst>
                <a:ext uri="{FF2B5EF4-FFF2-40B4-BE49-F238E27FC236}">
                  <a16:creationId xmlns:a16="http://schemas.microsoft.com/office/drawing/2014/main" id="{75FD26FD-58B9-4ED1-A022-53819B61F1FA}"/>
                </a:ext>
              </a:extLst>
            </p:cNvPr>
            <p:cNvGrpSpPr/>
            <p:nvPr/>
          </p:nvGrpSpPr>
          <p:grpSpPr>
            <a:xfrm>
              <a:off x="1180730" y="4154421"/>
              <a:ext cx="2665497" cy="982259"/>
              <a:chOff x="316723" y="2257322"/>
              <a:chExt cx="1699462" cy="790677"/>
            </a:xfrm>
          </p:grpSpPr>
          <p:sp>
            <p:nvSpPr>
              <p:cNvPr id="15" name="等腰三角形 42">
                <a:extLst>
                  <a:ext uri="{FF2B5EF4-FFF2-40B4-BE49-F238E27FC236}">
                    <a16:creationId xmlns:a16="http://schemas.microsoft.com/office/drawing/2014/main" id="{507E4F7E-F7D3-4DA1-BCDB-16509366E0B7}"/>
                  </a:ext>
                </a:extLst>
              </p:cNvPr>
              <p:cNvSpPr/>
              <p:nvPr/>
            </p:nvSpPr>
            <p:spPr>
              <a:xfrm>
                <a:off x="1363156" y="2257322"/>
                <a:ext cx="159026" cy="790677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cxnSp>
            <p:nvCxnSpPr>
              <p:cNvPr id="16" name="直接箭头连接符 43">
                <a:extLst>
                  <a:ext uri="{FF2B5EF4-FFF2-40B4-BE49-F238E27FC236}">
                    <a16:creationId xmlns:a16="http://schemas.microsoft.com/office/drawing/2014/main" id="{FFC59155-4C18-4EA4-8567-6339D52821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723" y="3045970"/>
                <a:ext cx="169946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本框 40">
                  <a:extLst>
                    <a:ext uri="{FF2B5EF4-FFF2-40B4-BE49-F238E27FC236}">
                      <a16:creationId xmlns:a16="http://schemas.microsoft.com/office/drawing/2014/main" id="{564ED12A-DB41-4490-A4CE-9A042B7E3CB7}"/>
                    </a:ext>
                  </a:extLst>
                </p:cNvPr>
                <p:cNvSpPr txBox="1"/>
                <p:nvPr/>
              </p:nvSpPr>
              <p:spPr>
                <a:xfrm>
                  <a:off x="2513479" y="5161905"/>
                  <a:ext cx="1277934" cy="536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(0)</m:t>
                        </m:r>
                      </m:oMath>
                    </m:oMathPara>
                  </a14:m>
                  <a:endParaRPr lang="zh-CN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" name="文本框 40">
                  <a:extLst>
                    <a:ext uri="{FF2B5EF4-FFF2-40B4-BE49-F238E27FC236}">
                      <a16:creationId xmlns:a16="http://schemas.microsoft.com/office/drawing/2014/main" id="{564ED12A-DB41-4490-A4CE-9A042B7E3C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3479" y="5161905"/>
                  <a:ext cx="1277934" cy="536005"/>
                </a:xfrm>
                <a:prstGeom prst="rect">
                  <a:avLst/>
                </a:prstGeom>
                <a:blipFill>
                  <a:blip r:embed="rId4"/>
                  <a:stretch>
                    <a:fillRect b="-1692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文本框 41">
                  <a:extLst>
                    <a:ext uri="{FF2B5EF4-FFF2-40B4-BE49-F238E27FC236}">
                      <a16:creationId xmlns:a16="http://schemas.microsoft.com/office/drawing/2014/main" id="{BC4A2202-CCF8-4DB0-AFC9-E118AF0983CB}"/>
                    </a:ext>
                  </a:extLst>
                </p:cNvPr>
                <p:cNvSpPr txBox="1"/>
                <p:nvPr/>
              </p:nvSpPr>
              <p:spPr>
                <a:xfrm>
                  <a:off x="4504543" y="5169080"/>
                  <a:ext cx="1986438" cy="5360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0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0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𝑛𝑙</m:t>
                            </m:r>
                          </m:sub>
                        </m:sSub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en-US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  <m:r>
                          <a:rPr lang="en-US" altLang="zh-CN" sz="20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zh-CN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3" name="文本框 41">
                  <a:extLst>
                    <a:ext uri="{FF2B5EF4-FFF2-40B4-BE49-F238E27FC236}">
                      <a16:creationId xmlns:a16="http://schemas.microsoft.com/office/drawing/2014/main" id="{BC4A2202-CCF8-4DB0-AFC9-E118AF0983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4543" y="5169080"/>
                  <a:ext cx="1986438" cy="536005"/>
                </a:xfrm>
                <a:prstGeom prst="rect">
                  <a:avLst/>
                </a:prstGeom>
                <a:blipFill>
                  <a:blip r:embed="rId5"/>
                  <a:stretch>
                    <a:fillRect b="-1666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文本框 54">
                  <a:extLst>
                    <a:ext uri="{FF2B5EF4-FFF2-40B4-BE49-F238E27FC236}">
                      <a16:creationId xmlns:a16="http://schemas.microsoft.com/office/drawing/2014/main" id="{BB0B3B67-C3ED-4CBD-BF28-538E8456A957}"/>
                    </a:ext>
                  </a:extLst>
                </p:cNvPr>
                <p:cNvSpPr txBox="1"/>
                <p:nvPr/>
              </p:nvSpPr>
              <p:spPr>
                <a:xfrm>
                  <a:off x="1321597" y="5161904"/>
                  <a:ext cx="99681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sz="240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e>
                          <m:sub>
                            <m:r>
                              <a:rPr lang="en-US" altLang="zh-CN" sz="2400" b="0" i="1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en-US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𝜏</m:t>
                        </m:r>
                        <m:r>
                          <a:rPr lang="en-US" altLang="zh-CN" sz="24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oMath>
                    </m:oMathPara>
                  </a14:m>
                  <a:endPara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BB0B3B67-C3ED-4CBD-BF28-538E8456A9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1597" y="5161904"/>
                  <a:ext cx="996811" cy="461665"/>
                </a:xfrm>
                <a:prstGeom prst="rect">
                  <a:avLst/>
                </a:prstGeom>
                <a:blipFill>
                  <a:blip r:embed="rId7"/>
                  <a:stretch>
                    <a:fillRect b="-112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88" name="図 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653" y="1609970"/>
            <a:ext cx="4942378" cy="804058"/>
          </a:xfrm>
          <a:prstGeom prst="rect">
            <a:avLst/>
          </a:prstGeom>
        </p:spPr>
      </p:pic>
      <p:pic>
        <p:nvPicPr>
          <p:cNvPr id="89" name="図 88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2599" y="1666170"/>
            <a:ext cx="3156350" cy="695578"/>
          </a:xfrm>
          <a:prstGeom prst="rect">
            <a:avLst/>
          </a:prstGeom>
        </p:spPr>
      </p:pic>
      <p:sp>
        <p:nvSpPr>
          <p:cNvPr id="90" name="正方形/長方形 89"/>
          <p:cNvSpPr/>
          <p:nvPr/>
        </p:nvSpPr>
        <p:spPr>
          <a:xfrm>
            <a:off x="8219248" y="1816677"/>
            <a:ext cx="922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</a:rPr>
              <a:t>+ </a:t>
            </a:r>
            <a:r>
              <a:rPr lang="en-US" altLang="ja-JP" dirty="0">
                <a:solidFill>
                  <a:srgbClr val="FF0000"/>
                </a:solidFill>
              </a:rPr>
              <a:t>Bath </a:t>
            </a:r>
            <a:endParaRPr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115056" y="6296360"/>
            <a:ext cx="3527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2D THz MR  Keith Nelson Group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4315738" y="2367574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DMI</a:t>
            </a:r>
            <a:endParaRPr lang="ja-JP" altLang="en-US" sz="2400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700" y="221047"/>
            <a:ext cx="794713" cy="1100642"/>
          </a:xfrm>
          <a:prstGeom prst="rect">
            <a:avLst/>
          </a:prstGeom>
        </p:spPr>
      </p:pic>
      <p:pic>
        <p:nvPicPr>
          <p:cNvPr id="34" name="图片 14">
            <a:extLst>
              <a:ext uri="{FF2B5EF4-FFF2-40B4-BE49-F238E27FC236}">
                <a16:creationId xmlns:a16="http://schemas.microsoft.com/office/drawing/2014/main" id="{6CCE3AC8-4FEA-E1AD-442C-58E7AD21D2D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2604" y="2679793"/>
            <a:ext cx="2120109" cy="1330551"/>
          </a:xfrm>
          <a:prstGeom prst="rect">
            <a:avLst/>
          </a:prstGeom>
        </p:spPr>
      </p:pic>
      <p:sp>
        <p:nvSpPr>
          <p:cNvPr id="37" name="文本框 18">
            <a:extLst>
              <a:ext uri="{FF2B5EF4-FFF2-40B4-BE49-F238E27FC236}">
                <a16:creationId xmlns:a16="http://schemas.microsoft.com/office/drawing/2014/main" id="{EF6C052C-5207-6C75-1158-832E39B06E67}"/>
              </a:ext>
            </a:extLst>
          </p:cNvPr>
          <p:cNvSpPr txBox="1"/>
          <p:nvPr/>
        </p:nvSpPr>
        <p:spPr>
          <a:xfrm>
            <a:off x="27281" y="4087041"/>
            <a:ext cx="432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H.Braun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Nature Physics, 1, 159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(2005)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图片 4">
            <a:extLst>
              <a:ext uri="{FF2B5EF4-FFF2-40B4-BE49-F238E27FC236}">
                <a16:creationId xmlns:a16="http://schemas.microsoft.com/office/drawing/2014/main" id="{70D6B0A4-629D-14D8-4999-C32ACBE7BF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587640">
            <a:off x="6965406" y="2629418"/>
            <a:ext cx="1422685" cy="1218895"/>
          </a:xfrm>
          <a:prstGeom prst="rect">
            <a:avLst/>
          </a:prstGeom>
        </p:spPr>
      </p:pic>
      <p:pic>
        <p:nvPicPr>
          <p:cNvPr id="39" name="图片 8">
            <a:extLst>
              <a:ext uri="{FF2B5EF4-FFF2-40B4-BE49-F238E27FC236}">
                <a16:creationId xmlns:a16="http://schemas.microsoft.com/office/drawing/2014/main" id="{AC6B3572-BF85-EB18-6A58-9234C7AAC0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00031" y="2567399"/>
            <a:ext cx="1010197" cy="144313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ADA47BF-FA39-4F78-941A-17E336A77036}"/>
              </a:ext>
            </a:extLst>
          </p:cNvPr>
          <p:cNvSpPr txBox="1"/>
          <p:nvPr/>
        </p:nvSpPr>
        <p:spPr>
          <a:xfrm>
            <a:off x="8009755" y="370934"/>
            <a:ext cx="1341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J. Zhang </a:t>
            </a:r>
          </a:p>
          <a:p>
            <a:r>
              <a:rPr lang="en-US" sz="1400" dirty="0" err="1"/>
              <a:t>Zeijang</a:t>
            </a:r>
            <a:r>
              <a:rPr lang="en-US" sz="1400" dirty="0"/>
              <a:t> Lab</a:t>
            </a:r>
          </a:p>
          <a:p>
            <a:r>
              <a:rPr lang="ja-JP" altLang="en-US" sz="1400" b="0" i="0" dirty="0">
                <a:solidFill>
                  <a:srgbClr val="333333"/>
                </a:solidFill>
                <a:effectLst/>
                <a:latin typeface="system-ui"/>
              </a:rPr>
              <a:t>之江实验室</a:t>
            </a:r>
          </a:p>
          <a:p>
            <a:endParaRPr lang="en-US" sz="14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D6366E3-922A-4BC4-80D2-5C1FA8F39AFC}"/>
              </a:ext>
            </a:extLst>
          </p:cNvPr>
          <p:cNvSpPr txBox="1"/>
          <p:nvPr/>
        </p:nvSpPr>
        <p:spPr>
          <a:xfrm>
            <a:off x="449208" y="693696"/>
            <a:ext cx="664729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i="1" dirty="0"/>
              <a:t>Coherent 2D NMR for </a:t>
            </a:r>
            <a:r>
              <a:rPr lang="en-US" altLang="ja-JP" i="1" dirty="0" err="1"/>
              <a:t>Dzyaloshinskii</a:t>
            </a:r>
            <a:r>
              <a:rPr lang="en-US" altLang="ja-JP" i="1" dirty="0"/>
              <a:t>-Moriya interaction (DMI)</a:t>
            </a:r>
            <a:r>
              <a:rPr lang="en-US" altLang="ja-JP" dirty="0"/>
              <a:t>,</a:t>
            </a:r>
            <a:r>
              <a:rPr lang="de-DE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</a:p>
          <a:p>
            <a:r>
              <a:rPr lang="de-DE" altLang="ja-JP" b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Zhang &amp; YT</a:t>
            </a:r>
            <a:r>
              <a:rPr lang="de-DE" altLang="ja-JP" b="0" i="1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. 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JCP </a:t>
            </a:r>
            <a:r>
              <a:rPr lang="de-DE" altLang="ja-JP" b="1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159</a:t>
            </a:r>
            <a:r>
              <a:rPr lang="de-DE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, 014102 </a:t>
            </a:r>
            <a:r>
              <a:rPr lang="de-DE" altLang="ja-JP" sz="20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(2023).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126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4AFFCCC-49D1-4CBF-9E45-05340245B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0467" y="237253"/>
            <a:ext cx="9144000" cy="444797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FB98F91-8D58-4EF9-8473-37F14F23F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82280"/>
            <a:ext cx="3150211" cy="370570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FA4E6C3-00B5-4214-8088-CC43BF85F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275" y="2756791"/>
            <a:ext cx="3657400" cy="489836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72D4050-44C1-4F6A-9CB5-6079E5A59F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0385" y="2756791"/>
            <a:ext cx="3263229" cy="355668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4A229F4-4411-40AA-9322-87D19CB1B9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5639" y="1411517"/>
            <a:ext cx="1696557" cy="134527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4520D0E-7AA1-4BF2-A9DC-ACE436C82A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0305" y="69736"/>
            <a:ext cx="1051891" cy="126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43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395536" y="836712"/>
            <a:ext cx="864096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ja-JP" sz="3600" dirty="0"/>
              <a:t>Nonlinear electronic spectroscopies &amp; Non-Adiabatic Transitions 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39552" y="2420888"/>
            <a:ext cx="81868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2.1  Electron transfer problems</a:t>
            </a:r>
          </a:p>
          <a:p>
            <a:r>
              <a:rPr lang="en-US" altLang="ja-JP" dirty="0"/>
              <a:t>2.2  Stark Spectroscopy</a:t>
            </a:r>
          </a:p>
          <a:p>
            <a:r>
              <a:rPr lang="en-US" altLang="ja-JP" dirty="0"/>
              <a:t>2.3  Electron transfer &amp; 2D Electronic and vibrational (2DEVS) spectroscopies </a:t>
            </a:r>
          </a:p>
          <a:p>
            <a:r>
              <a:rPr lang="en-US" altLang="ja-JP" dirty="0"/>
              <a:t>2.4 Non-adiabatic transition &amp; nonlinear spectroscopies </a:t>
            </a:r>
          </a:p>
        </p:txBody>
      </p:sp>
    </p:spTree>
    <p:extLst>
      <p:ext uri="{BB962C8B-B14F-4D97-AF65-F5344CB8AC3E}">
        <p14:creationId xmlns:p14="http://schemas.microsoft.com/office/powerpoint/2010/main" val="161174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Pigment-Protein Complexes</a:t>
            </a:r>
            <a:br>
              <a:rPr lang="en-US" sz="3200" b="1" dirty="0"/>
            </a:br>
            <a:endParaRPr lang="en-US" sz="3200" b="1" dirty="0"/>
          </a:p>
        </p:txBody>
      </p:sp>
      <p:pic>
        <p:nvPicPr>
          <p:cNvPr id="11" name="Picture 3" descr="whole_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34" r="25934"/>
          <a:stretch>
            <a:fillRect/>
          </a:stretch>
        </p:blipFill>
        <p:spPr bwMode="auto">
          <a:xfrm>
            <a:off x="609600" y="1299962"/>
            <a:ext cx="4576691" cy="491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oneunit_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23" t="3334" r="27484" b="5000"/>
          <a:stretch>
            <a:fillRect/>
          </a:stretch>
        </p:blipFill>
        <p:spPr bwMode="auto">
          <a:xfrm>
            <a:off x="6001773" y="1427138"/>
            <a:ext cx="2220361" cy="37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Line 5"/>
          <p:cNvSpPr>
            <a:spLocks noChangeShapeType="1"/>
          </p:cNvSpPr>
          <p:nvPr/>
        </p:nvSpPr>
        <p:spPr bwMode="auto">
          <a:xfrm flipV="1">
            <a:off x="4650904" y="1621014"/>
            <a:ext cx="2362600" cy="10092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4587470" y="3992130"/>
            <a:ext cx="1968834" cy="10765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09600" y="6304788"/>
            <a:ext cx="461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i="1">
                <a:cs typeface="Arial" charset="0"/>
              </a:rPr>
              <a:t>Rhodopseudomonas acidophila </a:t>
            </a:r>
            <a:r>
              <a:rPr lang="en-US">
                <a:cs typeface="Arial" charset="0"/>
              </a:rPr>
              <a:t>Strain 7050</a:t>
            </a:r>
            <a:endParaRPr lang="en-US" i="1">
              <a:cs typeface="Arial" charset="0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5487988" y="6211669"/>
            <a:ext cx="330011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cs typeface="Arial" charset="0"/>
              </a:rPr>
              <a:t>K. </a:t>
            </a:r>
            <a:r>
              <a:rPr lang="en-US" dirty="0" err="1">
                <a:cs typeface="Arial" charset="0"/>
              </a:rPr>
              <a:t>McLuskey</a:t>
            </a:r>
            <a:r>
              <a:rPr lang="en-US" dirty="0">
                <a:cs typeface="Arial" charset="0"/>
              </a:rPr>
              <a:t> et al.: </a:t>
            </a:r>
            <a:r>
              <a:rPr lang="en-US" i="1" dirty="0">
                <a:cs typeface="Arial" charset="0"/>
              </a:rPr>
              <a:t>Biochemistry</a:t>
            </a:r>
            <a:r>
              <a:rPr lang="en-US" dirty="0">
                <a:cs typeface="Arial" charset="0"/>
              </a:rPr>
              <a:t> </a:t>
            </a:r>
          </a:p>
          <a:p>
            <a:pPr>
              <a:defRPr/>
            </a:pPr>
            <a:r>
              <a:rPr lang="en-US" b="1" dirty="0">
                <a:cs typeface="Arial" charset="0"/>
              </a:rPr>
              <a:t>40</a:t>
            </a:r>
            <a:r>
              <a:rPr lang="en-US" dirty="0">
                <a:cs typeface="Arial" charset="0"/>
              </a:rPr>
              <a:t>, 8713 (2001).</a:t>
            </a:r>
          </a:p>
        </p:txBody>
      </p:sp>
    </p:spTree>
    <p:extLst>
      <p:ext uri="{BB962C8B-B14F-4D97-AF65-F5344CB8AC3E}">
        <p14:creationId xmlns:p14="http://schemas.microsoft.com/office/powerpoint/2010/main" val="1469265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1773</Words>
  <Application>Microsoft Office PowerPoint</Application>
  <PresentationFormat>画面に合わせる (4:3)</PresentationFormat>
  <Paragraphs>440</Paragraphs>
  <Slides>55</Slides>
  <Notes>17</Notes>
  <HiddenSlides>0</HiddenSlides>
  <MMClips>14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55</vt:i4>
      </vt:variant>
    </vt:vector>
  </HeadingPairs>
  <TitlesOfParts>
    <vt:vector size="70" baseType="lpstr">
      <vt:lpstr>system-ui</vt:lpstr>
      <vt:lpstr>Helvetica</vt:lpstr>
      <vt:lpstr>Arial</vt:lpstr>
      <vt:lpstr>ＭＳ Ｐゴシック</vt:lpstr>
      <vt:lpstr>Georgia</vt:lpstr>
      <vt:lpstr>Symbol</vt:lpstr>
      <vt:lpstr>Wingdings</vt:lpstr>
      <vt:lpstr>Calibri</vt:lpstr>
      <vt:lpstr>Times New Roman</vt:lpstr>
      <vt:lpstr>Cambria Math</vt:lpstr>
      <vt:lpstr>Arial Unicode MS</vt:lpstr>
      <vt:lpstr>Office テーマ</vt:lpstr>
      <vt:lpstr>Bitmap Image</vt:lpstr>
      <vt:lpstr>Equation</vt:lpstr>
      <vt:lpstr>ビットマップ イメージ</vt:lpstr>
      <vt:lpstr>Simulating Multidimensional  Electronic &amp; Electronic-Vibrational Spectroscopies</vt:lpstr>
      <vt:lpstr>Intensive ZOOM Lecture Course for HEOM (sponsored by USTC) &amp; seminars given at Chania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Nonlinear electronic spectroscopies &amp; Non-Adiabatic Transitions </vt:lpstr>
      <vt:lpstr>Pigment-Protein Complexes </vt:lpstr>
      <vt:lpstr>PowerPoint プレゼンテーション</vt:lpstr>
      <vt:lpstr>PowerPoint プレゼンテーション</vt:lpstr>
      <vt:lpstr>hole and electron</vt:lpstr>
      <vt:lpstr>PowerPoint プレゼンテーション</vt:lpstr>
      <vt:lpstr>PowerPoint プレゼンテーション</vt:lpstr>
      <vt:lpstr>Quantum Environment </vt:lpstr>
      <vt:lpstr>PowerPoint プレゼンテーション</vt:lpstr>
      <vt:lpstr>HEOM for Brownian distribution</vt:lpstr>
      <vt:lpstr>PowerPoint プレゼンテーション</vt:lpstr>
      <vt:lpstr>Linear absorption</vt:lpstr>
      <vt:lpstr>PowerPoint プレゼンテーション</vt:lpstr>
      <vt:lpstr>Third-order response</vt:lpstr>
      <vt:lpstr>PowerPoint プレゼンテーション</vt:lpstr>
      <vt:lpstr>PowerPoint プレゼンテーション</vt:lpstr>
      <vt:lpstr>PowerPoint プレゼンテーション</vt:lpstr>
      <vt:lpstr>Fifth-order nonlinear response</vt:lpstr>
      <vt:lpstr>Fifth-order 2D electric spectroscopy </vt:lpstr>
      <vt:lpstr>PowerPoint プレゼンテーション</vt:lpstr>
      <vt:lpstr>PowerPoint プレゼンテーション</vt:lpstr>
      <vt:lpstr>Multi-state quantum Fokker-Planck equations for resonant spectroscopies</vt:lpstr>
      <vt:lpstr>Example:  Photo dissociation</vt:lpstr>
      <vt:lpstr>PowerPoint プレゼンテーション</vt:lpstr>
      <vt:lpstr>PowerPoint プレゼンテーション</vt:lpstr>
      <vt:lpstr>PowerPoint プレゼンテーション</vt:lpstr>
      <vt:lpstr>Photo induced isomerization </vt:lpstr>
      <vt:lpstr>PowerPoint プレゼンテーション</vt:lpstr>
      <vt:lpstr>Underdamped case</vt:lpstr>
      <vt:lpstr>2DES+2DEVS</vt:lpstr>
      <vt:lpstr>2DES+2DEVS</vt:lpstr>
      <vt:lpstr>Transient absorption &amp; 2D correlation spectra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 Application: Two-Dimensional Potentials </vt:lpstr>
      <vt:lpstr>Wavepacket Dynamics</vt:lpstr>
      <vt:lpstr>PowerPoint プレゼンテーション</vt:lpstr>
      <vt:lpstr>Electronic Coherence  </vt:lpstr>
      <vt:lpstr>Electronic Coherence &amp; Berry Phase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Theory of Multidimensional  Electronic &amp; Electronic-Vibrational Spectroscopies</dc:title>
  <dc:creator/>
  <cp:lastModifiedBy>Yoshitaka Tanimura</cp:lastModifiedBy>
  <cp:revision>40</cp:revision>
  <dcterms:created xsi:type="dcterms:W3CDTF">2008-09-10T02:19:44Z</dcterms:created>
  <dcterms:modified xsi:type="dcterms:W3CDTF">2025-03-27T22:15:53Z</dcterms:modified>
</cp:coreProperties>
</file>