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24"/>
  </p:notesMasterIdLst>
  <p:sldIdLst>
    <p:sldId id="256" r:id="rId2"/>
    <p:sldId id="1668" r:id="rId3"/>
    <p:sldId id="452" r:id="rId4"/>
    <p:sldId id="1676" r:id="rId5"/>
    <p:sldId id="1323" r:id="rId6"/>
    <p:sldId id="1679" r:id="rId7"/>
    <p:sldId id="1681" r:id="rId8"/>
    <p:sldId id="1677" r:id="rId9"/>
    <p:sldId id="1260" r:id="rId10"/>
    <p:sldId id="281" r:id="rId11"/>
    <p:sldId id="1682" r:id="rId12"/>
    <p:sldId id="451" r:id="rId13"/>
    <p:sldId id="1683" r:id="rId14"/>
    <p:sldId id="1261" r:id="rId15"/>
    <p:sldId id="1684" r:id="rId16"/>
    <p:sldId id="1680" r:id="rId17"/>
    <p:sldId id="1672" r:id="rId18"/>
    <p:sldId id="1685" r:id="rId19"/>
    <p:sldId id="1673" r:id="rId20"/>
    <p:sldId id="1686" r:id="rId21"/>
    <p:sldId id="1687" r:id="rId22"/>
    <p:sldId id="1229" r:id="rId23"/>
  </p:sldIdLst>
  <p:sldSz cx="9144000" cy="6858000" type="screen4x3"/>
  <p:notesSz cx="6858000" cy="9144000"/>
  <p:embeddedFontLst>
    <p:embeddedFont>
      <p:font typeface="Arial Unicode MS" panose="020B0604020202020204" pitchFamily="50" charset="-128"/>
      <p:regular r:id="rId25"/>
    </p:embeddedFont>
    <p:embeddedFont>
      <p:font typeface="Cambria Math" panose="02040503050406030204" pitchFamily="18" charset="0"/>
      <p:regular r:id="rId26"/>
    </p:embeddedFont>
    <p:embeddedFont>
      <p:font typeface="Georgia" panose="02040502050405020303" pitchFamily="18" charset="0"/>
      <p:regular r:id="rId27"/>
      <p:bold r:id="rId28"/>
      <p:italic r:id="rId29"/>
      <p:boldItalic r:id="rId30"/>
    </p:embeddedFont>
    <p:embeddedFont>
      <p:font typeface="HGP創英角ﾎﾟｯﾌﾟ体" panose="040B0A00000000000000" pitchFamily="50" charset="-128"/>
      <p:regular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1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15" autoAdjust="0"/>
    <p:restoredTop sz="82941" autoAdjust="0"/>
  </p:normalViewPr>
  <p:slideViewPr>
    <p:cSldViewPr>
      <p:cViewPr varScale="1">
        <p:scale>
          <a:sx n="81" d="100"/>
          <a:sy n="81" d="100"/>
        </p:scale>
        <p:origin x="1265" y="3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2025/3/28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5918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0419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8542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237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24344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2025/3/28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2.png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47.w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43.wmf"/><Relationship Id="rId10" Type="http://schemas.openxmlformats.org/officeDocument/2006/relationships/image" Target="../media/image46.wmf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1.w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54.png"/><Relationship Id="rId7" Type="http://schemas.openxmlformats.org/officeDocument/2006/relationships/image" Target="../media/image56.wmf"/><Relationship Id="rId12" Type="http://schemas.openxmlformats.org/officeDocument/2006/relationships/image" Target="../media/image5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57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oleObject" Target="../embeddings/oleObject35.bin"/><Relationship Id="rId3" Type="http://schemas.openxmlformats.org/officeDocument/2006/relationships/image" Target="../media/image61.wmf"/><Relationship Id="rId7" Type="http://schemas.openxmlformats.org/officeDocument/2006/relationships/image" Target="../media/image63.wmf"/><Relationship Id="rId12" Type="http://schemas.openxmlformats.org/officeDocument/2006/relationships/image" Target="../media/image66.w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62.wmf"/><Relationship Id="rId10" Type="http://schemas.openxmlformats.org/officeDocument/2006/relationships/image" Target="../media/image65.png"/><Relationship Id="rId4" Type="http://schemas.openxmlformats.org/officeDocument/2006/relationships/oleObject" Target="../embeddings/oleObject31.bin"/><Relationship Id="rId9" Type="http://schemas.openxmlformats.org/officeDocument/2006/relationships/image" Target="../media/image64.wmf"/><Relationship Id="rId14" Type="http://schemas.openxmlformats.org/officeDocument/2006/relationships/image" Target="../media/image6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71.wmf"/><Relationship Id="rId18" Type="http://schemas.openxmlformats.org/officeDocument/2006/relationships/image" Target="../media/image31.png"/><Relationship Id="rId3" Type="http://schemas.openxmlformats.org/officeDocument/2006/relationships/image" Target="../media/image68.png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27.wmf"/><Relationship Id="rId5" Type="http://schemas.openxmlformats.org/officeDocument/2006/relationships/image" Target="../media/image69.wmf"/><Relationship Id="rId15" Type="http://schemas.openxmlformats.org/officeDocument/2006/relationships/image" Target="../media/image72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3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74.png"/><Relationship Id="rId7" Type="http://schemas.openxmlformats.org/officeDocument/2006/relationships/image" Target="../media/image76.w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75.wmf"/><Relationship Id="rId10" Type="http://schemas.openxmlformats.org/officeDocument/2006/relationships/image" Target="../media/image4.png"/><Relationship Id="rId4" Type="http://schemas.openxmlformats.org/officeDocument/2006/relationships/oleObject" Target="../embeddings/oleObject40.bin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gif"/><Relationship Id="rId13" Type="http://schemas.openxmlformats.org/officeDocument/2006/relationships/oleObject" Target="../embeddings/oleObject43.bin"/><Relationship Id="rId3" Type="http://schemas.openxmlformats.org/officeDocument/2006/relationships/image" Target="../media/image73.png"/><Relationship Id="rId7" Type="http://schemas.openxmlformats.org/officeDocument/2006/relationships/image" Target="../media/image85.gif"/><Relationship Id="rId12" Type="http://schemas.openxmlformats.org/officeDocument/2006/relationships/image" Target="../media/image89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gif"/><Relationship Id="rId11" Type="http://schemas.openxmlformats.org/officeDocument/2006/relationships/image" Target="../media/image88.wmf"/><Relationship Id="rId5" Type="http://schemas.openxmlformats.org/officeDocument/2006/relationships/image" Target="../media/image83.gif"/><Relationship Id="rId10" Type="http://schemas.openxmlformats.org/officeDocument/2006/relationships/oleObject" Target="../embeddings/oleObject42.bin"/><Relationship Id="rId4" Type="http://schemas.openxmlformats.org/officeDocument/2006/relationships/image" Target="../media/image4.png"/><Relationship Id="rId9" Type="http://schemas.openxmlformats.org/officeDocument/2006/relationships/image" Target="../media/image87.png"/><Relationship Id="rId14" Type="http://schemas.openxmlformats.org/officeDocument/2006/relationships/image" Target="../media/image9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gif"/><Relationship Id="rId3" Type="http://schemas.openxmlformats.org/officeDocument/2006/relationships/image" Target="../media/image17.emf"/><Relationship Id="rId7" Type="http://schemas.openxmlformats.org/officeDocument/2006/relationships/image" Target="../media/image9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gif"/><Relationship Id="rId11" Type="http://schemas.openxmlformats.org/officeDocument/2006/relationships/image" Target="../media/image93.png"/><Relationship Id="rId5" Type="http://schemas.openxmlformats.org/officeDocument/2006/relationships/image" Target="../media/image91.png"/><Relationship Id="rId10" Type="http://schemas.openxmlformats.org/officeDocument/2006/relationships/image" Target="../media/image92.png"/><Relationship Id="rId4" Type="http://schemas.openxmlformats.org/officeDocument/2006/relationships/image" Target="../media/image31.png"/><Relationship Id="rId9" Type="http://schemas.openxmlformats.org/officeDocument/2006/relationships/image" Target="../media/image9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wmf"/><Relationship Id="rId18" Type="http://schemas.openxmlformats.org/officeDocument/2006/relationships/image" Target="../media/image16.png"/><Relationship Id="rId3" Type="http://schemas.openxmlformats.org/officeDocument/2006/relationships/image" Target="../media/image7.wmf"/><Relationship Id="rId7" Type="http://schemas.openxmlformats.org/officeDocument/2006/relationships/image" Target="../media/image11.png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4.png"/><Relationship Id="rId5" Type="http://schemas.openxmlformats.org/officeDocument/2006/relationships/image" Target="../media/image9.png"/><Relationship Id="rId15" Type="http://schemas.openxmlformats.org/officeDocument/2006/relationships/image" Target="../media/image14.wmf"/><Relationship Id="rId10" Type="http://schemas.openxmlformats.org/officeDocument/2006/relationships/image" Target="../media/image12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2.bin"/><Relationship Id="rId1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6.bin"/><Relationship Id="rId7" Type="http://schemas.openxmlformats.org/officeDocument/2006/relationships/image" Target="../media/image19.wmf"/><Relationship Id="rId12" Type="http://schemas.openxmlformats.org/officeDocument/2006/relationships/image" Target="../media/image22.w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5.png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15.bin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11" Type="http://schemas.openxmlformats.org/officeDocument/2006/relationships/image" Target="../media/image31.png"/><Relationship Id="rId5" Type="http://schemas.openxmlformats.org/officeDocument/2006/relationships/oleObject" Target="../embeddings/oleObject8.bin"/><Relationship Id="rId10" Type="http://schemas.openxmlformats.org/officeDocument/2006/relationships/image" Target="../media/image30.wmf"/><Relationship Id="rId4" Type="http://schemas.openxmlformats.org/officeDocument/2006/relationships/image" Target="../media/image28.png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w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31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73024" y="602629"/>
            <a:ext cx="9217024" cy="1755777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Hierarchical Fokker-Planck </a:t>
            </a:r>
            <a:r>
              <a:rPr kumimoji="1" lang="en-US" altLang="ja-JP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Eqs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rotationally invariant system-bath </a:t>
            </a:r>
            <a:b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</a:b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model with gauge fields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3/28/2025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79512" y="201947"/>
            <a:ext cx="8229600" cy="805326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Linear absorption </a:t>
            </a:r>
            <a:r>
              <a:rPr lang="en-US" altLang="ja-JP" sz="3100" dirty="0"/>
              <a:t>(quantum &amp; </a:t>
            </a:r>
            <a:r>
              <a:rPr lang="en-US" altLang="ja-JP" sz="3100" dirty="0">
                <a:solidFill>
                  <a:srgbClr val="FF0000"/>
                </a:solidFill>
              </a:rPr>
              <a:t>classical)</a:t>
            </a:r>
            <a:r>
              <a:rPr lang="en-US" altLang="ja-JP" sz="3100" dirty="0"/>
              <a:t> </a:t>
            </a:r>
            <a:endParaRPr kumimoji="1" lang="ja-JP" altLang="en-US" sz="3100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idx="1"/>
          </p:nvPr>
        </p:nvSpPr>
        <p:spPr>
          <a:xfrm>
            <a:off x="532021" y="1007273"/>
            <a:ext cx="4040188" cy="639762"/>
          </a:xfrm>
        </p:spPr>
        <p:txBody>
          <a:bodyPr>
            <a:normAutofit/>
          </a:bodyPr>
          <a:lstStyle/>
          <a:p>
            <a:r>
              <a:rPr lang="ja-JP" altLang="en-US" dirty="0"/>
              <a:t> </a:t>
            </a:r>
            <a:r>
              <a:rPr lang="en-US" altLang="ja-JP" sz="2800" dirty="0"/>
              <a:t>3D</a:t>
            </a:r>
            <a:r>
              <a:rPr lang="ja-JP" altLang="en-US" sz="2800" dirty="0"/>
              <a:t> </a:t>
            </a:r>
            <a:r>
              <a:rPr lang="en-US" altLang="ja-JP" sz="2800" dirty="0"/>
              <a:t>result</a:t>
            </a:r>
            <a:r>
              <a:rPr lang="ja-JP" altLang="en-US" sz="2800" dirty="0"/>
              <a:t> </a:t>
            </a:r>
            <a:r>
              <a:rPr lang="en-US" altLang="ja-JP" sz="2800" dirty="0"/>
              <a:t>(η=0.01) </a:t>
            </a:r>
            <a:endParaRPr kumimoji="1" lang="ja-JP" altLang="en-US" sz="2800" dirty="0"/>
          </a:p>
        </p:txBody>
      </p:sp>
      <p:sp>
        <p:nvSpPr>
          <p:cNvPr id="7" name="テキスト プレースホルダ 6"/>
          <p:cNvSpPr>
            <a:spLocks noGrp="1"/>
          </p:cNvSpPr>
          <p:nvPr>
            <p:ph type="body" sz="quarter" idx="3"/>
          </p:nvPr>
        </p:nvSpPr>
        <p:spPr>
          <a:xfrm>
            <a:off x="4644008" y="980728"/>
            <a:ext cx="4041775" cy="639762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2D result </a:t>
            </a:r>
            <a:r>
              <a:rPr lang="en-US" altLang="ja-JP" sz="3200" dirty="0"/>
              <a:t>(η=0.01) </a:t>
            </a:r>
            <a:endParaRPr lang="ja-JP" altLang="en-US" sz="3200" dirty="0"/>
          </a:p>
        </p:txBody>
      </p:sp>
      <p:pic>
        <p:nvPicPr>
          <p:cNvPr id="1026" name="Picture 2" descr="C:\Users\iwamoto.ALPS\fortran\rotator\article3D\dof3\summer\current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4497388" cy="3373041"/>
          </a:xfrm>
          <a:prstGeom prst="rect">
            <a:avLst/>
          </a:prstGeom>
          <a:noFill/>
        </p:spPr>
      </p:pic>
      <p:sp>
        <p:nvSpPr>
          <p:cNvPr id="10" name="テキスト ボックス 9"/>
          <p:cNvSpPr txBox="1"/>
          <p:nvPr/>
        </p:nvSpPr>
        <p:spPr>
          <a:xfrm>
            <a:off x="323528" y="5152664"/>
            <a:ext cx="915254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/>
              <a:t>3D :                                  Even number</a:t>
            </a:r>
          </a:p>
          <a:p>
            <a:r>
              <a:rPr lang="en-US" altLang="ja-JP" sz="3600" dirty="0"/>
              <a:t>2D :                                  Odd number</a:t>
            </a:r>
          </a:p>
          <a:p>
            <a:r>
              <a:rPr kumimoji="1" lang="ja-JP" altLang="en-US" sz="3200" dirty="0"/>
              <a:t>     </a:t>
            </a:r>
            <a:endParaRPr kumimoji="1" lang="en-US" altLang="ja-JP" sz="3200" dirty="0"/>
          </a:p>
        </p:txBody>
      </p:sp>
      <p:sp>
        <p:nvSpPr>
          <p:cNvPr id="11" name="スライド番号プレースホル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EC406-3C43-4A54-AFE0-77A55ABE046A}" type="slidenum">
              <a:rPr kumimoji="1" lang="ja-JP" altLang="en-US" sz="3200" smtClean="0"/>
              <a:pPr/>
              <a:t>10</a:t>
            </a:fld>
            <a:endParaRPr kumimoji="1" lang="ja-JP" altLang="en-US" sz="3200" dirty="0"/>
          </a:p>
        </p:txBody>
      </p:sp>
      <p:pic>
        <p:nvPicPr>
          <p:cNvPr id="14" name="Picture 3" descr="C:\Users\iwamoto.ALPS\fortran\rotator\article3D\dof3\summer\2d\current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4224470" cy="3168352"/>
          </a:xfrm>
          <a:prstGeom prst="rect">
            <a:avLst/>
          </a:prstGeom>
          <a:noFill/>
        </p:spPr>
      </p:pic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F328B9E9-05CD-45AF-B2BE-8D286A29E8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909845"/>
              </p:ext>
            </p:extLst>
          </p:nvPr>
        </p:nvGraphicFramePr>
        <p:xfrm>
          <a:off x="1414463" y="5200650"/>
          <a:ext cx="3800475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9000" imgH="1028520" progId="Equation.DSMT4">
                  <p:embed/>
                </p:oleObj>
              </mc:Choice>
              <mc:Fallback>
                <p:oleObj name="Equation" r:id="rId4" imgW="3429000" imgH="10285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F328B9E9-05CD-45AF-B2BE-8D286A29E8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4463" y="5200650"/>
                        <a:ext cx="3800475" cy="113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BE70DD01-6479-41F3-BBB8-A49EB015C424}"/>
              </a:ext>
            </a:extLst>
          </p:cNvPr>
          <p:cNvSpPr/>
          <p:nvPr/>
        </p:nvSpPr>
        <p:spPr>
          <a:xfrm>
            <a:off x="611560" y="6547918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Phys. </a:t>
            </a:r>
            <a:r>
              <a:rPr lang="fr-FR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151, </a:t>
            </a:r>
            <a:r>
              <a:rPr lang="fr-FR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044105 (2019).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5B8E73EE-CA61-4890-B557-E9399BE8C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552" y="980728"/>
            <a:ext cx="9144000" cy="283876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F83F73E-8132-442D-B1C7-149D2461C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358" y="2805188"/>
            <a:ext cx="3960440" cy="27642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83AD271-B7C5-453A-A712-9F300AB03A9D}"/>
              </a:ext>
            </a:extLst>
          </p:cNvPr>
          <p:cNvSpPr txBox="1"/>
          <p:nvPr/>
        </p:nvSpPr>
        <p:spPr>
          <a:xfrm>
            <a:off x="251520" y="296746"/>
            <a:ext cx="8640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J. Lu, Y. Zhang, H.Y. Hwang, B.K. Ofori-</a:t>
            </a:r>
            <a:r>
              <a:rPr lang="en-US" dirty="0" err="1"/>
              <a:t>Okai</a:t>
            </a:r>
            <a:r>
              <a:rPr lang="en-US" dirty="0"/>
              <a:t>, S. Fleischer, &amp; K.A. Nelson, </a:t>
            </a:r>
            <a:r>
              <a:rPr lang="en-US" i="1" dirty="0"/>
              <a:t>Nonlinear two-dimensional terahertz photon echo and rotational spectroscopy in the gas phase</a:t>
            </a:r>
            <a:r>
              <a:rPr lang="en-US" dirty="0"/>
              <a:t>, PNAS 113 11800 (2016)</a:t>
            </a:r>
          </a:p>
        </p:txBody>
      </p:sp>
      <p:graphicFrame>
        <p:nvGraphicFramePr>
          <p:cNvPr id="8" name="Object 4">
            <a:extLst>
              <a:ext uri="{FF2B5EF4-FFF2-40B4-BE49-F238E27FC236}">
                <a16:creationId xmlns:a16="http://schemas.microsoft.com/office/drawing/2014/main" id="{B00934DE-3798-4548-AB0E-B512CF8D5A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858347"/>
              </p:ext>
            </p:extLst>
          </p:nvPr>
        </p:nvGraphicFramePr>
        <p:xfrm>
          <a:off x="539552" y="5877272"/>
          <a:ext cx="742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29320" imgH="787320" progId="Equation.DSMT4">
                  <p:embed/>
                </p:oleObj>
              </mc:Choice>
              <mc:Fallback>
                <p:oleObj name="Equation" r:id="rId4" imgW="7429320" imgH="787320" progId="Equation.DSMT4">
                  <p:embed/>
                  <p:pic>
                    <p:nvPicPr>
                      <p:cNvPr id="8" name="Object 4">
                        <a:extLst>
                          <a:ext uri="{FF2B5EF4-FFF2-40B4-BE49-F238E27FC236}">
                            <a16:creationId xmlns:a16="http://schemas.microsoft.com/office/drawing/2014/main" id="{B00934DE-3798-4548-AB0E-B512CF8D5A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877272"/>
                        <a:ext cx="742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15" descr="pulse-sequence">
            <a:extLst>
              <a:ext uri="{FF2B5EF4-FFF2-40B4-BE49-F238E27FC236}">
                <a16:creationId xmlns:a16="http://schemas.microsoft.com/office/drawing/2014/main" id="{A82DF548-DBFD-4725-A07D-3841F8954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284984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2">
            <a:extLst>
              <a:ext uri="{FF2B5EF4-FFF2-40B4-BE49-F238E27FC236}">
                <a16:creationId xmlns:a16="http://schemas.microsoft.com/office/drawing/2014/main" id="{C02C9505-289A-4F1E-9821-850BE61CD1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433197"/>
              </p:ext>
            </p:extLst>
          </p:nvPr>
        </p:nvGraphicFramePr>
        <p:xfrm>
          <a:off x="2299289" y="5175696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93480" progId="Equation.DSMT4">
                  <p:embed/>
                </p:oleObj>
              </mc:Choice>
              <mc:Fallback>
                <p:oleObj name="Equation" r:id="rId7" imgW="241200" imgH="393480" progId="Equation.DSMT4">
                  <p:embed/>
                  <p:pic>
                    <p:nvPicPr>
                      <p:cNvPr id="11" name="Object 2">
                        <a:extLst>
                          <a:ext uri="{FF2B5EF4-FFF2-40B4-BE49-F238E27FC236}">
                            <a16:creationId xmlns:a16="http://schemas.microsoft.com/office/drawing/2014/main" id="{C02C9505-289A-4F1E-9821-850BE61CD1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289" y="5175696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291CCC26-1B31-41E1-BDC3-735C77E027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006490"/>
              </p:ext>
            </p:extLst>
          </p:nvPr>
        </p:nvGraphicFramePr>
        <p:xfrm>
          <a:off x="2803538" y="5141166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93480" progId="Equation.DSMT4">
                  <p:embed/>
                </p:oleObj>
              </mc:Choice>
              <mc:Fallback>
                <p:oleObj name="Equation" r:id="rId9" imgW="241200" imgH="39348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291CCC26-1B31-41E1-BDC3-735C77E027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3538" y="5141166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>
            <a:extLst>
              <a:ext uri="{FF2B5EF4-FFF2-40B4-BE49-F238E27FC236}">
                <a16:creationId xmlns:a16="http://schemas.microsoft.com/office/drawing/2014/main" id="{FB013961-A4A0-47FD-96E3-59B9F7723F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331973"/>
              </p:ext>
            </p:extLst>
          </p:nvPr>
        </p:nvGraphicFramePr>
        <p:xfrm>
          <a:off x="3382431" y="5124183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393480" progId="Equation.DSMT4">
                  <p:embed/>
                </p:oleObj>
              </mc:Choice>
              <mc:Fallback>
                <p:oleObj name="Equation" r:id="rId11" imgW="203040" imgH="393480" progId="Equation.DSMT4">
                  <p:embed/>
                  <p:pic>
                    <p:nvPicPr>
                      <p:cNvPr id="13" name="Object 4">
                        <a:extLst>
                          <a:ext uri="{FF2B5EF4-FFF2-40B4-BE49-F238E27FC236}">
                            <a16:creationId xmlns:a16="http://schemas.microsoft.com/office/drawing/2014/main" id="{FB013961-A4A0-47FD-96E3-59B9F7723F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2431" y="5124183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22">
            <a:extLst>
              <a:ext uri="{FF2B5EF4-FFF2-40B4-BE49-F238E27FC236}">
                <a16:creationId xmlns:a16="http://schemas.microsoft.com/office/drawing/2014/main" id="{539097A8-9382-4484-BBD6-9E600F41E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0320" y="4528888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5" name="Text Box 23">
            <a:extLst>
              <a:ext uri="{FF2B5EF4-FFF2-40B4-BE49-F238E27FC236}">
                <a16:creationId xmlns:a16="http://schemas.microsoft.com/office/drawing/2014/main" id="{F5075675-15DB-4F45-AF83-5337AD83B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1414" y="4237452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6" name="Text Box 24">
            <a:extLst>
              <a:ext uri="{FF2B5EF4-FFF2-40B4-BE49-F238E27FC236}">
                <a16:creationId xmlns:a16="http://schemas.microsoft.com/office/drawing/2014/main" id="{2CC013D1-B742-4FD5-B40F-76963D386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209" y="3677743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0276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851" y="981092"/>
            <a:ext cx="6695728" cy="234297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44018" y="-216106"/>
            <a:ext cx="9454245" cy="1325563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1D&amp;2D spectra for different SB coupling</a:t>
            </a:r>
            <a:endParaRPr kumimoji="1" lang="ja-JP" altLang="en-US" sz="1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238567" y="873903"/>
            <a:ext cx="126509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(c) strong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-4670" y="915349"/>
            <a:ext cx="2223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1D spectrum</a:t>
            </a:r>
            <a:endParaRPr lang="ja-JP" altLang="en-US" sz="2800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350" y="3362879"/>
            <a:ext cx="6732240" cy="298066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2758534" y="3836497"/>
            <a:ext cx="3354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</a:rPr>
              <a:t>Bath induced magnetic transition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cxnSp>
        <p:nvCxnSpPr>
          <p:cNvPr id="16" name="直線矢印コネクタ 15"/>
          <p:cNvCxnSpPr/>
          <p:nvPr/>
        </p:nvCxnSpPr>
        <p:spPr>
          <a:xfrm flipH="1" flipV="1">
            <a:off x="3122607" y="4587492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3482647" y="4801484"/>
            <a:ext cx="0" cy="162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オブジェクト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061376"/>
              </p:ext>
            </p:extLst>
          </p:nvPr>
        </p:nvGraphicFramePr>
        <p:xfrm>
          <a:off x="2490788" y="5846763"/>
          <a:ext cx="56451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4920" imgH="291960" progId="Equation.DSMT4">
                  <p:embed/>
                </p:oleObj>
              </mc:Choice>
              <mc:Fallback>
                <p:oleObj name="Equation" r:id="rId4" imgW="4444920" imgH="29196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90788" y="5846763"/>
                        <a:ext cx="5645150" cy="371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227980"/>
              </p:ext>
            </p:extLst>
          </p:nvPr>
        </p:nvGraphicFramePr>
        <p:xfrm>
          <a:off x="2518694" y="5856000"/>
          <a:ext cx="56943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83080" imgH="317160" progId="Equation.DSMT4">
                  <p:embed/>
                </p:oleObj>
              </mc:Choice>
              <mc:Fallback>
                <p:oleObj name="Equation" r:id="rId6" imgW="4483080" imgH="317160" progId="Equation.DSMT4">
                  <p:embed/>
                  <p:pic>
                    <p:nvPicPr>
                      <p:cNvPr id="20" name="オブジェクト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8694" y="5856000"/>
                        <a:ext cx="5694362" cy="4048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直線矢印コネクタ 22"/>
          <p:cNvCxnSpPr/>
          <p:nvPr/>
        </p:nvCxnSpPr>
        <p:spPr>
          <a:xfrm flipH="1" flipV="1">
            <a:off x="3335803" y="4424959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>
            <a:off x="3655546" y="4639107"/>
            <a:ext cx="0" cy="162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 flipH="1" flipV="1">
            <a:off x="3472006" y="4280940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3770679" y="4436652"/>
            <a:ext cx="0" cy="162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 flipH="1" flipV="1">
            <a:off x="2978591" y="4749869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3341930" y="4992354"/>
            <a:ext cx="0" cy="162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flipH="1" flipV="1">
            <a:off x="2818055" y="4912246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3178095" y="5126238"/>
            <a:ext cx="0" cy="162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 flipV="1">
            <a:off x="2704899" y="5081402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3064939" y="5295394"/>
            <a:ext cx="0" cy="1623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flipH="1">
            <a:off x="5450781" y="4720352"/>
            <a:ext cx="5124" cy="203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flipH="1" flipV="1">
            <a:off x="5066823" y="4593260"/>
            <a:ext cx="247295" cy="67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flipH="1">
            <a:off x="5626186" y="4576330"/>
            <a:ext cx="5124" cy="203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 flipV="1">
            <a:off x="5242228" y="4449238"/>
            <a:ext cx="247295" cy="67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flipH="1">
            <a:off x="5792168" y="4410815"/>
            <a:ext cx="5124" cy="203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 flipH="1" flipV="1">
            <a:off x="5408210" y="4283723"/>
            <a:ext cx="247295" cy="67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/>
          <p:nvPr/>
        </p:nvCxnSpPr>
        <p:spPr>
          <a:xfrm flipH="1">
            <a:off x="5302006" y="4901561"/>
            <a:ext cx="5124" cy="203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/>
          <p:cNvCxnSpPr/>
          <p:nvPr/>
        </p:nvCxnSpPr>
        <p:spPr>
          <a:xfrm flipH="1" flipV="1">
            <a:off x="4918048" y="4774469"/>
            <a:ext cx="247295" cy="67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/>
          <p:cNvCxnSpPr/>
          <p:nvPr/>
        </p:nvCxnSpPr>
        <p:spPr>
          <a:xfrm flipH="1">
            <a:off x="5133047" y="5063461"/>
            <a:ext cx="5124" cy="203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/>
          <p:cNvCxnSpPr/>
          <p:nvPr/>
        </p:nvCxnSpPr>
        <p:spPr>
          <a:xfrm flipH="1" flipV="1">
            <a:off x="4749089" y="4936369"/>
            <a:ext cx="247295" cy="67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 flipH="1">
            <a:off x="4993822" y="5221247"/>
            <a:ext cx="5124" cy="203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/>
          <p:cNvCxnSpPr/>
          <p:nvPr/>
        </p:nvCxnSpPr>
        <p:spPr>
          <a:xfrm flipH="1" flipV="1">
            <a:off x="4609864" y="5094155"/>
            <a:ext cx="247295" cy="67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897BE371-75FA-47F5-8626-721147A78760}"/>
              </a:ext>
            </a:extLst>
          </p:cNvPr>
          <p:cNvSpPr txBox="1"/>
          <p:nvPr/>
        </p:nvSpPr>
        <p:spPr>
          <a:xfrm>
            <a:off x="2272888" y="915349"/>
            <a:ext cx="143039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(a) Weak   </a:t>
            </a:r>
            <a:endParaRPr kumimoji="1" lang="ja-JP" altLang="en-US" sz="2000" dirty="0">
              <a:solidFill>
                <a:srgbClr val="0066FF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4783" y="3166681"/>
            <a:ext cx="2223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2D spectrum</a:t>
            </a:r>
            <a:endParaRPr lang="ja-JP" altLang="en-US" sz="2800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52BC8713-B517-4A3D-A953-D5EC15A508CC}"/>
              </a:ext>
            </a:extLst>
          </p:cNvPr>
          <p:cNvSpPr/>
          <p:nvPr/>
        </p:nvSpPr>
        <p:spPr>
          <a:xfrm>
            <a:off x="539552" y="6441261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Phys. </a:t>
            </a:r>
            <a:r>
              <a:rPr lang="fr-FR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151, </a:t>
            </a:r>
            <a:r>
              <a:rPr lang="fr-FR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044105 (2019).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289C2BE8-3CBD-4CA3-A0D8-01B3B6E499C9}"/>
              </a:ext>
            </a:extLst>
          </p:cNvPr>
          <p:cNvSpPr txBox="1"/>
          <p:nvPr/>
        </p:nvSpPr>
        <p:spPr>
          <a:xfrm>
            <a:off x="4205275" y="918639"/>
            <a:ext cx="190789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(b)intermediate</a:t>
            </a:r>
            <a:endParaRPr kumimoji="1" lang="ja-JP" altLang="en-US" sz="2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ED1456C-52B7-4536-BF27-D0F5C07A4DD7}"/>
              </a:ext>
            </a:extLst>
          </p:cNvPr>
          <p:cNvSpPr txBox="1"/>
          <p:nvPr/>
        </p:nvSpPr>
        <p:spPr>
          <a:xfrm>
            <a:off x="6321572" y="3249855"/>
            <a:ext cx="126509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(c) strong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19608A40-B936-449B-A8B8-AD8F95AFC335}"/>
              </a:ext>
            </a:extLst>
          </p:cNvPr>
          <p:cNvSpPr txBox="1"/>
          <p:nvPr/>
        </p:nvSpPr>
        <p:spPr>
          <a:xfrm>
            <a:off x="2355893" y="3291301"/>
            <a:ext cx="143039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(a) Weak   </a:t>
            </a:r>
            <a:endParaRPr kumimoji="1" lang="ja-JP" altLang="en-US" sz="2000" dirty="0">
              <a:solidFill>
                <a:srgbClr val="0066FF"/>
              </a:solidFill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0BF9A6C-8E30-4700-BCB0-CEF8D69269D1}"/>
              </a:ext>
            </a:extLst>
          </p:cNvPr>
          <p:cNvSpPr txBox="1"/>
          <p:nvPr/>
        </p:nvSpPr>
        <p:spPr>
          <a:xfrm>
            <a:off x="4288280" y="3294591"/>
            <a:ext cx="190789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(b)intermediate</a:t>
            </a:r>
            <a:endParaRPr kumimoji="1" lang="ja-JP" altLang="en-US" sz="2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29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09EE085-ABF2-45BB-9ACF-F813B0070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548680"/>
            <a:ext cx="9144000" cy="44457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69795AB-B70E-4361-98DB-2337EED40BCB}"/>
              </a:ext>
            </a:extLst>
          </p:cNvPr>
          <p:cNvSpPr txBox="1"/>
          <p:nvPr/>
        </p:nvSpPr>
        <p:spPr>
          <a:xfrm>
            <a:off x="107504" y="153536"/>
            <a:ext cx="60486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u="none" strike="noStrike" baseline="0" dirty="0">
                <a:latin typeface="AdvOT118e7927"/>
              </a:rPr>
              <a:t>Experimental 2D THz rotational spectra</a:t>
            </a:r>
            <a:endParaRPr lang="en-US" sz="28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F3F0069-908F-41B5-8537-0C94CCBD30DE}"/>
              </a:ext>
            </a:extLst>
          </p:cNvPr>
          <p:cNvSpPr txBox="1"/>
          <p:nvPr/>
        </p:nvSpPr>
        <p:spPr>
          <a:xfrm>
            <a:off x="503040" y="5519524"/>
            <a:ext cx="86409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J. Lu, Y. Zhang, H.Y. Hwang, B.K. Ofori-</a:t>
            </a:r>
            <a:r>
              <a:rPr lang="en-US" dirty="0" err="1"/>
              <a:t>Okai</a:t>
            </a:r>
            <a:r>
              <a:rPr lang="en-US" dirty="0"/>
              <a:t>, S. Fleischer, &amp; K.A. Nelson, </a:t>
            </a:r>
            <a:r>
              <a:rPr lang="en-US" i="1" dirty="0"/>
              <a:t>Nonlinear two-dimensional terahertz photon echo and rotational spectroscopy in the gas phase</a:t>
            </a:r>
            <a:r>
              <a:rPr lang="en-US" dirty="0"/>
              <a:t>, PNAS 113 11800 (2016)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5991428-EB47-4F4E-ABB8-806940654F90}"/>
              </a:ext>
            </a:extLst>
          </p:cNvPr>
          <p:cNvSpPr/>
          <p:nvPr/>
        </p:nvSpPr>
        <p:spPr>
          <a:xfrm>
            <a:off x="7020272" y="692696"/>
            <a:ext cx="2016224" cy="338437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24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320196"/>
            <a:ext cx="7920880" cy="286855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3837" y="117778"/>
            <a:ext cx="8515350" cy="1325563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1D &amp; 2D spectra under Stark field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(weak damping case)</a:t>
            </a:r>
            <a:endParaRPr kumimoji="1"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973101" y="1106691"/>
            <a:ext cx="4376391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rgbClr val="0066FF"/>
                </a:solidFill>
              </a:rPr>
              <a:t>Under x-Stark field (magnetic transition)</a:t>
            </a:r>
            <a:endParaRPr kumimoji="1" lang="ja-JP" altLang="en-US" sz="2000" dirty="0">
              <a:solidFill>
                <a:srgbClr val="0066FF"/>
              </a:solidFill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3933056"/>
            <a:ext cx="7323619" cy="323111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360390" y="1128821"/>
            <a:ext cx="1385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1D spectrum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374339" y="3676382"/>
            <a:ext cx="1385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2D spectrum</a:t>
            </a:r>
            <a:endParaRPr lang="ja-JP" altLang="en-US" dirty="0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5004048" y="5548615"/>
            <a:ext cx="0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/>
        </p:nvSpPr>
        <p:spPr>
          <a:xfrm>
            <a:off x="3712952" y="4564137"/>
            <a:ext cx="2006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magnetic transition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4182233" y="5013176"/>
            <a:ext cx="33260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/>
          <p:cNvCxnSpPr/>
          <p:nvPr/>
        </p:nvCxnSpPr>
        <p:spPr>
          <a:xfrm>
            <a:off x="7164288" y="5548615"/>
            <a:ext cx="0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>
            <a:off x="6372200" y="5013176"/>
            <a:ext cx="33260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5844543" y="4559206"/>
            <a:ext cx="2006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magnetic transition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810158" y="3585784"/>
            <a:ext cx="4376391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rgbClr val="0066FF"/>
                </a:solidFill>
              </a:rPr>
              <a:t>Under x-Stark field (magnetic transition)</a:t>
            </a:r>
            <a:endParaRPr kumimoji="1" lang="ja-JP" altLang="en-US" sz="2000" dirty="0">
              <a:solidFill>
                <a:srgbClr val="0066FF"/>
              </a:solidFill>
            </a:endParaRPr>
          </a:p>
        </p:txBody>
      </p:sp>
      <p:graphicFrame>
        <p:nvGraphicFramePr>
          <p:cNvPr id="24" name="オブジェクト 23"/>
          <p:cNvGraphicFramePr>
            <a:graphicFrameLocks noChangeAspect="1"/>
          </p:cNvGraphicFramePr>
          <p:nvPr/>
        </p:nvGraphicFramePr>
        <p:xfrm>
          <a:off x="3953633" y="3971401"/>
          <a:ext cx="457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419040" progId="Equation.DSMT4">
                  <p:embed/>
                </p:oleObj>
              </mc:Choice>
              <mc:Fallback>
                <p:oleObj name="Equation" r:id="rId4" imgW="457200" imgH="419040" progId="Equation.DSMT4">
                  <p:embed/>
                  <p:pic>
                    <p:nvPicPr>
                      <p:cNvPr id="24" name="オブジェクト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3633" y="3971401"/>
                        <a:ext cx="457200" cy="419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オブジェクト 24"/>
          <p:cNvGraphicFramePr>
            <a:graphicFrameLocks noChangeAspect="1"/>
          </p:cNvGraphicFramePr>
          <p:nvPr/>
        </p:nvGraphicFramePr>
        <p:xfrm>
          <a:off x="6119588" y="4041842"/>
          <a:ext cx="495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419040" progId="Equation.DSMT4">
                  <p:embed/>
                </p:oleObj>
              </mc:Choice>
              <mc:Fallback>
                <p:oleObj name="Equation" r:id="rId6" imgW="495000" imgH="419040" progId="Equation.DSMT4">
                  <p:embed/>
                  <p:pic>
                    <p:nvPicPr>
                      <p:cNvPr id="25" name="オブジェクト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9588" y="4041842"/>
                        <a:ext cx="495300" cy="419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/>
        </p:nvGraphicFramePr>
        <p:xfrm>
          <a:off x="3933825" y="139065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3480" imgH="419040" progId="Equation.DSMT4">
                  <p:embed/>
                </p:oleObj>
              </mc:Choice>
              <mc:Fallback>
                <p:oleObj name="Equation" r:id="rId8" imgW="393480" imgH="419040" progId="Equation.DSMT4">
                  <p:embed/>
                  <p:pic>
                    <p:nvPicPr>
                      <p:cNvPr id="26" name="オブジェクト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33825" y="1390650"/>
                        <a:ext cx="393700" cy="419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6119588" y="1434973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3480" imgH="419040" progId="Equation.DSMT4">
                  <p:embed/>
                </p:oleObj>
              </mc:Choice>
              <mc:Fallback>
                <p:oleObj name="Equation" r:id="rId10" imgW="393480" imgH="419040" progId="Equation.DSMT4">
                  <p:embed/>
                  <p:pic>
                    <p:nvPicPr>
                      <p:cNvPr id="27" name="オブジェクト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19588" y="1434973"/>
                        <a:ext cx="393700" cy="419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3563888" y="1983386"/>
            <a:ext cx="2006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magnetic transition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23" name="直線矢印コネクタ 22"/>
          <p:cNvCxnSpPr/>
          <p:nvPr/>
        </p:nvCxnSpPr>
        <p:spPr>
          <a:xfrm flipH="1" flipV="1">
            <a:off x="4182233" y="2420888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正方形/長方形 27"/>
          <p:cNvSpPr/>
          <p:nvPr/>
        </p:nvSpPr>
        <p:spPr>
          <a:xfrm>
            <a:off x="5844543" y="2190464"/>
            <a:ext cx="2006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magnetic transition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 flipH="1" flipV="1">
            <a:off x="6462888" y="2627966"/>
            <a:ext cx="183540" cy="11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図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3303" y="5202973"/>
            <a:ext cx="1929259" cy="1441896"/>
          </a:xfrm>
          <a:prstGeom prst="rect">
            <a:avLst/>
          </a:prstGeom>
        </p:spPr>
      </p:pic>
      <p:sp>
        <p:nvSpPr>
          <p:cNvPr id="30" name="正方形/長方形 29"/>
          <p:cNvSpPr/>
          <p:nvPr/>
        </p:nvSpPr>
        <p:spPr>
          <a:xfrm>
            <a:off x="867949" y="4667907"/>
            <a:ext cx="1867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</a:rPr>
              <a:t>Angular transition</a:t>
            </a:r>
            <a:endParaRPr lang="ja-JP" altLang="en-US" dirty="0">
              <a:solidFill>
                <a:srgbClr val="00B0F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946794" y="1778614"/>
            <a:ext cx="1867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</a:rPr>
              <a:t>Angular transition</a:t>
            </a:r>
            <a:endParaRPr lang="ja-JP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3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2" grpId="0"/>
      <p:bldP spid="28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725387-3D13-4379-A097-6C518FBF0F5B}"/>
              </a:ext>
            </a:extLst>
          </p:cNvPr>
          <p:cNvSpPr txBox="1"/>
          <p:nvPr/>
        </p:nvSpPr>
        <p:spPr>
          <a:xfrm>
            <a:off x="3923928" y="5033424"/>
            <a:ext cx="1080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H. Yang</a:t>
            </a:r>
            <a:endParaRPr 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7EFCA6C-2A45-4B7A-A36D-23E2CBEAD3E8}"/>
              </a:ext>
            </a:extLst>
          </p:cNvPr>
          <p:cNvSpPr txBox="1"/>
          <p:nvPr/>
        </p:nvSpPr>
        <p:spPr>
          <a:xfrm>
            <a:off x="2555776" y="2245519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dirty="0"/>
              <a:t>Aharonov-Bohm ring</a:t>
            </a:r>
            <a:endParaRPr lang="en-US" sz="28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370A4B0-13AA-4CC1-9960-021AAAFD75A2}"/>
              </a:ext>
            </a:extLst>
          </p:cNvPr>
          <p:cNvSpPr txBox="1"/>
          <p:nvPr/>
        </p:nvSpPr>
        <p:spPr>
          <a:xfrm>
            <a:off x="737320" y="1639910"/>
            <a:ext cx="82089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U(1)-Quantum Hierachcal F-P Equations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9A29CE39-9493-40DA-AC74-EB9079609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3212976"/>
            <a:ext cx="1285876" cy="165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3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DADC4AD-A54A-442D-8BA6-C7D525722497}"/>
              </a:ext>
            </a:extLst>
          </p:cNvPr>
          <p:cNvSpPr/>
          <p:nvPr/>
        </p:nvSpPr>
        <p:spPr>
          <a:xfrm>
            <a:off x="6446927" y="1360952"/>
            <a:ext cx="2115269" cy="38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295841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Hierachcal F-P Eqs with gauge fields in U(1) symmetry</a:t>
            </a:r>
          </a:p>
          <a:p>
            <a:pPr>
              <a:defRPr/>
            </a:pPr>
            <a:r>
              <a:rPr lang="de-DE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(U(1)-QHFPE)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867707840"/>
              </p:ext>
            </p:extLst>
          </p:nvPr>
        </p:nvGraphicFramePr>
        <p:xfrm>
          <a:off x="866775" y="3078163"/>
          <a:ext cx="7289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89640" imgH="1371600" progId="Equation.DSMT4">
                  <p:embed/>
                </p:oleObj>
              </mc:Choice>
              <mc:Fallback>
                <p:oleObj name="Equation" r:id="rId2" imgW="7289640" imgH="13716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" y="3078163"/>
                        <a:ext cx="72898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A76E09D-D66B-2CC5-ED2C-D471DF8A0AC2}"/>
              </a:ext>
            </a:extLst>
          </p:cNvPr>
          <p:cNvSpPr txBox="1"/>
          <p:nvPr/>
        </p:nvSpPr>
        <p:spPr>
          <a:xfrm>
            <a:off x="179512" y="1320529"/>
            <a:ext cx="6951826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System Hamiltonian now includes the Gauge field</a:t>
            </a:r>
          </a:p>
        </p:txBody>
      </p:sp>
      <p:graphicFrame>
        <p:nvGraphicFramePr>
          <p:cNvPr id="35" name="Object 4">
            <a:extLst>
              <a:ext uri="{FF2B5EF4-FFF2-40B4-BE49-F238E27FC236}">
                <a16:creationId xmlns:a16="http://schemas.microsoft.com/office/drawing/2014/main" id="{8B95B385-233D-4CC9-ADCA-CF2C1D9392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534" y="1801906"/>
          <a:ext cx="20574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774360" progId="Equation.DSMT4">
                  <p:embed/>
                </p:oleObj>
              </mc:Choice>
              <mc:Fallback>
                <p:oleObj name="Equation" r:id="rId4" imgW="2057400" imgH="774360" progId="Equation.DSMT4">
                  <p:embed/>
                  <p:pic>
                    <p:nvPicPr>
                      <p:cNvPr id="35" name="Object 4">
                        <a:extLst>
                          <a:ext uri="{FF2B5EF4-FFF2-40B4-BE49-F238E27FC236}">
                            <a16:creationId xmlns:a16="http://schemas.microsoft.com/office/drawing/2014/main" id="{8B95B385-233D-4CC9-ADCA-CF2C1D9392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34" y="1801906"/>
                        <a:ext cx="20574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4">
            <a:extLst>
              <a:ext uri="{FF2B5EF4-FFF2-40B4-BE49-F238E27FC236}">
                <a16:creationId xmlns:a16="http://schemas.microsoft.com/office/drawing/2014/main" id="{1D24E20B-DDB0-4A3E-8471-53A3911D83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12259" y="1736579"/>
          <a:ext cx="4736880" cy="85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736880" imgH="850680" progId="Equation.DSMT4">
                  <p:embed/>
                </p:oleObj>
              </mc:Choice>
              <mc:Fallback>
                <p:oleObj name="Equation" r:id="rId6" imgW="4736880" imgH="850680" progId="Equation.DSMT4">
                  <p:embed/>
                  <p:pic>
                    <p:nvPicPr>
                      <p:cNvPr id="36" name="Object 4">
                        <a:extLst>
                          <a:ext uri="{FF2B5EF4-FFF2-40B4-BE49-F238E27FC236}">
                            <a16:creationId xmlns:a16="http://schemas.microsoft.com/office/drawing/2014/main" id="{1D24E20B-DDB0-4A3E-8471-53A3911D83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2259" y="1736579"/>
                        <a:ext cx="4736880" cy="850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D91D03BD-8E24-4130-80AE-0923C01A0C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12259" y="1723678"/>
          <a:ext cx="3937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36960" imgH="850680" progId="Equation.DSMT4">
                  <p:embed/>
                </p:oleObj>
              </mc:Choice>
              <mc:Fallback>
                <p:oleObj name="Equation" r:id="rId8" imgW="3936960" imgH="850680" progId="Equation.DSMT4">
                  <p:embed/>
                  <p:pic>
                    <p:nvPicPr>
                      <p:cNvPr id="37" name="Object 4">
                        <a:extLst>
                          <a:ext uri="{FF2B5EF4-FFF2-40B4-BE49-F238E27FC236}">
                            <a16:creationId xmlns:a16="http://schemas.microsoft.com/office/drawing/2014/main" id="{D91D03BD-8E24-4130-80AE-0923C01A0C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2259" y="1723678"/>
                        <a:ext cx="3937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16">
            <a:extLst>
              <a:ext uri="{FF2B5EF4-FFF2-40B4-BE49-F238E27FC236}">
                <a16:creationId xmlns:a16="http://schemas.microsoft.com/office/drawing/2014/main" id="{097F5B87-1D02-4561-A361-9CC93726BD61}"/>
              </a:ext>
            </a:extLst>
          </p:cNvPr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2281" y="2032233"/>
            <a:ext cx="504056" cy="3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ABB7C93-B963-48CE-911B-DD3ACB016881}"/>
              </a:ext>
            </a:extLst>
          </p:cNvPr>
          <p:cNvSpPr txBox="1"/>
          <p:nvPr/>
        </p:nvSpPr>
        <p:spPr>
          <a:xfrm>
            <a:off x="276782" y="5740752"/>
            <a:ext cx="84265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Beside              now includes the counter terms, the above HEOM is identical to the regular HEOM (in 3D space)</a:t>
            </a:r>
            <a:endParaRPr lang="en-US" sz="2000" dirty="0"/>
          </a:p>
        </p:txBody>
      </p:sp>
      <p:graphicFrame>
        <p:nvGraphicFramePr>
          <p:cNvPr id="40" name="Object 4">
            <a:extLst>
              <a:ext uri="{FF2B5EF4-FFF2-40B4-BE49-F238E27FC236}">
                <a16:creationId xmlns:a16="http://schemas.microsoft.com/office/drawing/2014/main" id="{B961107A-2530-4C83-8469-4B1CCE2415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59632" y="5714823"/>
          <a:ext cx="761760" cy="444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444240" progId="Equation.DSMT4">
                  <p:embed/>
                </p:oleObj>
              </mc:Choice>
              <mc:Fallback>
                <p:oleObj name="Equation" r:id="rId11" imgW="761760" imgH="444240" progId="Equation.DSMT4">
                  <p:embed/>
                  <p:pic>
                    <p:nvPicPr>
                      <p:cNvPr id="40" name="Object 4">
                        <a:extLst>
                          <a:ext uri="{FF2B5EF4-FFF2-40B4-BE49-F238E27FC236}">
                            <a16:creationId xmlns:a16="http://schemas.microsoft.com/office/drawing/2014/main" id="{B961107A-2530-4C83-8469-4B1CCE2415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5714823"/>
                        <a:ext cx="761760" cy="444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3F28087-8191-4F41-BD0F-51A195826BC3}"/>
              </a:ext>
            </a:extLst>
          </p:cNvPr>
          <p:cNvSpPr txBox="1"/>
          <p:nvPr/>
        </p:nvSpPr>
        <p:spPr>
          <a:xfrm>
            <a:off x="177644" y="4310538"/>
            <a:ext cx="8137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The HEOM with gauge field are expressed as</a:t>
            </a:r>
            <a:endParaRPr lang="en-US" dirty="0"/>
          </a:p>
        </p:txBody>
      </p:sp>
      <p:graphicFrame>
        <p:nvGraphicFramePr>
          <p:cNvPr id="43" name="Object 4">
            <a:extLst>
              <a:ext uri="{FF2B5EF4-FFF2-40B4-BE49-F238E27FC236}">
                <a16:creationId xmlns:a16="http://schemas.microsoft.com/office/drawing/2014/main" id="{C8B05A3B-AA91-4E24-832B-F31917D160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325" y="4887913"/>
          <a:ext cx="87693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75360" imgH="711000" progId="Equation.DSMT4">
                  <p:embed/>
                </p:oleObj>
              </mc:Choice>
              <mc:Fallback>
                <p:oleObj name="Equation" r:id="rId13" imgW="8775360" imgH="711000" progId="Equation.DSMT4">
                  <p:embed/>
                  <p:pic>
                    <p:nvPicPr>
                      <p:cNvPr id="43" name="Object 4">
                        <a:extLst>
                          <a:ext uri="{FF2B5EF4-FFF2-40B4-BE49-F238E27FC236}">
                            <a16:creationId xmlns:a16="http://schemas.microsoft.com/office/drawing/2014/main" id="{C8B05A3B-AA91-4E24-832B-F31917D160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" y="4887913"/>
                        <a:ext cx="8769350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EFF87120-B84C-4DF5-9AA6-40625C2ADCF9}"/>
              </a:ext>
            </a:extLst>
          </p:cNvPr>
          <p:cNvSpPr txBox="1"/>
          <p:nvPr/>
        </p:nvSpPr>
        <p:spPr>
          <a:xfrm>
            <a:off x="179512" y="2688136"/>
            <a:ext cx="8712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The total Hamiltonian with Rotationally invariant system- bath </a:t>
            </a:r>
            <a:r>
              <a:rPr lang="en-US" altLang="ja-JP" sz="2000" dirty="0">
                <a:solidFill>
                  <a:srgbClr val="FF0000"/>
                </a:solidFill>
              </a:rPr>
              <a:t>(RISB model)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68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0">
            <a:extLst>
              <a:ext uri="{FF2B5EF4-FFF2-40B4-BE49-F238E27FC236}">
                <a16:creationId xmlns:a16="http://schemas.microsoft.com/office/drawing/2014/main" id="{859F2C11-202E-456D-8773-ACED20A77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2702711"/>
            <a:ext cx="61206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Fluctuation-dissipation operators are now given by</a:t>
            </a:r>
          </a:p>
        </p:txBody>
      </p:sp>
      <p:sp>
        <p:nvSpPr>
          <p:cNvPr id="17" name="正方形/長方形 19">
            <a:extLst>
              <a:ext uri="{FF2B5EF4-FFF2-40B4-BE49-F238E27FC236}">
                <a16:creationId xmlns:a16="http://schemas.microsoft.com/office/drawing/2014/main" id="{5E4AADD7-FE85-493B-9973-8D8E78CA5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68" y="378815"/>
            <a:ext cx="7082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The U(1)-Quantum Hierarchical Fokker-Planck Eq.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FED5745-A0CA-4BB4-90C6-70C829EC3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971" y="175278"/>
            <a:ext cx="576064" cy="736983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9613019-6062-43C1-A0D8-343C541693ED}"/>
              </a:ext>
            </a:extLst>
          </p:cNvPr>
          <p:cNvSpPr txBox="1"/>
          <p:nvPr/>
        </p:nvSpPr>
        <p:spPr>
          <a:xfrm>
            <a:off x="8355890" y="378815"/>
            <a:ext cx="1080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Yang</a:t>
            </a:r>
            <a:endParaRPr lang="en-US" dirty="0"/>
          </a:p>
        </p:txBody>
      </p:sp>
      <p:graphicFrame>
        <p:nvGraphicFramePr>
          <p:cNvPr id="23" name="Object 9">
            <a:extLst>
              <a:ext uri="{FF2B5EF4-FFF2-40B4-BE49-F238E27FC236}">
                <a16:creationId xmlns:a16="http://schemas.microsoft.com/office/drawing/2014/main" id="{DABD4E06-1CC4-422E-B4A1-EDBD98722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668243"/>
              </p:ext>
            </p:extLst>
          </p:nvPr>
        </p:nvGraphicFramePr>
        <p:xfrm>
          <a:off x="371916" y="3398352"/>
          <a:ext cx="56261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626080" imgH="761760" progId="Equation.DSMT4">
                  <p:embed/>
                </p:oleObj>
              </mc:Choice>
              <mc:Fallback>
                <p:oleObj name="Equation" r:id="rId4" imgW="5626080" imgH="761760" progId="Equation.DSMT4">
                  <p:embed/>
                  <p:pic>
                    <p:nvPicPr>
                      <p:cNvPr id="23" name="Object 9">
                        <a:extLst>
                          <a:ext uri="{FF2B5EF4-FFF2-40B4-BE49-F238E27FC236}">
                            <a16:creationId xmlns:a16="http://schemas.microsoft.com/office/drawing/2014/main" id="{DABD4E06-1CC4-422E-B4A1-EDBD987228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16" y="3398352"/>
                        <a:ext cx="56261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9">
            <a:extLst>
              <a:ext uri="{FF2B5EF4-FFF2-40B4-BE49-F238E27FC236}">
                <a16:creationId xmlns:a16="http://schemas.microsoft.com/office/drawing/2014/main" id="{B0DF4360-96E3-465E-8DB0-1407DB4813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013201"/>
              </p:ext>
            </p:extLst>
          </p:nvPr>
        </p:nvGraphicFramePr>
        <p:xfrm>
          <a:off x="1763688" y="3377792"/>
          <a:ext cx="5143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143320" imgH="761760" progId="Equation.DSMT4">
                  <p:embed/>
                </p:oleObj>
              </mc:Choice>
              <mc:Fallback>
                <p:oleObj name="Equation" r:id="rId6" imgW="5143320" imgH="761760" progId="Equation.DSMT4">
                  <p:embed/>
                  <p:pic>
                    <p:nvPicPr>
                      <p:cNvPr id="24" name="Object 9">
                        <a:extLst>
                          <a:ext uri="{FF2B5EF4-FFF2-40B4-BE49-F238E27FC236}">
                            <a16:creationId xmlns:a16="http://schemas.microsoft.com/office/drawing/2014/main" id="{B0DF4360-96E3-465E-8DB0-1407DB4813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377792"/>
                        <a:ext cx="5143500" cy="762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9">
            <a:extLst>
              <a:ext uri="{FF2B5EF4-FFF2-40B4-BE49-F238E27FC236}">
                <a16:creationId xmlns:a16="http://schemas.microsoft.com/office/drawing/2014/main" id="{0BA816A9-25E4-4A09-9EE9-CBBC6512FE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0234"/>
              </p:ext>
            </p:extLst>
          </p:nvPr>
        </p:nvGraphicFramePr>
        <p:xfrm>
          <a:off x="6925275" y="3426735"/>
          <a:ext cx="2209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09680" imgH="787320" progId="Equation.DSMT4">
                  <p:embed/>
                </p:oleObj>
              </mc:Choice>
              <mc:Fallback>
                <p:oleObj name="Equation" r:id="rId8" imgW="2209680" imgH="787320" progId="Equation.DSMT4">
                  <p:embed/>
                  <p:pic>
                    <p:nvPicPr>
                      <p:cNvPr id="29" name="Object 9">
                        <a:extLst>
                          <a:ext uri="{FF2B5EF4-FFF2-40B4-BE49-F238E27FC236}">
                            <a16:creationId xmlns:a16="http://schemas.microsoft.com/office/drawing/2014/main" id="{0BA816A9-25E4-4A09-9EE9-CBBC6512FE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5275" y="3426735"/>
                        <a:ext cx="2209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4">
            <a:extLst>
              <a:ext uri="{FF2B5EF4-FFF2-40B4-BE49-F238E27FC236}">
                <a16:creationId xmlns:a16="http://schemas.microsoft.com/office/drawing/2014/main" id="{4001CA12-B0A3-45F6-B22E-1E8FB53208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253579"/>
              </p:ext>
            </p:extLst>
          </p:nvPr>
        </p:nvGraphicFramePr>
        <p:xfrm>
          <a:off x="348632" y="979167"/>
          <a:ext cx="8821737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826480" imgH="1473120" progId="Equation.DSMT4">
                  <p:embed/>
                </p:oleObj>
              </mc:Choice>
              <mc:Fallback>
                <p:oleObj name="Equation" r:id="rId10" imgW="8826480" imgH="1473120" progId="Equation.DSMT4">
                  <p:embed/>
                  <p:pic>
                    <p:nvPicPr>
                      <p:cNvPr id="31" name="Object 4">
                        <a:extLst>
                          <a:ext uri="{FF2B5EF4-FFF2-40B4-BE49-F238E27FC236}">
                            <a16:creationId xmlns:a16="http://schemas.microsoft.com/office/drawing/2014/main" id="{4001CA12-B0A3-45F6-B22E-1E8FB53208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632" y="979167"/>
                        <a:ext cx="8821737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13">
            <a:extLst>
              <a:ext uri="{FF2B5EF4-FFF2-40B4-BE49-F238E27FC236}">
                <a16:creationId xmlns:a16="http://schemas.microsoft.com/office/drawing/2014/main" id="{0A9DA2C1-A0D5-4BC2-9FA6-D7B5F5E92E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533856"/>
              </p:ext>
            </p:extLst>
          </p:nvPr>
        </p:nvGraphicFramePr>
        <p:xfrm>
          <a:off x="452152" y="5538853"/>
          <a:ext cx="71882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88120" imgH="799920" progId="Equation.DSMT4">
                  <p:embed/>
                </p:oleObj>
              </mc:Choice>
              <mc:Fallback>
                <p:oleObj name="Equation" r:id="rId12" imgW="7188120" imgH="799920" progId="Equation.DSMT4">
                  <p:embed/>
                  <p:pic>
                    <p:nvPicPr>
                      <p:cNvPr id="32" name="Object 13">
                        <a:extLst>
                          <a:ext uri="{FF2B5EF4-FFF2-40B4-BE49-F238E27FC236}">
                            <a16:creationId xmlns:a16="http://schemas.microsoft.com/office/drawing/2014/main" id="{0A9DA2C1-A0D5-4BC2-9FA6-D7B5F5E92E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52" y="5538853"/>
                        <a:ext cx="71882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4">
            <a:extLst>
              <a:ext uri="{FF2B5EF4-FFF2-40B4-BE49-F238E27FC236}">
                <a16:creationId xmlns:a16="http://schemas.microsoft.com/office/drawing/2014/main" id="{65D0A2FD-E070-4CA1-BAFB-2D0259F1BE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585707"/>
              </p:ext>
            </p:extLst>
          </p:nvPr>
        </p:nvGraphicFramePr>
        <p:xfrm>
          <a:off x="4046252" y="4585033"/>
          <a:ext cx="3086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85920" imgH="787320" progId="Equation.DSMT4">
                  <p:embed/>
                </p:oleObj>
              </mc:Choice>
              <mc:Fallback>
                <p:oleObj name="Equation" r:id="rId14" imgW="3085920" imgH="787320" progId="Equation.DSMT4">
                  <p:embed/>
                  <p:pic>
                    <p:nvPicPr>
                      <p:cNvPr id="33" name="Object 4">
                        <a:extLst>
                          <a:ext uri="{FF2B5EF4-FFF2-40B4-BE49-F238E27FC236}">
                            <a16:creationId xmlns:a16="http://schemas.microsoft.com/office/drawing/2014/main" id="{65D0A2FD-E070-4CA1-BAFB-2D0259F1BE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6252" y="4585033"/>
                        <a:ext cx="3086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A5A2BCF0-FA8C-4AFB-AD80-EF0F51208877}"/>
              </a:ext>
            </a:extLst>
          </p:cNvPr>
          <p:cNvSpPr txBox="1"/>
          <p:nvPr/>
        </p:nvSpPr>
        <p:spPr>
          <a:xfrm>
            <a:off x="126607" y="4677201"/>
            <a:ext cx="4730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Caldeira-Leggett case:</a:t>
            </a: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FD6AE83F-9259-4AC6-AD2A-A76CCE8CC83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488703">
            <a:off x="7875785" y="5055965"/>
            <a:ext cx="1159859" cy="977920"/>
          </a:xfrm>
          <a:prstGeom prst="rect">
            <a:avLst/>
          </a:prstGeom>
        </p:spPr>
      </p:pic>
      <p:pic>
        <p:nvPicPr>
          <p:cNvPr id="42" name="Picture 8">
            <a:extLst>
              <a:ext uri="{FF2B5EF4-FFF2-40B4-BE49-F238E27FC236}">
                <a16:creationId xmlns:a16="http://schemas.microsoft.com/office/drawing/2014/main" id="{2F791D30-B29B-4B5E-ADA1-447CAD820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524328" y="1755544"/>
            <a:ext cx="1346856" cy="118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87E72BA2-40CD-4634-AAD0-7F40A1C5A18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8901258">
            <a:off x="7946742" y="2128199"/>
            <a:ext cx="589013" cy="31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32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94C2CED1-64FF-40D3-9090-F71FE379F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80" y="4487634"/>
            <a:ext cx="1521106" cy="157042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28D0908-0554-4B7F-8DB8-B342174CBC7B}"/>
              </a:ext>
            </a:extLst>
          </p:cNvPr>
          <p:cNvSpPr txBox="1"/>
          <p:nvPr/>
        </p:nvSpPr>
        <p:spPr>
          <a:xfrm>
            <a:off x="107504" y="304012"/>
            <a:ext cx="6480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28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Aharonov-Bohm (AB) ring (2D case)</a:t>
            </a:r>
            <a:endParaRPr lang="en-US" sz="2800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07EAB161-D45D-4DEA-B6F5-C3FEAFBE2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706" y="3933056"/>
            <a:ext cx="5400601" cy="3033782"/>
          </a:xfrm>
          <a:prstGeom prst="rect">
            <a:avLst/>
          </a:prstGeom>
        </p:spPr>
      </p:pic>
      <p:graphicFrame>
        <p:nvGraphicFramePr>
          <p:cNvPr id="16" name="Object 13">
            <a:extLst>
              <a:ext uri="{FF2B5EF4-FFF2-40B4-BE49-F238E27FC236}">
                <a16:creationId xmlns:a16="http://schemas.microsoft.com/office/drawing/2014/main" id="{386EA466-1159-416D-ADE5-CCB89A8582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950119"/>
              </p:ext>
            </p:extLst>
          </p:nvPr>
        </p:nvGraphicFramePr>
        <p:xfrm>
          <a:off x="251520" y="1450486"/>
          <a:ext cx="88011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00920" imgH="774360" progId="Equation.DSMT4">
                  <p:embed/>
                </p:oleObj>
              </mc:Choice>
              <mc:Fallback>
                <p:oleObj name="Equation" r:id="rId4" imgW="8800920" imgH="774360" progId="Equation.DSMT4">
                  <p:embed/>
                  <p:pic>
                    <p:nvPicPr>
                      <p:cNvPr id="16" name="Object 13">
                        <a:extLst>
                          <a:ext uri="{FF2B5EF4-FFF2-40B4-BE49-F238E27FC236}">
                            <a16:creationId xmlns:a16="http://schemas.microsoft.com/office/drawing/2014/main" id="{386EA466-1159-416D-ADE5-CCB89A8582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450486"/>
                        <a:ext cx="88011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01358F-D8CB-42A0-AFD1-918F46D7D69F}"/>
              </a:ext>
            </a:extLst>
          </p:cNvPr>
          <p:cNvSpPr txBox="1"/>
          <p:nvPr/>
        </p:nvSpPr>
        <p:spPr>
          <a:xfrm>
            <a:off x="107504" y="926375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RISB model</a:t>
            </a:r>
            <a:endParaRPr lang="en-US" sz="2400" dirty="0"/>
          </a:p>
        </p:txBody>
      </p:sp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05946BB0-D338-48A4-B8DF-6290A226BA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945252"/>
              </p:ext>
            </p:extLst>
          </p:nvPr>
        </p:nvGraphicFramePr>
        <p:xfrm>
          <a:off x="232453" y="2960069"/>
          <a:ext cx="77216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21280" imgH="774360" progId="Equation.DSMT4">
                  <p:embed/>
                </p:oleObj>
              </mc:Choice>
              <mc:Fallback>
                <p:oleObj name="Equation" r:id="rId6" imgW="7721280" imgH="77436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05946BB0-D338-48A4-B8DF-6290A226BA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53" y="2960069"/>
                        <a:ext cx="77216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A105AFC-EF1B-4823-8DE6-6EF6AB09965B}"/>
              </a:ext>
            </a:extLst>
          </p:cNvPr>
          <p:cNvSpPr txBox="1"/>
          <p:nvPr/>
        </p:nvSpPr>
        <p:spPr>
          <a:xfrm>
            <a:off x="120891" y="2374772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CL model</a:t>
            </a:r>
            <a:endParaRPr lang="en-US" sz="2400" dirty="0"/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7C29E195-2E7D-4766-815F-85A2314FB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352" y="361266"/>
            <a:ext cx="1202840" cy="105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F1A412FB-B27A-43B6-A0D4-8BACF3CFE5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901258">
            <a:off x="8102862" y="778828"/>
            <a:ext cx="500906" cy="214364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381310F8-AA45-4A8D-91B3-35E6DFFFFE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88703">
            <a:off x="8018445" y="2546392"/>
            <a:ext cx="981280" cy="827353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8EA0312-DD34-4678-84B8-25D209D39EA3}"/>
              </a:ext>
            </a:extLst>
          </p:cNvPr>
          <p:cNvSpPr txBox="1"/>
          <p:nvPr/>
        </p:nvSpPr>
        <p:spPr>
          <a:xfrm>
            <a:off x="2339752" y="3906557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(a) RISB</a:t>
            </a:r>
            <a:endParaRPr lang="en-US" sz="16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4510ABA-948B-4FC8-A7B8-F82F2E29F26E}"/>
              </a:ext>
            </a:extLst>
          </p:cNvPr>
          <p:cNvSpPr txBox="1"/>
          <p:nvPr/>
        </p:nvSpPr>
        <p:spPr>
          <a:xfrm>
            <a:off x="4788024" y="3933056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(b) CL</a:t>
            </a:r>
            <a:endParaRPr lang="en-US" sz="16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525D641-D608-4ADD-9EE1-8A399A3F9F36}"/>
              </a:ext>
            </a:extLst>
          </p:cNvPr>
          <p:cNvSpPr txBox="1"/>
          <p:nvPr/>
        </p:nvSpPr>
        <p:spPr>
          <a:xfrm>
            <a:off x="746346" y="4487634"/>
            <a:ext cx="124675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Single path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9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1241833-0EA0-49D0-A711-4AE5433D9774}"/>
              </a:ext>
            </a:extLst>
          </p:cNvPr>
          <p:cNvSpPr txBox="1"/>
          <p:nvPr/>
        </p:nvSpPr>
        <p:spPr>
          <a:xfrm>
            <a:off x="251520" y="251937"/>
            <a:ext cx="6840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/>
              <a:t>Application to Aharonov-Bohm ring</a:t>
            </a:r>
            <a:endParaRPr lang="en-US" sz="32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CE11A2E-4E30-4AC2-986C-42F0D7050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02" y="1092207"/>
            <a:ext cx="5039022" cy="265744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CFC4848-10AF-4616-974F-00A32F05D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07" y="4190996"/>
            <a:ext cx="5004048" cy="248626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D948C41-0C93-4073-8F7F-90754F2A79DD}"/>
              </a:ext>
            </a:extLst>
          </p:cNvPr>
          <p:cNvSpPr txBox="1"/>
          <p:nvPr/>
        </p:nvSpPr>
        <p:spPr>
          <a:xfrm>
            <a:off x="251520" y="382166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Aharonov-Bohm phase oscillations  </a:t>
            </a:r>
            <a:endParaRPr 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2E48F33-C09F-4C7A-9AE3-1172FB24C0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197" y="166480"/>
            <a:ext cx="1672285" cy="1528193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A50EA3-779A-43BC-91EC-9569C81C9E95}"/>
              </a:ext>
            </a:extLst>
          </p:cNvPr>
          <p:cNvSpPr txBox="1"/>
          <p:nvPr/>
        </p:nvSpPr>
        <p:spPr>
          <a:xfrm>
            <a:off x="1475656" y="91876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Wigner distribution</a:t>
            </a:r>
            <a:endParaRPr 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330A454-0CBA-40E4-A6D4-D0C9F9BDEFF5}"/>
              </a:ext>
            </a:extLst>
          </p:cNvPr>
          <p:cNvSpPr txBox="1"/>
          <p:nvPr/>
        </p:nvSpPr>
        <p:spPr>
          <a:xfrm>
            <a:off x="2834763" y="5261664"/>
            <a:ext cx="44595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66FF"/>
                </a:solidFill>
              </a:rPr>
              <a:t>CL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E66B0172-5B5C-401B-8317-2E5D7EC5D639}"/>
              </a:ext>
            </a:extLst>
          </p:cNvPr>
          <p:cNvCxnSpPr>
            <a:cxnSpLocks/>
          </p:cNvCxnSpPr>
          <p:nvPr/>
        </p:nvCxnSpPr>
        <p:spPr>
          <a:xfrm flipH="1">
            <a:off x="1646664" y="4917045"/>
            <a:ext cx="1304379" cy="15766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FE474CC2-74C8-4EFD-A428-6C0E77C80792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1750003" y="5430941"/>
            <a:ext cx="1084760" cy="117843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2CE431A1-E0C2-495D-A4EA-B2F024A00E21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280719" y="5430941"/>
            <a:ext cx="211161" cy="34461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3EA9B17-1F6E-4BA2-AFDD-6A43B6EE34D7}"/>
              </a:ext>
            </a:extLst>
          </p:cNvPr>
          <p:cNvSpPr txBox="1"/>
          <p:nvPr/>
        </p:nvSpPr>
        <p:spPr>
          <a:xfrm>
            <a:off x="2743578" y="4747768"/>
            <a:ext cx="66236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RISB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B6E322DF-E918-4B5A-9997-E613455B2137}"/>
              </a:ext>
            </a:extLst>
          </p:cNvPr>
          <p:cNvCxnSpPr>
            <a:cxnSpLocks/>
          </p:cNvCxnSpPr>
          <p:nvPr/>
        </p:nvCxnSpPr>
        <p:spPr>
          <a:xfrm>
            <a:off x="3371903" y="4931208"/>
            <a:ext cx="480017" cy="3700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FC9B2FF-DE8D-4385-9A8F-7D19296DBEE7}"/>
              </a:ext>
            </a:extLst>
          </p:cNvPr>
          <p:cNvSpPr txBox="1"/>
          <p:nvPr/>
        </p:nvSpPr>
        <p:spPr>
          <a:xfrm>
            <a:off x="1828849" y="4313079"/>
            <a:ext cx="72327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weak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6BBE440-9E8C-4047-9DE6-9DBB1B8CFD90}"/>
              </a:ext>
            </a:extLst>
          </p:cNvPr>
          <p:cNvSpPr txBox="1"/>
          <p:nvPr/>
        </p:nvSpPr>
        <p:spPr>
          <a:xfrm>
            <a:off x="4139952" y="4323188"/>
            <a:ext cx="82586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strong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B3BF7BA-0B86-477C-9A8D-39CC1CE08956}"/>
              </a:ext>
            </a:extLst>
          </p:cNvPr>
          <p:cNvSpPr txBox="1"/>
          <p:nvPr/>
        </p:nvSpPr>
        <p:spPr>
          <a:xfrm>
            <a:off x="7454877" y="127258"/>
            <a:ext cx="124675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Two paths</a:t>
            </a:r>
            <a:endParaRPr lang="en-US" sz="16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16AE307-B15B-458B-B396-0AD26BF35531}"/>
              </a:ext>
            </a:extLst>
          </p:cNvPr>
          <p:cNvSpPr txBox="1"/>
          <p:nvPr/>
        </p:nvSpPr>
        <p:spPr>
          <a:xfrm>
            <a:off x="5323754" y="137111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Cross section</a:t>
            </a:r>
            <a:endParaRPr 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A78B7B9-1E68-4D6E-8E0C-364DB79F3A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152" y="1814138"/>
            <a:ext cx="3941381" cy="2550434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8B92755-FE46-4C9E-8C31-2162E09BF840}"/>
              </a:ext>
            </a:extLst>
          </p:cNvPr>
          <p:cNvSpPr txBox="1"/>
          <p:nvPr/>
        </p:nvSpPr>
        <p:spPr>
          <a:xfrm>
            <a:off x="5323754" y="1687868"/>
            <a:ext cx="248860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(a) </a:t>
            </a:r>
            <a:r>
              <a:rPr lang="en-US" altLang="ja-JP" sz="1600" dirty="0">
                <a:solidFill>
                  <a:srgbClr val="0066FF"/>
                </a:solidFill>
              </a:rPr>
              <a:t>Weak</a:t>
            </a:r>
            <a:r>
              <a:rPr lang="en-US" altLang="ja-JP" sz="1600" dirty="0"/>
              <a:t> SB coupling</a:t>
            </a:r>
            <a:endParaRPr lang="en-US" sz="1600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8728576-5FD4-4FB8-BD60-C9AC80FAF613}"/>
              </a:ext>
            </a:extLst>
          </p:cNvPr>
          <p:cNvSpPr txBox="1"/>
          <p:nvPr/>
        </p:nvSpPr>
        <p:spPr>
          <a:xfrm>
            <a:off x="5255568" y="4127235"/>
            <a:ext cx="2257914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(b) </a:t>
            </a:r>
            <a:r>
              <a:rPr lang="en-US" altLang="ja-JP" sz="1600" dirty="0">
                <a:solidFill>
                  <a:srgbClr val="FF0000"/>
                </a:solidFill>
              </a:rPr>
              <a:t>strong</a:t>
            </a:r>
            <a:r>
              <a:rPr lang="en-US" altLang="ja-JP" sz="1600" dirty="0"/>
              <a:t> SB coupling </a:t>
            </a:r>
            <a:endParaRPr lang="en-US" sz="1600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BF61F88-00DC-4E65-A403-3D897CA2FB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9897" y="4514394"/>
            <a:ext cx="4075636" cy="188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1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6" grpId="0" animBg="1"/>
      <p:bldP spid="28" grpId="0" animBg="1"/>
      <p:bldP spid="29" grpId="0" animBg="1"/>
      <p:bldP spid="19" grpId="0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71236-7A89-4834-B2B1-1F9B88AC3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Intensive ZOOM Lecture Course for HEOM (sponsored by USTC)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34C426-10AA-4DAF-92E3-DC46EBD4734B}"/>
              </a:ext>
            </a:extLst>
          </p:cNvPr>
          <p:cNvSpPr txBox="1"/>
          <p:nvPr/>
        </p:nvSpPr>
        <p:spPr>
          <a:xfrm>
            <a:off x="1043608" y="1916832"/>
            <a:ext cx="9433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http://theochem.kuchem.kyoto-u.ac.jp/</a:t>
            </a:r>
          </a:p>
          <a:p>
            <a:r>
              <a:rPr lang="en-US" sz="2400" dirty="0"/>
              <a:t>and Somewhere in </a:t>
            </a:r>
            <a:r>
              <a:rPr lang="en-US" sz="2400" dirty="0" err="1"/>
              <a:t>KouShare</a:t>
            </a:r>
            <a:endParaRPr lang="en-US" sz="24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2EFCBFD-A7D9-45F2-BE0B-7EB72C8CE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41594"/>
            <a:ext cx="8712968" cy="54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43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77F47C6-135D-4703-A98C-99E67EDB6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32" y="527602"/>
            <a:ext cx="4611712" cy="3001786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4C2CED1-64FF-40D3-9090-F71FE379F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464" y="29181"/>
            <a:ext cx="811338" cy="837646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381310F8-AA45-4A8D-91B3-35E6DFFFF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11581">
            <a:off x="4218813" y="1078765"/>
            <a:ext cx="642009" cy="541301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8EA0312-DD34-4678-84B8-25D209D39EA3}"/>
              </a:ext>
            </a:extLst>
          </p:cNvPr>
          <p:cNvSpPr txBox="1"/>
          <p:nvPr/>
        </p:nvSpPr>
        <p:spPr>
          <a:xfrm>
            <a:off x="432208" y="623608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(a) RISB</a:t>
            </a:r>
            <a:endParaRPr lang="en-US" sz="16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4510ABA-948B-4FC8-A7B8-F82F2E29F26E}"/>
              </a:ext>
            </a:extLst>
          </p:cNvPr>
          <p:cNvSpPr txBox="1"/>
          <p:nvPr/>
        </p:nvSpPr>
        <p:spPr>
          <a:xfrm>
            <a:off x="2646392" y="631738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(b) CL</a:t>
            </a:r>
            <a:endParaRPr lang="en-US" sz="16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525D641-D608-4ADD-9EE1-8A399A3F9F36}"/>
              </a:ext>
            </a:extLst>
          </p:cNvPr>
          <p:cNvSpPr txBox="1"/>
          <p:nvPr/>
        </p:nvSpPr>
        <p:spPr>
          <a:xfrm>
            <a:off x="7749756" y="792885"/>
            <a:ext cx="124675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Single path</a:t>
            </a:r>
            <a:endParaRPr lang="en-US" sz="1600" dirty="0"/>
          </a:p>
        </p:txBody>
      </p:sp>
      <p:pic>
        <p:nvPicPr>
          <p:cNvPr id="13" name="그림 3" descr="텍스트, 스케치, 스크린샷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1DAA9E1-8BB7-46DA-BAE1-CC2B97235B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10" y="3398701"/>
            <a:ext cx="2376812" cy="1604562"/>
          </a:xfrm>
          <a:prstGeom prst="rect">
            <a:avLst/>
          </a:prstGeom>
        </p:spPr>
      </p:pic>
      <p:pic>
        <p:nvPicPr>
          <p:cNvPr id="14" name="그림 2" descr="텍스트, 스케치, 스크린샷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25C5C315-D0A5-4519-8505-6899F65A4E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972" y="3361924"/>
            <a:ext cx="2371368" cy="1681648"/>
          </a:xfrm>
          <a:prstGeom prst="rect">
            <a:avLst/>
          </a:prstGeom>
        </p:spPr>
      </p:pic>
      <p:pic>
        <p:nvPicPr>
          <p:cNvPr id="19" name="그림 8" descr="텍스트, 스크린샷, 라인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14A48D0-94B7-40B7-801C-08BD8F7262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85" y="4923059"/>
            <a:ext cx="2406242" cy="1944182"/>
          </a:xfrm>
          <a:prstGeom prst="rect">
            <a:avLst/>
          </a:prstGeom>
        </p:spPr>
      </p:pic>
      <p:pic>
        <p:nvPicPr>
          <p:cNvPr id="20" name="그림 6" descr="텍스트, 스크린샷, 라인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4F6C49E-1C37-47C5-80EE-0B04E10D503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503" y="5036058"/>
            <a:ext cx="2556284" cy="180694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80D3EB7-168F-4948-8AC2-ECB1603FAB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2122" y="1088095"/>
            <a:ext cx="728521" cy="683787"/>
          </a:xfrm>
          <a:prstGeom prst="rect">
            <a:avLst/>
          </a:prstGeom>
        </p:spPr>
      </p:pic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4CD3A5D9-6483-41FA-98F0-3345DCBFF9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120019"/>
              </p:ext>
            </p:extLst>
          </p:nvPr>
        </p:nvGraphicFramePr>
        <p:xfrm>
          <a:off x="5014209" y="1408843"/>
          <a:ext cx="3924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924000" imgH="545760" progId="Equation.DSMT4">
                  <p:embed/>
                </p:oleObj>
              </mc:Choice>
              <mc:Fallback>
                <p:oleObj name="Equation" r:id="rId10" imgW="3924000" imgH="545760" progId="Equation.DSMT4">
                  <p:embed/>
                  <p:pic>
                    <p:nvPicPr>
                      <p:cNvPr id="24" name="Object 4">
                        <a:extLst>
                          <a:ext uri="{FF2B5EF4-FFF2-40B4-BE49-F238E27FC236}">
                            <a16:creationId xmlns:a16="http://schemas.microsoft.com/office/drawing/2014/main" id="{4CD3A5D9-6483-41FA-98F0-3345DCBFF9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4209" y="1408843"/>
                        <a:ext cx="39243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9">
            <a:extLst>
              <a:ext uri="{FF2B5EF4-FFF2-40B4-BE49-F238E27FC236}">
                <a16:creationId xmlns:a16="http://schemas.microsoft.com/office/drawing/2014/main" id="{0A816565-B2A6-4865-83FF-68E31FA486FE}"/>
              </a:ext>
            </a:extLst>
          </p:cNvPr>
          <p:cNvSpPr>
            <a:spLocks noChangeShapeType="1"/>
          </p:cNvSpPr>
          <p:nvPr/>
        </p:nvSpPr>
        <p:spPr bwMode="auto">
          <a:xfrm>
            <a:off x="7501875" y="2131109"/>
            <a:ext cx="584514" cy="3856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9" name="星 7 33">
            <a:extLst>
              <a:ext uri="{FF2B5EF4-FFF2-40B4-BE49-F238E27FC236}">
                <a16:creationId xmlns:a16="http://schemas.microsoft.com/office/drawing/2014/main" id="{919343D1-C885-44A2-A4E7-B0577DA6F3FC}"/>
              </a:ext>
            </a:extLst>
          </p:cNvPr>
          <p:cNvSpPr>
            <a:spLocks noChangeAspect="1"/>
          </p:cNvSpPr>
          <p:nvPr/>
        </p:nvSpPr>
        <p:spPr>
          <a:xfrm>
            <a:off x="8141952" y="2044478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0" name="星 7 34">
            <a:extLst>
              <a:ext uri="{FF2B5EF4-FFF2-40B4-BE49-F238E27FC236}">
                <a16:creationId xmlns:a16="http://schemas.microsoft.com/office/drawing/2014/main" id="{160BBE5D-A3DF-466B-BA10-C6267B273964}"/>
              </a:ext>
            </a:extLst>
          </p:cNvPr>
          <p:cNvSpPr>
            <a:spLocks noChangeAspect="1"/>
          </p:cNvSpPr>
          <p:nvPr/>
        </p:nvSpPr>
        <p:spPr>
          <a:xfrm>
            <a:off x="7295169" y="2028390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1" name="Line 9">
            <a:extLst>
              <a:ext uri="{FF2B5EF4-FFF2-40B4-BE49-F238E27FC236}">
                <a16:creationId xmlns:a16="http://schemas.microsoft.com/office/drawing/2014/main" id="{8AB557B7-3864-403E-B820-8454E958D8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47071" y="2131109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41E703C-5C03-4768-A0FF-96864FEBB31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8228" y="2538757"/>
            <a:ext cx="4011191" cy="1028376"/>
          </a:xfrm>
          <a:prstGeom prst="rect">
            <a:avLst/>
          </a:prstGeom>
        </p:spPr>
      </p:pic>
      <p:sp>
        <p:nvSpPr>
          <p:cNvPr id="35" name="Line 9">
            <a:extLst>
              <a:ext uri="{FF2B5EF4-FFF2-40B4-BE49-F238E27FC236}">
                <a16:creationId xmlns:a16="http://schemas.microsoft.com/office/drawing/2014/main" id="{75F6EE25-CA1F-4D65-B60C-A129835CE2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4227" y="3776576"/>
            <a:ext cx="1968996" cy="16133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36" name="星 7 33">
            <a:extLst>
              <a:ext uri="{FF2B5EF4-FFF2-40B4-BE49-F238E27FC236}">
                <a16:creationId xmlns:a16="http://schemas.microsoft.com/office/drawing/2014/main" id="{5D8BA616-C0F1-4015-BBAF-4F9FA84ED09F}"/>
              </a:ext>
            </a:extLst>
          </p:cNvPr>
          <p:cNvSpPr>
            <a:spLocks noChangeAspect="1"/>
          </p:cNvSpPr>
          <p:nvPr/>
        </p:nvSpPr>
        <p:spPr>
          <a:xfrm>
            <a:off x="7852011" y="3704346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7" name="星 7 34">
            <a:extLst>
              <a:ext uri="{FF2B5EF4-FFF2-40B4-BE49-F238E27FC236}">
                <a16:creationId xmlns:a16="http://schemas.microsoft.com/office/drawing/2014/main" id="{DF233287-A502-4945-A162-20761834577C}"/>
              </a:ext>
            </a:extLst>
          </p:cNvPr>
          <p:cNvSpPr>
            <a:spLocks noChangeAspect="1"/>
          </p:cNvSpPr>
          <p:nvPr/>
        </p:nvSpPr>
        <p:spPr>
          <a:xfrm>
            <a:off x="5657521" y="367385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8" name="Line 9">
            <a:extLst>
              <a:ext uri="{FF2B5EF4-FFF2-40B4-BE49-F238E27FC236}">
                <a16:creationId xmlns:a16="http://schemas.microsoft.com/office/drawing/2014/main" id="{808BCF84-A318-4E2B-86C3-14F2B56F2F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13674" y="3792710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28D0908-0554-4B7F-8DB8-B342174CBC7B}"/>
              </a:ext>
            </a:extLst>
          </p:cNvPr>
          <p:cNvSpPr txBox="1"/>
          <p:nvPr/>
        </p:nvSpPr>
        <p:spPr>
          <a:xfrm>
            <a:off x="179512" y="121919"/>
            <a:ext cx="6480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28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Linear absorption</a:t>
            </a:r>
            <a:endParaRPr lang="en-US" sz="2800" dirty="0"/>
          </a:p>
        </p:txBody>
      </p:sp>
      <p:graphicFrame>
        <p:nvGraphicFramePr>
          <p:cNvPr id="15" name="Object 4">
            <a:extLst>
              <a:ext uri="{FF2B5EF4-FFF2-40B4-BE49-F238E27FC236}">
                <a16:creationId xmlns:a16="http://schemas.microsoft.com/office/drawing/2014/main" id="{DF8B2C4E-443A-472B-9FB6-0709BD7BD9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647944"/>
              </p:ext>
            </p:extLst>
          </p:nvPr>
        </p:nvGraphicFramePr>
        <p:xfrm>
          <a:off x="3369666" y="34380"/>
          <a:ext cx="3670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70200" imgH="787320" progId="Equation.DSMT4">
                  <p:embed/>
                </p:oleObj>
              </mc:Choice>
              <mc:Fallback>
                <p:oleObj name="Equation" r:id="rId13" imgW="3670200" imgH="787320" progId="Equation.DSMT4">
                  <p:embed/>
                  <p:pic>
                    <p:nvPicPr>
                      <p:cNvPr id="15" name="Object 4">
                        <a:extLst>
                          <a:ext uri="{FF2B5EF4-FFF2-40B4-BE49-F238E27FC236}">
                            <a16:creationId xmlns:a16="http://schemas.microsoft.com/office/drawing/2014/main" id="{DF8B2C4E-443A-472B-9FB6-0709BD7BD9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9666" y="34380"/>
                        <a:ext cx="36703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9A96B85-B5A3-416A-9B23-BF2DBDABA19A}"/>
              </a:ext>
            </a:extLst>
          </p:cNvPr>
          <p:cNvSpPr txBox="1"/>
          <p:nvPr/>
        </p:nvSpPr>
        <p:spPr>
          <a:xfrm>
            <a:off x="404414" y="3233199"/>
            <a:ext cx="276389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66FF"/>
                </a:solidFill>
              </a:rPr>
              <a:t>Structured due to </a:t>
            </a:r>
            <a:r>
              <a:rPr kumimoji="1" lang="en-US" altLang="ja-JP" sz="1600" dirty="0">
                <a:solidFill>
                  <a:srgbClr val="FF66CC"/>
                </a:solidFill>
              </a:rPr>
              <a:t>anisotropy</a:t>
            </a:r>
          </a:p>
          <a:p>
            <a:r>
              <a:rPr lang="en-US" altLang="ja-JP" sz="1600" dirty="0">
                <a:solidFill>
                  <a:srgbClr val="0066FF"/>
                </a:solidFill>
              </a:rPr>
              <a:t>of SB interaction</a:t>
            </a:r>
            <a:r>
              <a:rPr kumimoji="1" lang="en-US" altLang="ja-JP" sz="1600" dirty="0">
                <a:solidFill>
                  <a:srgbClr val="0066FF"/>
                </a:solidFill>
              </a:rPr>
              <a:t> 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FBA2B056-A057-419A-AD46-60B74AE498BA}"/>
              </a:ext>
            </a:extLst>
          </p:cNvPr>
          <p:cNvCxnSpPr>
            <a:cxnSpLocks/>
          </p:cNvCxnSpPr>
          <p:nvPr/>
        </p:nvCxnSpPr>
        <p:spPr>
          <a:xfrm flipH="1">
            <a:off x="3993076" y="3702647"/>
            <a:ext cx="488625" cy="58965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98E37643-0F29-4486-9356-C069B9A61EE8}"/>
              </a:ext>
            </a:extLst>
          </p:cNvPr>
          <p:cNvCxnSpPr>
            <a:cxnSpLocks/>
          </p:cNvCxnSpPr>
          <p:nvPr/>
        </p:nvCxnSpPr>
        <p:spPr>
          <a:xfrm flipH="1">
            <a:off x="1781417" y="3746089"/>
            <a:ext cx="328314" cy="411100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99EDA7A3-51B3-4264-A912-063D8F9AA981}"/>
              </a:ext>
            </a:extLst>
          </p:cNvPr>
          <p:cNvSpPr txBox="1"/>
          <p:nvPr/>
        </p:nvSpPr>
        <p:spPr>
          <a:xfrm>
            <a:off x="3869860" y="3378984"/>
            <a:ext cx="116410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broadened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81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6" grpId="0" animBg="1"/>
      <p:bldP spid="37" grpId="0" animBg="1"/>
      <p:bldP spid="32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28D0908-0554-4B7F-8DB8-B342174CBC7B}"/>
              </a:ext>
            </a:extLst>
          </p:cNvPr>
          <p:cNvSpPr txBox="1"/>
          <p:nvPr/>
        </p:nvSpPr>
        <p:spPr>
          <a:xfrm>
            <a:off x="323528" y="316890"/>
            <a:ext cx="6480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28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Linear absorption</a:t>
            </a:r>
            <a:endParaRPr lang="en-US" sz="2800" dirty="0"/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7C29E195-2E7D-4766-815F-85A2314FB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6632"/>
            <a:ext cx="1346856" cy="118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F1A412FB-B27A-43B6-A0D4-8BACF3CFE5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901258">
            <a:off x="3914294" y="489287"/>
            <a:ext cx="589013" cy="316280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8EA0312-DD34-4678-84B8-25D209D39EA3}"/>
              </a:ext>
            </a:extLst>
          </p:cNvPr>
          <p:cNvSpPr txBox="1"/>
          <p:nvPr/>
        </p:nvSpPr>
        <p:spPr>
          <a:xfrm>
            <a:off x="376883" y="917887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RISB</a:t>
            </a:r>
            <a:endParaRPr lang="en-US" sz="16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09DCA2F-7D8E-4245-B893-2D5B9B39B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1087164"/>
            <a:ext cx="5626158" cy="4690509"/>
          </a:xfrm>
          <a:prstGeom prst="rect">
            <a:avLst/>
          </a:prstGeom>
        </p:spPr>
      </p:pic>
      <p:pic>
        <p:nvPicPr>
          <p:cNvPr id="19" name="그림 3" descr="텍스트, 스케치, 스크린샷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589B17C6-8058-4B1E-925F-2D23B26CD7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97" y="476672"/>
            <a:ext cx="2895650" cy="1877981"/>
          </a:xfrm>
          <a:prstGeom prst="rect">
            <a:avLst/>
          </a:prstGeom>
        </p:spPr>
      </p:pic>
      <p:pic>
        <p:nvPicPr>
          <p:cNvPr id="20" name="그림 2" descr="텍스트, 스케치, 스크린샷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4067804F-8B27-4F83-9343-30F287136C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97" y="3512209"/>
            <a:ext cx="2926693" cy="2223990"/>
          </a:xfrm>
          <a:prstGeom prst="rect">
            <a:avLst/>
          </a:prstGeom>
        </p:spPr>
      </p:pic>
      <p:pic>
        <p:nvPicPr>
          <p:cNvPr id="24" name="그림 8" descr="텍스트, 스크린샷, 라인, 도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1F28E17-13AC-4291-A58C-02D09AC29D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151" y="2053503"/>
            <a:ext cx="1288153" cy="1328503"/>
          </a:xfrm>
          <a:prstGeom prst="rect">
            <a:avLst/>
          </a:prstGeom>
        </p:spPr>
      </p:pic>
      <p:pic>
        <p:nvPicPr>
          <p:cNvPr id="28" name="그림 4" descr="텍스트, 스크린샷, 라인, 직사각형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BF31B76-6562-4024-BC64-736B41CCB1C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888" y="5445224"/>
            <a:ext cx="1288153" cy="13285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DD5DA118-75E2-4F9B-B5BA-BB85DFF032B3}"/>
                  </a:ext>
                </a:extLst>
              </p:cNvPr>
              <p:cNvSpPr txBox="1"/>
              <p:nvPr/>
            </p:nvSpPr>
            <p:spPr>
              <a:xfrm>
                <a:off x="3777410" y="3448744"/>
                <a:ext cx="45720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ko-KR" sz="2400" b="0" i="0" smtClean="0">
                          <a:solidFill>
                            <a:srgbClr val="FF66CC"/>
                          </a:solidFill>
                          <a:latin typeface="Cambria Math" panose="02040503050406030204" pitchFamily="18" charset="0"/>
                        </a:rPr>
                        <m:t>Φ</m:t>
                      </m:r>
                      <m:r>
                        <a:rPr lang="en-US" altLang="ko-KR" sz="2400" b="0" i="1" smtClean="0">
                          <a:solidFill>
                            <a:srgbClr val="FF66CC"/>
                          </a:solidFill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2400" dirty="0">
                  <a:solidFill>
                    <a:srgbClr val="FF66CC"/>
                  </a:solidFill>
                </a:endParaRPr>
              </a:p>
            </p:txBody>
          </p:sp>
        </mc:Choice>
        <mc:Fallback xmlns="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DD5DA118-75E2-4F9B-B5BA-BB85DFF032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410" y="3448744"/>
                <a:ext cx="4572000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EFF773C8-59B5-4335-8B86-2F72AA711F36}"/>
                  </a:ext>
                </a:extLst>
              </p:cNvPr>
              <p:cNvSpPr txBox="1"/>
              <p:nvPr/>
            </p:nvSpPr>
            <p:spPr>
              <a:xfrm>
                <a:off x="3872534" y="416596"/>
                <a:ext cx="45720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ko-KR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Φ</m:t>
                      </m:r>
                      <m:r>
                        <a:rPr lang="en-US" altLang="ko-KR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EFF773C8-59B5-4335-8B86-2F72AA711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2534" y="416596"/>
                <a:ext cx="4572000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9DC0F7-5A14-47CE-AC77-819027B32A91}"/>
              </a:ext>
            </a:extLst>
          </p:cNvPr>
          <p:cNvSpPr txBox="1"/>
          <p:nvPr/>
        </p:nvSpPr>
        <p:spPr>
          <a:xfrm>
            <a:off x="3456787" y="5777815"/>
            <a:ext cx="293541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Shifted to the high freq. region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A3D29BF4-3E8D-4F78-A4F4-67343C10B84B}"/>
              </a:ext>
            </a:extLst>
          </p:cNvPr>
          <p:cNvCxnSpPr>
            <a:cxnSpLocks/>
          </p:cNvCxnSpPr>
          <p:nvPr/>
        </p:nvCxnSpPr>
        <p:spPr>
          <a:xfrm flipV="1">
            <a:off x="5197483" y="5262352"/>
            <a:ext cx="948906" cy="51855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C5A1F28-CD62-4062-B55B-CBE2EE790CE8}"/>
              </a:ext>
            </a:extLst>
          </p:cNvPr>
          <p:cNvSpPr txBox="1"/>
          <p:nvPr/>
        </p:nvSpPr>
        <p:spPr>
          <a:xfrm>
            <a:off x="5629290" y="2510207"/>
            <a:ext cx="161133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70C0"/>
                </a:solidFill>
              </a:rPr>
              <a:t>Centered at p-0</a:t>
            </a:r>
            <a:endParaRPr kumimoji="1" lang="ja-JP" altLang="en-US" sz="1600" dirty="0">
              <a:solidFill>
                <a:srgbClr val="0070C0"/>
              </a:solidFill>
            </a:endParaRPr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692A23B6-5B9F-445C-A712-0896BA6C32B2}"/>
              </a:ext>
            </a:extLst>
          </p:cNvPr>
          <p:cNvCxnSpPr>
            <a:cxnSpLocks/>
          </p:cNvCxnSpPr>
          <p:nvPr/>
        </p:nvCxnSpPr>
        <p:spPr>
          <a:xfrm flipV="1">
            <a:off x="6228184" y="2024003"/>
            <a:ext cx="319806" cy="53673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矢印: 右 6">
            <a:extLst>
              <a:ext uri="{FF2B5EF4-FFF2-40B4-BE49-F238E27FC236}">
                <a16:creationId xmlns:a16="http://schemas.microsoft.com/office/drawing/2014/main" id="{DEA30EE8-1F57-41D2-A0EB-D37B2135D0A8}"/>
              </a:ext>
            </a:extLst>
          </p:cNvPr>
          <p:cNvSpPr/>
          <p:nvPr/>
        </p:nvSpPr>
        <p:spPr>
          <a:xfrm>
            <a:off x="3296857" y="4434326"/>
            <a:ext cx="936104" cy="26860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43A7EBC-5D1A-4017-9264-0A38F54496F3}"/>
              </a:ext>
            </a:extLst>
          </p:cNvPr>
          <p:cNvSpPr txBox="1"/>
          <p:nvPr/>
        </p:nvSpPr>
        <p:spPr>
          <a:xfrm>
            <a:off x="2920583" y="394856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FF0000"/>
                </a:solidFill>
              </a:rPr>
              <a:t>Shifted to high freq. </a:t>
            </a:r>
            <a:endParaRPr kumimoji="1" lang="ja-JP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9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7" grpId="0" animBg="1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980728" y="102104"/>
            <a:ext cx="9833618" cy="11430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Summery</a:t>
            </a:r>
            <a:endParaRPr kumimoji="1" lang="ja-JP" altLang="en-US" sz="2000" dirty="0"/>
          </a:p>
        </p:txBody>
      </p:sp>
      <p:sp>
        <p:nvSpPr>
          <p:cNvPr id="8" name="正方形/長方形 7"/>
          <p:cNvSpPr/>
          <p:nvPr/>
        </p:nvSpPr>
        <p:spPr>
          <a:xfrm>
            <a:off x="192228" y="1269539"/>
            <a:ext cx="9433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</a:rPr>
              <a:t>Rotationally invariant system-bath (RISB) model 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228184" y="410054"/>
            <a:ext cx="26597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Funding: JST(CREST) </a:t>
            </a:r>
          </a:p>
          <a:p>
            <a:r>
              <a:rPr lang="en-US" altLang="ja-JP" b="1" dirty="0"/>
              <a:t>1002405000170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766574" y="4306331"/>
            <a:ext cx="83526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400" dirty="0">
                <a:solidFill>
                  <a:srgbClr val="0C0597"/>
                </a:solidFill>
              </a:rPr>
              <a:t>U(1) gauge invariance with heat bath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400" dirty="0"/>
              <a:t>Aharonov-Bohm ring (asymmetry</a:t>
            </a:r>
            <a:r>
              <a:rPr lang="ja-JP" altLang="en-US" sz="2400" dirty="0"/>
              <a:t> </a:t>
            </a:r>
            <a:r>
              <a:rPr lang="en-US" altLang="ja-JP" sz="2400" dirty="0"/>
              <a:t>of</a:t>
            </a:r>
            <a:r>
              <a:rPr lang="ja-JP" altLang="en-US" sz="2400" dirty="0"/>
              <a:t> </a:t>
            </a:r>
            <a:r>
              <a:rPr lang="en-US" altLang="ja-JP" sz="2400" dirty="0"/>
              <a:t>AB</a:t>
            </a:r>
            <a:r>
              <a:rPr lang="ja-JP" altLang="en-US" sz="2400" dirty="0"/>
              <a:t> </a:t>
            </a:r>
            <a:r>
              <a:rPr lang="en-US" altLang="ja-JP" sz="2400" dirty="0"/>
              <a:t>phase oscillation)</a:t>
            </a:r>
            <a:r>
              <a:rPr lang="en-US" altLang="ja-JP" sz="2400" dirty="0">
                <a:solidFill>
                  <a:srgbClr val="0C0597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D544489-B79E-43E6-8593-225695B4C75C}"/>
              </a:ext>
            </a:extLst>
          </p:cNvPr>
          <p:cNvSpPr txBox="1"/>
          <p:nvPr/>
        </p:nvSpPr>
        <p:spPr>
          <a:xfrm>
            <a:off x="863668" y="1807113"/>
            <a:ext cx="809016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800" dirty="0"/>
              <a:t> </a:t>
            </a:r>
            <a:r>
              <a:rPr lang="en-US" altLang="ja-JP" sz="2400" dirty="0"/>
              <a:t>Necessary for the description of quantum rotor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It allows us to observe rotational bands even in semiclassical case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400" dirty="0"/>
              <a:t>Calculated 2D THz spectrum is consistent with experimental results 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775CEE3-D97D-41D8-8F94-67A99EE6A22E}"/>
              </a:ext>
            </a:extLst>
          </p:cNvPr>
          <p:cNvSpPr/>
          <p:nvPr/>
        </p:nvSpPr>
        <p:spPr>
          <a:xfrm>
            <a:off x="107504" y="3735038"/>
            <a:ext cx="9433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</a:rPr>
              <a:t>The U(1) quantum heretical F-P equations</a:t>
            </a: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93150FD9-63F8-4D55-8A7B-87D72CB0A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089" y="5266071"/>
            <a:ext cx="889907" cy="11430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0D0A2B95-5F43-4855-AAA3-862FA1BC85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634" y="5289968"/>
            <a:ext cx="816977" cy="1100088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CC3C490-2E66-467D-BDC3-3577AA0EC78B}"/>
              </a:ext>
            </a:extLst>
          </p:cNvPr>
          <p:cNvSpPr txBox="1"/>
          <p:nvPr/>
        </p:nvSpPr>
        <p:spPr>
          <a:xfrm>
            <a:off x="74930" y="6473783"/>
            <a:ext cx="1152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Y. Suzuki </a:t>
            </a:r>
            <a:endParaRPr 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91D62BF-D1C0-4FED-A297-420111FBF374}"/>
              </a:ext>
            </a:extLst>
          </p:cNvPr>
          <p:cNvSpPr txBox="1"/>
          <p:nvPr/>
        </p:nvSpPr>
        <p:spPr>
          <a:xfrm>
            <a:off x="1227058" y="646609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</a:t>
            </a:r>
            <a:endParaRPr 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1CAFE57-6FBA-495D-9C8F-BCC232AED234}"/>
              </a:ext>
            </a:extLst>
          </p:cNvPr>
          <p:cNvSpPr txBox="1"/>
          <p:nvPr/>
        </p:nvSpPr>
        <p:spPr>
          <a:xfrm>
            <a:off x="2582407" y="6448525"/>
            <a:ext cx="1080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70C0"/>
                </a:solidFill>
              </a:rPr>
              <a:t>H. Yang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2004B91-809E-452C-9E37-B83ADC054C38}"/>
              </a:ext>
            </a:extLst>
          </p:cNvPr>
          <p:cNvSpPr/>
          <p:nvPr/>
        </p:nvSpPr>
        <p:spPr>
          <a:xfrm>
            <a:off x="3853542" y="5633012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YT, JCP. </a:t>
            </a:r>
            <a:r>
              <a:rPr lang="en-US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149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, 084110 (2018)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67EA215-9113-43B7-90B6-5409C4AFCE96}"/>
              </a:ext>
            </a:extLst>
          </p:cNvPr>
          <p:cNvSpPr/>
          <p:nvPr/>
        </p:nvSpPr>
        <p:spPr>
          <a:xfrm>
            <a:off x="3853542" y="5982206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YT, JCP </a:t>
            </a:r>
            <a:r>
              <a:rPr lang="fr-FR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151, </a:t>
            </a:r>
            <a:r>
              <a:rPr lang="fr-FR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044105 (2019).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03062F3-D204-4B51-B361-9AFA5D697F84}"/>
              </a:ext>
            </a:extLst>
          </p:cNvPr>
          <p:cNvSpPr txBox="1"/>
          <p:nvPr/>
        </p:nvSpPr>
        <p:spPr>
          <a:xfrm>
            <a:off x="3853542" y="5234739"/>
            <a:ext cx="66967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Y. Suzuki and YT, JPSJ, </a:t>
            </a:r>
            <a:r>
              <a:rPr lang="en-US" altLang="ja-JP" b="1" dirty="0">
                <a:solidFill>
                  <a:srgbClr val="0066FF"/>
                </a:solidFill>
              </a:rPr>
              <a:t>71</a:t>
            </a:r>
            <a:r>
              <a:rPr lang="en-US" altLang="ja-JP" dirty="0">
                <a:solidFill>
                  <a:srgbClr val="0066FF"/>
                </a:solidFill>
              </a:rPr>
              <a:t>, 2414 (2002)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E7E7583-840C-4A32-9A69-65A37B9D6C17}"/>
              </a:ext>
            </a:extLst>
          </p:cNvPr>
          <p:cNvSpPr txBox="1"/>
          <p:nvPr/>
        </p:nvSpPr>
        <p:spPr>
          <a:xfrm>
            <a:off x="3853542" y="6289117"/>
            <a:ext cx="6445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H. Yan and YT, to be announced</a:t>
            </a:r>
            <a:endParaRPr 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B0EAF8A-38AF-48F4-A196-875964582B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3150" y="5294753"/>
            <a:ext cx="889907" cy="114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01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323528" y="908720"/>
            <a:ext cx="3390672" cy="120032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rotors</a:t>
            </a:r>
          </a:p>
          <a:p>
            <a:endParaRPr lang="en-US" sz="3600" dirty="0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00161">
            <a:off x="1632905" y="2189996"/>
            <a:ext cx="2186976" cy="1843921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745777"/>
            <a:ext cx="889907" cy="1143000"/>
          </a:xfrm>
          <a:prstGeom prst="rect">
            <a:avLst/>
          </a:prstGeom>
        </p:spPr>
      </p:pic>
      <p:sp>
        <p:nvSpPr>
          <p:cNvPr id="29" name="正方形/長方形 28"/>
          <p:cNvSpPr/>
          <p:nvPr/>
        </p:nvSpPr>
        <p:spPr>
          <a:xfrm>
            <a:off x="809795" y="4924193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Phys, </a:t>
            </a:r>
            <a:r>
              <a:rPr lang="en-US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149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, 084110 (2018)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92705" y="5262257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Phys. </a:t>
            </a:r>
            <a:r>
              <a:rPr lang="fr-FR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151, </a:t>
            </a:r>
            <a:r>
              <a:rPr lang="fr-FR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044105 (2019).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4980BDF-6BE0-4438-A543-DEA1411C4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673" y="2769674"/>
            <a:ext cx="816977" cy="110008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B5C974F-3D65-46D3-80ED-AD0AB8C97E2F}"/>
              </a:ext>
            </a:extLst>
          </p:cNvPr>
          <p:cNvSpPr txBox="1"/>
          <p:nvPr/>
        </p:nvSpPr>
        <p:spPr>
          <a:xfrm>
            <a:off x="792705" y="4512774"/>
            <a:ext cx="66967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Y. Suzuki and Y. Tanimura, J. Phys. Soc. </a:t>
            </a:r>
            <a:r>
              <a:rPr lang="en-US" altLang="ja-JP" dirty="0" err="1">
                <a:solidFill>
                  <a:srgbClr val="0066FF"/>
                </a:solidFill>
              </a:rPr>
              <a:t>Jpn</a:t>
            </a:r>
            <a:r>
              <a:rPr lang="en-US" altLang="ja-JP" dirty="0">
                <a:solidFill>
                  <a:srgbClr val="0066FF"/>
                </a:solidFill>
              </a:rPr>
              <a:t>, </a:t>
            </a:r>
            <a:r>
              <a:rPr lang="en-US" altLang="ja-JP" b="1" dirty="0">
                <a:solidFill>
                  <a:srgbClr val="0066FF"/>
                </a:solidFill>
              </a:rPr>
              <a:t>71</a:t>
            </a:r>
            <a:r>
              <a:rPr lang="en-US" altLang="ja-JP" dirty="0">
                <a:solidFill>
                  <a:srgbClr val="0066FF"/>
                </a:solidFill>
              </a:rPr>
              <a:t>, 2414 (2002)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590CD0F-671A-42A0-A972-E0F60EB9359B}"/>
              </a:ext>
            </a:extLst>
          </p:cNvPr>
          <p:cNvSpPr txBox="1"/>
          <p:nvPr/>
        </p:nvSpPr>
        <p:spPr>
          <a:xfrm>
            <a:off x="4283969" y="3953489"/>
            <a:ext cx="1152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Y. Suzuki </a:t>
            </a:r>
            <a:endParaRPr 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020F919-1684-4187-BC74-A0F98F13AD83}"/>
              </a:ext>
            </a:extLst>
          </p:cNvPr>
          <p:cNvSpPr txBox="1"/>
          <p:nvPr/>
        </p:nvSpPr>
        <p:spPr>
          <a:xfrm>
            <a:off x="5436097" y="390982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932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ABF71ED4-2816-4EEF-A437-0247E9FEC6FF}"/>
              </a:ext>
            </a:extLst>
          </p:cNvPr>
          <p:cNvSpPr txBox="1"/>
          <p:nvPr/>
        </p:nvSpPr>
        <p:spPr>
          <a:xfrm>
            <a:off x="152708" y="2283786"/>
            <a:ext cx="261481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66FF"/>
                </a:solidFill>
              </a:rPr>
              <a:t>w/o bath (rotational bands)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1270" y="-97323"/>
            <a:ext cx="6645424" cy="1143000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Caldeira-Leggett model</a:t>
            </a:r>
            <a:endParaRPr kumimoji="1" lang="ja-JP" altLang="en-US" sz="4000" dirty="0"/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62308028"/>
              </p:ext>
            </p:extLst>
          </p:nvPr>
        </p:nvGraphicFramePr>
        <p:xfrm>
          <a:off x="1668440" y="1315618"/>
          <a:ext cx="5173663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14720" imgH="888840" progId="Equation.DSMT4">
                  <p:embed/>
                </p:oleObj>
              </mc:Choice>
              <mc:Fallback>
                <p:oleObj name="Equation" r:id="rId2" imgW="4914720" imgH="88884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40" y="1315618"/>
                        <a:ext cx="5173663" cy="93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3545636" y="2259242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Harmonic bath with counter term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969015" y="5690588"/>
            <a:ext cx="6224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In the classical limit with Ohmic case: Langevin dynamics </a:t>
            </a:r>
            <a:endParaRPr lang="ja-JP" altLang="en-US" dirty="0">
              <a:solidFill>
                <a:srgbClr val="0070C0"/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2924" y="2700822"/>
            <a:ext cx="2985637" cy="3757998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3033136" y="2934641"/>
            <a:ext cx="6096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Linear spectrum was evaluated analytically rigorously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6764" y="3300757"/>
            <a:ext cx="5359325" cy="732087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1638326" y="2765364"/>
            <a:ext cx="111517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66FF"/>
                </a:solidFill>
              </a:rPr>
              <a:t>Low Temp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593442" y="4949384"/>
            <a:ext cx="116006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FF66CC"/>
                </a:solidFill>
              </a:rPr>
              <a:t>High</a:t>
            </a:r>
            <a:r>
              <a:rPr kumimoji="1" lang="en-US" altLang="ja-JP" sz="1600" dirty="0">
                <a:solidFill>
                  <a:srgbClr val="FF66CC"/>
                </a:solidFill>
              </a:rPr>
              <a:t> Temp</a:t>
            </a:r>
            <a:endParaRPr kumimoji="1"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809060" y="3856366"/>
            <a:ext cx="93366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400" dirty="0" err="1">
                <a:solidFill>
                  <a:srgbClr val="C00000"/>
                </a:solidFill>
              </a:rPr>
              <a:t>Intermed</a:t>
            </a:r>
            <a:r>
              <a:rPr lang="en-US" altLang="ja-JP" sz="1400" dirty="0">
                <a:solidFill>
                  <a:srgbClr val="C00000"/>
                </a:solidFill>
              </a:rPr>
              <a:t>.</a:t>
            </a:r>
            <a:r>
              <a:rPr kumimoji="1" lang="en-US" altLang="ja-JP" sz="1400" dirty="0">
                <a:solidFill>
                  <a:srgbClr val="C00000"/>
                </a:solidFill>
              </a:rPr>
              <a:t> Temp</a:t>
            </a:r>
            <a:endParaRPr kumimoji="1" lang="ja-JP" altLang="en-US" sz="1400" dirty="0">
              <a:solidFill>
                <a:srgbClr val="C00000"/>
              </a:solidFill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2339" y="1202619"/>
            <a:ext cx="1559898" cy="120364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763622">
            <a:off x="7734628" y="1702051"/>
            <a:ext cx="713863" cy="252342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32425" y="1393916"/>
            <a:ext cx="1129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Y. Suzuki</a:t>
            </a:r>
            <a:endParaRPr lang="ja-JP" altLang="en-US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CEA6B7E1-7FFB-4A91-B7C4-8D644704DD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253" y="253893"/>
            <a:ext cx="816977" cy="1100088"/>
          </a:xfrm>
          <a:prstGeom prst="rect">
            <a:avLst/>
          </a:prstGeom>
        </p:spPr>
      </p:pic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A0DBDD69-6B94-4D31-93FA-07E939A428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84196"/>
              </p:ext>
            </p:extLst>
          </p:nvPr>
        </p:nvGraphicFramePr>
        <p:xfrm>
          <a:off x="4294025" y="6220619"/>
          <a:ext cx="29305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406080" progId="Equation.DSMT4">
                  <p:embed/>
                </p:oleObj>
              </mc:Choice>
              <mc:Fallback>
                <p:oleObj name="Equation" r:id="rId9" imgW="2641320" imgH="406080" progId="Equation.DSMT4">
                  <p:embed/>
                  <p:pic>
                    <p:nvPicPr>
                      <p:cNvPr id="24" name="Object 4">
                        <a:extLst>
                          <a:ext uri="{FF2B5EF4-FFF2-40B4-BE49-F238E27FC236}">
                            <a16:creationId xmlns:a16="http://schemas.microsoft.com/office/drawing/2014/main" id="{A0DBDD69-6B94-4D31-93FA-07E939A428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4025" y="6220619"/>
                        <a:ext cx="2930525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CE479A8-497D-4CAF-80A3-1BF99E7EA3A5}"/>
              </a:ext>
            </a:extLst>
          </p:cNvPr>
          <p:cNvSpPr txBox="1"/>
          <p:nvPr/>
        </p:nvSpPr>
        <p:spPr>
          <a:xfrm>
            <a:off x="7267584" y="2479585"/>
            <a:ext cx="16479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Entanglement</a:t>
            </a:r>
            <a:endParaRPr lang="en-US" dirty="0"/>
          </a:p>
        </p:txBody>
      </p: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4848468F-8D33-4D43-848E-6BC9AA6E5FD6}"/>
              </a:ext>
            </a:extLst>
          </p:cNvPr>
          <p:cNvCxnSpPr>
            <a:cxnSpLocks/>
          </p:cNvCxnSpPr>
          <p:nvPr/>
        </p:nvCxnSpPr>
        <p:spPr>
          <a:xfrm flipH="1">
            <a:off x="589437" y="3494824"/>
            <a:ext cx="1143157" cy="10769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A62B3116-A80D-4DCD-A277-F10C4CF64BDC}"/>
              </a:ext>
            </a:extLst>
          </p:cNvPr>
          <p:cNvCxnSpPr>
            <a:cxnSpLocks/>
          </p:cNvCxnSpPr>
          <p:nvPr/>
        </p:nvCxnSpPr>
        <p:spPr>
          <a:xfrm flipH="1">
            <a:off x="796650" y="3311902"/>
            <a:ext cx="1023189" cy="130630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BE9F7199-6C66-413D-80FB-B8E69442284A}"/>
              </a:ext>
            </a:extLst>
          </p:cNvPr>
          <p:cNvCxnSpPr>
            <a:cxnSpLocks/>
          </p:cNvCxnSpPr>
          <p:nvPr/>
        </p:nvCxnSpPr>
        <p:spPr>
          <a:xfrm flipH="1">
            <a:off x="1263721" y="3508459"/>
            <a:ext cx="452867" cy="238323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BFC0EAFC-8721-4CCF-B992-0204643ADDF7}"/>
              </a:ext>
            </a:extLst>
          </p:cNvPr>
          <p:cNvCxnSpPr>
            <a:cxnSpLocks/>
          </p:cNvCxnSpPr>
          <p:nvPr/>
        </p:nvCxnSpPr>
        <p:spPr>
          <a:xfrm flipH="1">
            <a:off x="528750" y="2622340"/>
            <a:ext cx="362066" cy="574240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F5252ED9-5E7B-43FA-9A8D-7FB29244E5E9}"/>
              </a:ext>
            </a:extLst>
          </p:cNvPr>
          <p:cNvCxnSpPr>
            <a:cxnSpLocks/>
          </p:cNvCxnSpPr>
          <p:nvPr/>
        </p:nvCxnSpPr>
        <p:spPr>
          <a:xfrm flipH="1">
            <a:off x="546983" y="2558724"/>
            <a:ext cx="380557" cy="169948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C2232759-06D8-4373-AD3E-7BEC50A69DB6}"/>
              </a:ext>
            </a:extLst>
          </p:cNvPr>
          <p:cNvCxnSpPr>
            <a:cxnSpLocks/>
          </p:cNvCxnSpPr>
          <p:nvPr/>
        </p:nvCxnSpPr>
        <p:spPr>
          <a:xfrm>
            <a:off x="927073" y="2586814"/>
            <a:ext cx="202157" cy="293041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58D400E-48BF-43BB-A30D-727FDA3A4C0B}"/>
              </a:ext>
            </a:extLst>
          </p:cNvPr>
          <p:cNvSpPr txBox="1"/>
          <p:nvPr/>
        </p:nvSpPr>
        <p:spPr>
          <a:xfrm>
            <a:off x="1561348" y="911337"/>
            <a:ext cx="60965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Y. Suzuki and YT J. Phys. Soc. </a:t>
            </a:r>
            <a:r>
              <a:rPr lang="en-US" altLang="ja-JP" dirty="0" err="1">
                <a:solidFill>
                  <a:srgbClr val="0066FF"/>
                </a:solidFill>
              </a:rPr>
              <a:t>Jpn</a:t>
            </a:r>
            <a:r>
              <a:rPr lang="en-US" altLang="ja-JP" dirty="0">
                <a:solidFill>
                  <a:srgbClr val="0066FF"/>
                </a:solidFill>
              </a:rPr>
              <a:t>, </a:t>
            </a:r>
            <a:r>
              <a:rPr lang="en-US" altLang="ja-JP" b="1" dirty="0">
                <a:solidFill>
                  <a:srgbClr val="0066FF"/>
                </a:solidFill>
              </a:rPr>
              <a:t>71</a:t>
            </a:r>
            <a:r>
              <a:rPr lang="en-US" altLang="ja-JP" dirty="0">
                <a:solidFill>
                  <a:srgbClr val="0066FF"/>
                </a:solidFill>
              </a:rPr>
              <a:t>, 2414 (2002)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D32425A-ECCE-48D9-802A-0FD188AF8654}"/>
              </a:ext>
            </a:extLst>
          </p:cNvPr>
          <p:cNvSpPr txBox="1"/>
          <p:nvPr/>
        </p:nvSpPr>
        <p:spPr>
          <a:xfrm>
            <a:off x="1567444" y="3241258"/>
            <a:ext cx="105189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With bath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D01AFCFF-A52D-4836-B44E-09212A7E470E}"/>
              </a:ext>
            </a:extLst>
          </p:cNvPr>
          <p:cNvSpPr txBox="1"/>
          <p:nvPr/>
        </p:nvSpPr>
        <p:spPr>
          <a:xfrm>
            <a:off x="3063233" y="4138413"/>
            <a:ext cx="57150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No rotational bands </a:t>
            </a:r>
            <a:r>
              <a:rPr lang="en-US" altLang="ja-JP" dirty="0">
                <a:solidFill>
                  <a:schemeClr val="tx2"/>
                </a:solidFill>
              </a:rPr>
              <a:t>(even extremely weak SB INT.) 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488703">
            <a:off x="7157022" y="1080497"/>
            <a:ext cx="1691064" cy="1425799"/>
          </a:xfrm>
          <a:prstGeom prst="rect">
            <a:avLst/>
          </a:prstGeom>
        </p:spPr>
      </p:pic>
      <p:graphicFrame>
        <p:nvGraphicFramePr>
          <p:cNvPr id="80" name="Object 4">
            <a:extLst>
              <a:ext uri="{FF2B5EF4-FFF2-40B4-BE49-F238E27FC236}">
                <a16:creationId xmlns:a16="http://schemas.microsoft.com/office/drawing/2014/main" id="{C20CA3F0-4C72-4355-8E6B-14689884E0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356416"/>
              </p:ext>
            </p:extLst>
          </p:nvPr>
        </p:nvGraphicFramePr>
        <p:xfrm>
          <a:off x="3632044" y="4667496"/>
          <a:ext cx="2959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958840" imgH="799920" progId="Equation.DSMT4">
                  <p:embed/>
                </p:oleObj>
              </mc:Choice>
              <mc:Fallback>
                <p:oleObj name="Equation" r:id="rId12" imgW="2958840" imgH="799920" progId="Equation.DSMT4">
                  <p:embed/>
                  <p:pic>
                    <p:nvPicPr>
                      <p:cNvPr id="80" name="Object 4">
                        <a:extLst>
                          <a:ext uri="{FF2B5EF4-FFF2-40B4-BE49-F238E27FC236}">
                            <a16:creationId xmlns:a16="http://schemas.microsoft.com/office/drawing/2014/main" id="{C20CA3F0-4C72-4355-8E6B-14689884E0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044" y="4667496"/>
                        <a:ext cx="2959100" cy="800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4">
            <a:extLst>
              <a:ext uri="{FF2B5EF4-FFF2-40B4-BE49-F238E27FC236}">
                <a16:creationId xmlns:a16="http://schemas.microsoft.com/office/drawing/2014/main" id="{848CBF19-EF0C-4FD5-9989-3C3109508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302980"/>
              </p:ext>
            </p:extLst>
          </p:nvPr>
        </p:nvGraphicFramePr>
        <p:xfrm>
          <a:off x="3632157" y="4656517"/>
          <a:ext cx="2959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958840" imgH="799920" progId="Equation.DSMT4">
                  <p:embed/>
                </p:oleObj>
              </mc:Choice>
              <mc:Fallback>
                <p:oleObj name="Equation" r:id="rId14" imgW="2958840" imgH="799920" progId="Equation.DSMT4">
                  <p:embed/>
                  <p:pic>
                    <p:nvPicPr>
                      <p:cNvPr id="81" name="Object 4">
                        <a:extLst>
                          <a:ext uri="{FF2B5EF4-FFF2-40B4-BE49-F238E27FC236}">
                            <a16:creationId xmlns:a16="http://schemas.microsoft.com/office/drawing/2014/main" id="{848CBF19-EF0C-4FD5-9989-3C3109508A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157" y="4656517"/>
                        <a:ext cx="2959100" cy="800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4">
            <a:extLst>
              <a:ext uri="{FF2B5EF4-FFF2-40B4-BE49-F238E27FC236}">
                <a16:creationId xmlns:a16="http://schemas.microsoft.com/office/drawing/2014/main" id="{0F137A9A-FF1D-4711-B325-335ED9CC32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136580"/>
              </p:ext>
            </p:extLst>
          </p:nvPr>
        </p:nvGraphicFramePr>
        <p:xfrm>
          <a:off x="6475552" y="3507235"/>
          <a:ext cx="1930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30320" imgH="444240" progId="Equation.DSMT4">
                  <p:embed/>
                </p:oleObj>
              </mc:Choice>
              <mc:Fallback>
                <p:oleObj name="Equation" r:id="rId16" imgW="1930320" imgH="444240" progId="Equation.DSMT4">
                  <p:embed/>
                  <p:pic>
                    <p:nvPicPr>
                      <p:cNvPr id="34" name="Object 4">
                        <a:extLst>
                          <a:ext uri="{FF2B5EF4-FFF2-40B4-BE49-F238E27FC236}">
                            <a16:creationId xmlns:a16="http://schemas.microsoft.com/office/drawing/2014/main" id="{0F137A9A-FF1D-4711-B325-335ED9CC32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552" y="3507235"/>
                        <a:ext cx="1930400" cy="444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CA1CD63-D6F4-4EC6-85F4-E5D7FA2A53C0}"/>
              </a:ext>
            </a:extLst>
          </p:cNvPr>
          <p:cNvSpPr txBox="1"/>
          <p:nvPr/>
        </p:nvSpPr>
        <p:spPr>
          <a:xfrm>
            <a:off x="6783379" y="4781120"/>
            <a:ext cx="24104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66CC"/>
                </a:solidFill>
              </a:rPr>
              <a:t>Rotational invariance</a:t>
            </a:r>
          </a:p>
          <a:p>
            <a:r>
              <a:rPr lang="en-US" dirty="0">
                <a:solidFill>
                  <a:srgbClr val="FF66CC"/>
                </a:solidFill>
              </a:rPr>
              <a:t>Is broken</a:t>
            </a: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10FCD768-7969-442B-A05D-138D3722AFA2}"/>
              </a:ext>
            </a:extLst>
          </p:cNvPr>
          <p:cNvSpPr/>
          <p:nvPr/>
        </p:nvSpPr>
        <p:spPr>
          <a:xfrm>
            <a:off x="8232644" y="884857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040AA721-A143-FDE0-FFE1-A5E88C40D1EF}"/>
              </a:ext>
            </a:extLst>
          </p:cNvPr>
          <p:cNvSpPr/>
          <p:nvPr/>
        </p:nvSpPr>
        <p:spPr>
          <a:xfrm>
            <a:off x="7376607" y="837949"/>
            <a:ext cx="90120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Caldeira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7C95C6D-6356-4CC4-BA48-2B321206B2A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394918" y="-111539"/>
            <a:ext cx="1587788" cy="105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6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" grpId="0"/>
      <p:bldP spid="10" grpId="0"/>
      <p:bldP spid="26" grpId="0"/>
      <p:bldP spid="51" grpId="0" animBg="1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634" y="3705857"/>
            <a:ext cx="1865433" cy="163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正方形/長方形 2"/>
          <p:cNvSpPr/>
          <p:nvPr/>
        </p:nvSpPr>
        <p:spPr>
          <a:xfrm>
            <a:off x="121978" y="220058"/>
            <a:ext cx="7475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Rotationally invariant S-B (RISB) model 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21978" y="5540364"/>
            <a:ext cx="9145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In the classical limit of the Ohmic case: the Langevin eq.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1140346" y="2381275"/>
            <a:ext cx="69370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Developed for the study of Zener effects in tunneling junctions.</a:t>
            </a:r>
          </a:p>
        </p:txBody>
      </p:sp>
      <p:graphicFrame>
        <p:nvGraphicFramePr>
          <p:cNvPr id="17" name="Object 4">
            <a:extLst>
              <a:ext uri="{FF2B5EF4-FFF2-40B4-BE49-F238E27FC236}">
                <a16:creationId xmlns:a16="http://schemas.microsoft.com/office/drawing/2014/main" id="{DF19FF84-F128-41AC-8B96-D1EB0D733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238720"/>
              </p:ext>
            </p:extLst>
          </p:nvPr>
        </p:nvGraphicFramePr>
        <p:xfrm>
          <a:off x="2699792" y="6091361"/>
          <a:ext cx="3887787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04960" imgH="507960" progId="Equation.DSMT4">
                  <p:embed/>
                </p:oleObj>
              </mc:Choice>
              <mc:Fallback>
                <p:oleObj name="Equation" r:id="rId3" imgW="3504960" imgH="507960" progId="Equation.DSMT4">
                  <p:embed/>
                  <p:pic>
                    <p:nvPicPr>
                      <p:cNvPr id="17" name="Object 4">
                        <a:extLst>
                          <a:ext uri="{FF2B5EF4-FFF2-40B4-BE49-F238E27FC236}">
                            <a16:creationId xmlns:a16="http://schemas.microsoft.com/office/drawing/2014/main" id="{DF19FF84-F128-41AC-8B96-D1EB0D7335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6091361"/>
                        <a:ext cx="3887787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7951794-4B65-4F83-9691-A754AA78AA2C}"/>
              </a:ext>
            </a:extLst>
          </p:cNvPr>
          <p:cNvSpPr txBox="1"/>
          <p:nvPr/>
        </p:nvSpPr>
        <p:spPr>
          <a:xfrm>
            <a:off x="1092591" y="2676425"/>
            <a:ext cx="69847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Y. Gefen, E. Ben-Jacob, and A. O. Caldeira, PRB </a:t>
            </a:r>
            <a:r>
              <a:rPr lang="en-US" altLang="ja-JP" b="1" dirty="0"/>
              <a:t>36</a:t>
            </a:r>
            <a:r>
              <a:rPr lang="en-US" altLang="ja-JP" dirty="0"/>
              <a:t>, 2770 (1987).</a:t>
            </a:r>
            <a:endParaRPr lang="ja-JP" altLang="en-US" dirty="0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464FBE9C-BE26-448B-B6E0-64896D7357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9335" y="27988"/>
            <a:ext cx="889907" cy="1143000"/>
          </a:xfrm>
          <a:prstGeom prst="rect">
            <a:avLst/>
          </a:prstGeom>
        </p:spPr>
      </p:pic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8280E69-0018-4543-ADE6-16B84CC39898}"/>
              </a:ext>
            </a:extLst>
          </p:cNvPr>
          <p:cNvSpPr/>
          <p:nvPr/>
        </p:nvSpPr>
        <p:spPr>
          <a:xfrm>
            <a:off x="8045938" y="1187351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Iwamoto</a:t>
            </a:r>
            <a:endParaRPr lang="ja-JP" altLang="en-US" dirty="0"/>
          </a:p>
        </p:txBody>
      </p:sp>
      <p:graphicFrame>
        <p:nvGraphicFramePr>
          <p:cNvPr id="29" name="Object 4">
            <a:extLst>
              <a:ext uri="{FF2B5EF4-FFF2-40B4-BE49-F238E27FC236}">
                <a16:creationId xmlns:a16="http://schemas.microsoft.com/office/drawing/2014/main" id="{35312FE2-A1A1-4E4D-A067-16BCCE3E33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886691"/>
              </p:ext>
            </p:extLst>
          </p:nvPr>
        </p:nvGraphicFramePr>
        <p:xfrm>
          <a:off x="612326" y="1005250"/>
          <a:ext cx="69850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984720" imgH="1371600" progId="Equation.DSMT4">
                  <p:embed/>
                </p:oleObj>
              </mc:Choice>
              <mc:Fallback>
                <p:oleObj name="Equation" r:id="rId6" imgW="6984720" imgH="1371600" progId="Equation.DSMT4">
                  <p:embed/>
                  <p:pic>
                    <p:nvPicPr>
                      <p:cNvPr id="29" name="Object 4">
                        <a:extLst>
                          <a:ext uri="{FF2B5EF4-FFF2-40B4-BE49-F238E27FC236}">
                            <a16:creationId xmlns:a16="http://schemas.microsoft.com/office/drawing/2014/main" id="{35312FE2-A1A1-4E4D-A067-16BCCE3E33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326" y="1005250"/>
                        <a:ext cx="69850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16DBCCB-D927-4BC7-A362-3C1D22D6F744}"/>
              </a:ext>
            </a:extLst>
          </p:cNvPr>
          <p:cNvSpPr txBox="1"/>
          <p:nvPr/>
        </p:nvSpPr>
        <p:spPr>
          <a:xfrm>
            <a:off x="452788" y="3134137"/>
            <a:ext cx="3183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2D rigid rotor case</a:t>
            </a:r>
          </a:p>
        </p:txBody>
      </p:sp>
      <p:pic>
        <p:nvPicPr>
          <p:cNvPr id="31" name="Picture 3">
            <a:extLst>
              <a:ext uri="{FF2B5EF4-FFF2-40B4-BE49-F238E27FC236}">
                <a16:creationId xmlns:a16="http://schemas.microsoft.com/office/drawing/2014/main" id="{CB8C7F50-1C77-4D42-A50B-DF16DDD97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94486" y="3801663"/>
            <a:ext cx="1743651" cy="155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AFAB11E-D3CA-4C14-B490-E2E5C1D51FCB}"/>
              </a:ext>
            </a:extLst>
          </p:cNvPr>
          <p:cNvSpPr txBox="1"/>
          <p:nvPr/>
        </p:nvSpPr>
        <p:spPr>
          <a:xfrm>
            <a:off x="4640498" y="3096550"/>
            <a:ext cx="3405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3D rigid rotor case </a:t>
            </a:r>
          </a:p>
        </p:txBody>
      </p:sp>
      <p:graphicFrame>
        <p:nvGraphicFramePr>
          <p:cNvPr id="33" name="Object 4">
            <a:extLst>
              <a:ext uri="{FF2B5EF4-FFF2-40B4-BE49-F238E27FC236}">
                <a16:creationId xmlns:a16="http://schemas.microsoft.com/office/drawing/2014/main" id="{0D6943C2-271B-4853-A6BA-3C867E9CFB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888271"/>
              </p:ext>
            </p:extLst>
          </p:nvPr>
        </p:nvGraphicFramePr>
        <p:xfrm>
          <a:off x="2628260" y="4111759"/>
          <a:ext cx="1574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74640" imgH="952200" progId="Equation.DSMT4">
                  <p:embed/>
                </p:oleObj>
              </mc:Choice>
              <mc:Fallback>
                <p:oleObj name="Equation" r:id="rId9" imgW="1574640" imgH="952200" progId="Equation.DSMT4">
                  <p:embed/>
                  <p:pic>
                    <p:nvPicPr>
                      <p:cNvPr id="33" name="Object 4">
                        <a:extLst>
                          <a:ext uri="{FF2B5EF4-FFF2-40B4-BE49-F238E27FC236}">
                            <a16:creationId xmlns:a16="http://schemas.microsoft.com/office/drawing/2014/main" id="{0D6943C2-271B-4853-A6BA-3C867E9CFB4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260" y="4111759"/>
                        <a:ext cx="15748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E9AD1F96-11DC-45D3-B2ED-53E5BA0940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809129"/>
              </p:ext>
            </p:extLst>
          </p:nvPr>
        </p:nvGraphicFramePr>
        <p:xfrm>
          <a:off x="6748463" y="3736975"/>
          <a:ext cx="2209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09680" imgH="1447560" progId="Equation.DSMT4">
                  <p:embed/>
                </p:oleObj>
              </mc:Choice>
              <mc:Fallback>
                <p:oleObj name="Equation" r:id="rId11" imgW="2209680" imgH="144756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E9AD1F96-11DC-45D3-B2ED-53E5BA094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48463" y="3736975"/>
                        <a:ext cx="2209800" cy="1447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698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Object 8">
            <a:extLst>
              <a:ext uri="{FF2B5EF4-FFF2-40B4-BE49-F238E27FC236}">
                <a16:creationId xmlns:a16="http://schemas.microsoft.com/office/drawing/2014/main" id="{0F27B283-CBE1-4CA9-B894-0FDE6E60F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245779"/>
              </p:ext>
            </p:extLst>
          </p:nvPr>
        </p:nvGraphicFramePr>
        <p:xfrm>
          <a:off x="539552" y="3083903"/>
          <a:ext cx="6261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60760" imgH="685800" progId="Equation.DSMT4">
                  <p:embed/>
                </p:oleObj>
              </mc:Choice>
              <mc:Fallback>
                <p:oleObj name="Equation" r:id="rId3" imgW="6260760" imgH="685800" progId="Equation.DSMT4">
                  <p:embed/>
                  <p:pic>
                    <p:nvPicPr>
                      <p:cNvPr id="34" name="Object 8">
                        <a:extLst>
                          <a:ext uri="{FF2B5EF4-FFF2-40B4-BE49-F238E27FC236}">
                            <a16:creationId xmlns:a16="http://schemas.microsoft.com/office/drawing/2014/main" id="{0F27B283-CBE1-4CA9-B894-0FDE6E60F1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083903"/>
                        <a:ext cx="6261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>
            <a:extLst>
              <a:ext uri="{FF2B5EF4-FFF2-40B4-BE49-F238E27FC236}">
                <a16:creationId xmlns:a16="http://schemas.microsoft.com/office/drawing/2014/main" id="{E9B3AAF4-7ADB-4D1D-9CE2-7FD9F9532E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54171"/>
              </p:ext>
            </p:extLst>
          </p:nvPr>
        </p:nvGraphicFramePr>
        <p:xfrm>
          <a:off x="1300883" y="3868054"/>
          <a:ext cx="7264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64080" imgH="761760" progId="Equation.DSMT4">
                  <p:embed/>
                </p:oleObj>
              </mc:Choice>
              <mc:Fallback>
                <p:oleObj name="Equation" r:id="rId5" imgW="7264080" imgH="761760" progId="Equation.DSMT4">
                  <p:embed/>
                  <p:pic>
                    <p:nvPicPr>
                      <p:cNvPr id="35" name="Object 9">
                        <a:extLst>
                          <a:ext uri="{FF2B5EF4-FFF2-40B4-BE49-F238E27FC236}">
                            <a16:creationId xmlns:a16="http://schemas.microsoft.com/office/drawing/2014/main" id="{E9B3AAF4-7ADB-4D1D-9CE2-7FD9F9532E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0883" y="3868054"/>
                        <a:ext cx="7264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10">
            <a:extLst>
              <a:ext uri="{FF2B5EF4-FFF2-40B4-BE49-F238E27FC236}">
                <a16:creationId xmlns:a16="http://schemas.microsoft.com/office/drawing/2014/main" id="{EDC5FEE6-7B2D-41B3-9C60-5025DE36A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2492896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859F2C11-202E-456D-8773-ACED20A77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67" y="4719886"/>
            <a:ext cx="61206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Fluctuation-dissipation operators are now given by</a:t>
            </a:r>
          </a:p>
        </p:txBody>
      </p:sp>
      <p:sp>
        <p:nvSpPr>
          <p:cNvPr id="17" name="正方形/長方形 19">
            <a:extLst>
              <a:ext uri="{FF2B5EF4-FFF2-40B4-BE49-F238E27FC236}">
                <a16:creationId xmlns:a16="http://schemas.microsoft.com/office/drawing/2014/main" id="{5E4AADD7-FE85-493B-9973-8D8E78CA5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0244"/>
            <a:ext cx="93778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Quantum Hierarchical Fokker-Planck Eq. (in Cartesian coordinates)</a:t>
            </a:r>
          </a:p>
        </p:txBody>
      </p:sp>
      <p:graphicFrame>
        <p:nvGraphicFramePr>
          <p:cNvPr id="14" name="Object 9">
            <a:extLst>
              <a:ext uri="{FF2B5EF4-FFF2-40B4-BE49-F238E27FC236}">
                <a16:creationId xmlns:a16="http://schemas.microsoft.com/office/drawing/2014/main" id="{0F80B3E2-92AA-4182-9CDE-0B62C8FD0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389580"/>
              </p:ext>
            </p:extLst>
          </p:nvPr>
        </p:nvGraphicFramePr>
        <p:xfrm>
          <a:off x="6458521" y="5341910"/>
          <a:ext cx="2209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09680" imgH="787320" progId="Equation.DSMT4">
                  <p:embed/>
                </p:oleObj>
              </mc:Choice>
              <mc:Fallback>
                <p:oleObj name="Equation" r:id="rId7" imgW="2209680" imgH="787320" progId="Equation.DSMT4">
                  <p:embed/>
                  <p:pic>
                    <p:nvPicPr>
                      <p:cNvPr id="14" name="Object 9">
                        <a:extLst>
                          <a:ext uri="{FF2B5EF4-FFF2-40B4-BE49-F238E27FC236}">
                            <a16:creationId xmlns:a16="http://schemas.microsoft.com/office/drawing/2014/main" id="{0F80B3E2-92AA-4182-9CDE-0B62C8FD09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8521" y="5341910"/>
                        <a:ext cx="2209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9">
            <a:extLst>
              <a:ext uri="{FF2B5EF4-FFF2-40B4-BE49-F238E27FC236}">
                <a16:creationId xmlns:a16="http://schemas.microsoft.com/office/drawing/2014/main" id="{6EAD4338-F07A-4806-944D-DF1442511D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255428"/>
              </p:ext>
            </p:extLst>
          </p:nvPr>
        </p:nvGraphicFramePr>
        <p:xfrm>
          <a:off x="539552" y="5263328"/>
          <a:ext cx="5842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841720" imgH="761760" progId="Equation.DSMT4">
                  <p:embed/>
                </p:oleObj>
              </mc:Choice>
              <mc:Fallback>
                <p:oleObj name="Equation" r:id="rId9" imgW="5841720" imgH="761760" progId="Equation.DSMT4">
                  <p:embed/>
                  <p:pic>
                    <p:nvPicPr>
                      <p:cNvPr id="20" name="Object 9">
                        <a:extLst>
                          <a:ext uri="{FF2B5EF4-FFF2-40B4-BE49-F238E27FC236}">
                            <a16:creationId xmlns:a16="http://schemas.microsoft.com/office/drawing/2014/main" id="{6EAD4338-F07A-4806-944D-DF1442511D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263328"/>
                        <a:ext cx="58420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FC5C1DE7-80E9-4158-9A8A-1913F458E2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891753"/>
              </p:ext>
            </p:extLst>
          </p:nvPr>
        </p:nvGraphicFramePr>
        <p:xfrm>
          <a:off x="318611" y="854538"/>
          <a:ext cx="8821738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26480" imgH="1473120" progId="Equation.DSMT4">
                  <p:embed/>
                </p:oleObj>
              </mc:Choice>
              <mc:Fallback>
                <p:oleObj name="Equation" r:id="rId11" imgW="8826480" imgH="147312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FC5C1DE7-80E9-4158-9A8A-1913F458E2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611" y="854538"/>
                        <a:ext cx="8821738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34327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0860" y="150365"/>
            <a:ext cx="1346856" cy="118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正方形/長方形 2"/>
          <p:cNvSpPr/>
          <p:nvPr/>
        </p:nvSpPr>
        <p:spPr>
          <a:xfrm>
            <a:off x="262475" y="236384"/>
            <a:ext cx="3985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Free rotor (2D case)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304104" y="5000371"/>
            <a:ext cx="9145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In the classical limit, the above eq. is equivalent to</a:t>
            </a:r>
          </a:p>
          <a:p>
            <a:r>
              <a:rPr lang="en-US" altLang="ja-JP" sz="2400" dirty="0">
                <a:solidFill>
                  <a:srgbClr val="0C0597"/>
                </a:solidFill>
              </a:rPr>
              <a:t>the Langevin equation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985B34E-F206-4861-A2BB-DA4E604DA4A8}"/>
              </a:ext>
            </a:extLst>
          </p:cNvPr>
          <p:cNvSpPr txBox="1"/>
          <p:nvPr/>
        </p:nvSpPr>
        <p:spPr>
          <a:xfrm>
            <a:off x="257027" y="890157"/>
            <a:ext cx="67687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Under high temperature Markovian limit (semi-classical)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464FBE9C-BE26-448B-B6E0-64896D735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860" y="5140805"/>
            <a:ext cx="889907" cy="1143000"/>
          </a:xfrm>
          <a:prstGeom prst="rect">
            <a:avLst/>
          </a:prstGeom>
        </p:spPr>
      </p:pic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98280E69-0018-4543-ADE6-16B84CC39898}"/>
              </a:ext>
            </a:extLst>
          </p:cNvPr>
          <p:cNvSpPr/>
          <p:nvPr/>
        </p:nvSpPr>
        <p:spPr>
          <a:xfrm>
            <a:off x="7881185" y="6381328"/>
            <a:ext cx="105670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Iwamoto</a:t>
            </a:r>
            <a:endParaRPr lang="ja-JP" altLang="en-US" dirty="0"/>
          </a:p>
        </p:txBody>
      </p:sp>
      <p:pic>
        <p:nvPicPr>
          <p:cNvPr id="14" name="Picture 2" descr="C:\Users\iwamoto.ALPS\Downloads\texclip20180908150239.png">
            <a:extLst>
              <a:ext uri="{FF2B5EF4-FFF2-40B4-BE49-F238E27FC236}">
                <a16:creationId xmlns:a16="http://schemas.microsoft.com/office/drawing/2014/main" id="{B9A08A2D-ECF3-4E04-9E32-12EE5E2CA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45" y="1450766"/>
            <a:ext cx="8521535" cy="2128991"/>
          </a:xfrm>
          <a:prstGeom prst="rect">
            <a:avLst/>
          </a:prstGeom>
          <a:noFill/>
        </p:spPr>
      </p:pic>
      <p:graphicFrame>
        <p:nvGraphicFramePr>
          <p:cNvPr id="16" name="Object 4">
            <a:extLst>
              <a:ext uri="{FF2B5EF4-FFF2-40B4-BE49-F238E27FC236}">
                <a16:creationId xmlns:a16="http://schemas.microsoft.com/office/drawing/2014/main" id="{ADD7DFFB-1FB6-4683-B2DB-D63FD669DE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03564"/>
              </p:ext>
            </p:extLst>
          </p:nvPr>
        </p:nvGraphicFramePr>
        <p:xfrm>
          <a:off x="6834735" y="1369989"/>
          <a:ext cx="1574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74640" imgH="952200" progId="Equation.DSMT4">
                  <p:embed/>
                </p:oleObj>
              </mc:Choice>
              <mc:Fallback>
                <p:oleObj name="Equation" r:id="rId5" imgW="1574640" imgH="952200" progId="Equation.DSMT4">
                  <p:embed/>
                  <p:pic>
                    <p:nvPicPr>
                      <p:cNvPr id="16" name="Object 4">
                        <a:extLst>
                          <a:ext uri="{FF2B5EF4-FFF2-40B4-BE49-F238E27FC236}">
                            <a16:creationId xmlns:a16="http://schemas.microsoft.com/office/drawing/2014/main" id="{ADD7DFFB-1FB6-4683-B2DB-D63FD669DE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4735" y="1369989"/>
                        <a:ext cx="15748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C6728BD-DB63-4460-98A3-98CB2CA79FD1}"/>
              </a:ext>
            </a:extLst>
          </p:cNvPr>
          <p:cNvSpPr txBox="1"/>
          <p:nvPr/>
        </p:nvSpPr>
        <p:spPr>
          <a:xfrm>
            <a:off x="257027" y="3999946"/>
            <a:ext cx="67687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For small moment of inertia</a:t>
            </a:r>
            <a:r>
              <a:rPr lang="en-US" sz="2400" i="1" dirty="0"/>
              <a:t>,</a:t>
            </a:r>
          </a:p>
          <a:p>
            <a:r>
              <a:rPr lang="en-US" sz="2400" dirty="0"/>
              <a:t>eigen energy states are discretized</a:t>
            </a:r>
            <a:endParaRPr lang="en-US" sz="2400" i="1" dirty="0"/>
          </a:p>
        </p:txBody>
      </p:sp>
      <p:graphicFrame>
        <p:nvGraphicFramePr>
          <p:cNvPr id="25" name="Object 4">
            <a:extLst>
              <a:ext uri="{FF2B5EF4-FFF2-40B4-BE49-F238E27FC236}">
                <a16:creationId xmlns:a16="http://schemas.microsoft.com/office/drawing/2014/main" id="{5AB69FAA-DF0D-4AA5-AED2-968583DA9E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75250"/>
              </p:ext>
            </p:extLst>
          </p:nvPr>
        </p:nvGraphicFramePr>
        <p:xfrm>
          <a:off x="3367088" y="5862638"/>
          <a:ext cx="20288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28800" imgH="406080" progId="Equation.DSMT4">
                  <p:embed/>
                </p:oleObj>
              </mc:Choice>
              <mc:Fallback>
                <p:oleObj name="Equation" r:id="rId7" imgW="1828800" imgH="406080" progId="Equation.DSMT4">
                  <p:embed/>
                  <p:pic>
                    <p:nvPicPr>
                      <p:cNvPr id="25" name="Object 4">
                        <a:extLst>
                          <a:ext uri="{FF2B5EF4-FFF2-40B4-BE49-F238E27FC236}">
                            <a16:creationId xmlns:a16="http://schemas.microsoft.com/office/drawing/2014/main" id="{5AB69FAA-DF0D-4AA5-AED2-968583DA9E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7088" y="5862638"/>
                        <a:ext cx="2028825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A0443A2A-1580-41BC-966C-C7602A5FB5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116253"/>
              </p:ext>
            </p:extLst>
          </p:nvPr>
        </p:nvGraphicFramePr>
        <p:xfrm>
          <a:off x="4996046" y="3956656"/>
          <a:ext cx="3576638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25600" imgH="825480" progId="Equation.DSMT4">
                  <p:embed/>
                </p:oleObj>
              </mc:Choice>
              <mc:Fallback>
                <p:oleObj name="Equation" r:id="rId9" imgW="3225600" imgH="825480" progId="Equation.DSMT4">
                  <p:embed/>
                  <p:pic>
                    <p:nvPicPr>
                      <p:cNvPr id="26" name="Object 4">
                        <a:extLst>
                          <a:ext uri="{FF2B5EF4-FFF2-40B4-BE49-F238E27FC236}">
                            <a16:creationId xmlns:a16="http://schemas.microsoft.com/office/drawing/2014/main" id="{A0443A2A-1580-41BC-966C-C7602A5FB5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6046" y="3956656"/>
                        <a:ext cx="3576638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2F87C99C-D1B1-4A8D-814A-EFB89F0F58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901258">
            <a:off x="8323274" y="523020"/>
            <a:ext cx="589013" cy="316280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FF286C8-41C8-4412-A2B5-B0DE9800322D}"/>
              </a:ext>
            </a:extLst>
          </p:cNvPr>
          <p:cNvSpPr/>
          <p:nvPr/>
        </p:nvSpPr>
        <p:spPr>
          <a:xfrm>
            <a:off x="304104" y="6601901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Phys, </a:t>
            </a:r>
            <a:r>
              <a:rPr lang="en-US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149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, 084110 (2018)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8364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5192" y="1082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Linear absorption spectrum obtained from 2D RISB model</a:t>
            </a:r>
            <a:endParaRPr kumimoji="1" lang="ja-JP" alt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573" y="1405329"/>
            <a:ext cx="5602838" cy="765351"/>
          </a:xfrm>
          <a:prstGeom prst="rect">
            <a:avLst/>
          </a:prstGeom>
        </p:spPr>
      </p:pic>
      <p:pic>
        <p:nvPicPr>
          <p:cNvPr id="10" name="Picture 2" descr="C:\Users\iwamoto.ALPS\fortran\rotator\article3D\dof3\summer\2d\current.pn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757391"/>
            <a:ext cx="4512502" cy="3384376"/>
          </a:xfrm>
          <a:prstGeom prst="rect">
            <a:avLst/>
          </a:prstGeom>
          <a:noFill/>
        </p:spPr>
      </p:pic>
      <p:pic>
        <p:nvPicPr>
          <p:cNvPr id="11" name="Picture 3" descr="C:\Users\iwamoto.ALPS\fortran\rotator\article3D\dof3\summer\2d\current.pn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734744"/>
            <a:ext cx="4542698" cy="3407023"/>
          </a:xfrm>
          <a:prstGeom prst="rect">
            <a:avLst/>
          </a:prstGeom>
          <a:noFill/>
        </p:spPr>
      </p:pic>
      <p:sp>
        <p:nvSpPr>
          <p:cNvPr id="8" name="テキスト ボックス 7"/>
          <p:cNvSpPr txBox="1"/>
          <p:nvPr/>
        </p:nvSpPr>
        <p:spPr>
          <a:xfrm>
            <a:off x="6948264" y="3717032"/>
            <a:ext cx="163217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FF66CC"/>
                </a:solidFill>
              </a:rPr>
              <a:t>Strong damping</a:t>
            </a:r>
            <a:endParaRPr kumimoji="1"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627784" y="3720756"/>
            <a:ext cx="154830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66FF"/>
                </a:solidFill>
              </a:rPr>
              <a:t>Weak damping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pic>
        <p:nvPicPr>
          <p:cNvPr id="12" name="Picture 19" descr="\begin{align}&#10;I \ddot{\theta} + \eta \dot{\theta}  +U(\theta)&amp;= \zeta(t) \notag&#10;\end{align}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421641"/>
            <a:ext cx="2355658" cy="307260"/>
          </a:xfrm>
          <a:prstGeom prst="rect">
            <a:avLst/>
          </a:prstGeom>
          <a:noFill/>
        </p:spPr>
      </p:pic>
      <p:sp>
        <p:nvSpPr>
          <p:cNvPr id="13" name="正方形/長方形 12"/>
          <p:cNvSpPr/>
          <p:nvPr/>
        </p:nvSpPr>
        <p:spPr>
          <a:xfrm>
            <a:off x="4696511" y="2380937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Classical case:</a:t>
            </a:r>
            <a:endParaRPr lang="ja-JP" altLang="en-US" dirty="0"/>
          </a:p>
        </p:txBody>
      </p:sp>
      <p:graphicFrame>
        <p:nvGraphicFramePr>
          <p:cNvPr id="15" name="Object 4">
            <a:extLst>
              <a:ext uri="{FF2B5EF4-FFF2-40B4-BE49-F238E27FC236}">
                <a16:creationId xmlns:a16="http://schemas.microsoft.com/office/drawing/2014/main" id="{14DD2B4D-2796-4F2E-90AD-CBFB71AC18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912443"/>
              </p:ext>
            </p:extLst>
          </p:nvPr>
        </p:nvGraphicFramePr>
        <p:xfrm>
          <a:off x="752475" y="2370138"/>
          <a:ext cx="325278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33640" imgH="393480" progId="Equation.DSMT4">
                  <p:embed/>
                </p:oleObj>
              </mc:Choice>
              <mc:Fallback>
                <p:oleObj name="Equation" r:id="rId6" imgW="2933640" imgH="393480" progId="Equation.DSMT4">
                  <p:embed/>
                  <p:pic>
                    <p:nvPicPr>
                      <p:cNvPr id="15" name="Object 4">
                        <a:extLst>
                          <a:ext uri="{FF2B5EF4-FFF2-40B4-BE49-F238E27FC236}">
                            <a16:creationId xmlns:a16="http://schemas.microsoft.com/office/drawing/2014/main" id="{14DD2B4D-2796-4F2E-90AD-CBFB71AC18D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2370138"/>
                        <a:ext cx="3252788" cy="436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588A2DD-9B2C-43CA-91A8-C5713757244B}"/>
              </a:ext>
            </a:extLst>
          </p:cNvPr>
          <p:cNvSpPr/>
          <p:nvPr/>
        </p:nvSpPr>
        <p:spPr>
          <a:xfrm>
            <a:off x="899592" y="6499038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Phys, </a:t>
            </a:r>
            <a:r>
              <a:rPr lang="en-US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149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, 084110 (2018)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6582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322191" y="237253"/>
            <a:ext cx="717536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Rotationally invariant heat-bath model </a:t>
            </a:r>
          </a:p>
          <a:p>
            <a:r>
              <a:rPr lang="en-US" altLang="ja-JP" sz="32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 3D quantum rotor</a:t>
            </a:r>
            <a:endParaRPr lang="ja-JP" altLang="en-US" sz="32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67544" y="1412220"/>
            <a:ext cx="6210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3D case under high temperature Markovian condition</a:t>
            </a:r>
            <a:endParaRPr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67544" y="4366108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In the classical case</a:t>
            </a:r>
            <a:endParaRPr lang="ja-JP" altLang="en-US" sz="28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7702" y="181646"/>
            <a:ext cx="1576298" cy="140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0" descr="C:\Users\iwamoto.ALPS\Downloads\texclip201808151547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898910"/>
            <a:ext cx="4104456" cy="1409455"/>
          </a:xfrm>
          <a:prstGeom prst="rect">
            <a:avLst/>
          </a:prstGeom>
          <a:noFill/>
        </p:spPr>
      </p:pic>
      <p:pic>
        <p:nvPicPr>
          <p:cNvPr id="19" name="Picture 7" descr="C:\Users\iwamoto.ALPS\Downloads\texclip2018090817555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322" y="1951676"/>
            <a:ext cx="7211215" cy="2240239"/>
          </a:xfrm>
          <a:prstGeom prst="rect">
            <a:avLst/>
          </a:prstGeom>
          <a:noFill/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E279359C-E9D5-4B94-8120-4F5348881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901258">
            <a:off x="8000198" y="725620"/>
            <a:ext cx="711307" cy="316280"/>
          </a:xfrm>
          <a:prstGeom prst="rect">
            <a:avLst/>
          </a:prstGeom>
        </p:spPr>
      </p:pic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9A0A5CB8-9561-483A-8FD0-351EBB3AAF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31302"/>
              </p:ext>
            </p:extLst>
          </p:nvPr>
        </p:nvGraphicFramePr>
        <p:xfrm>
          <a:off x="7020943" y="1878176"/>
          <a:ext cx="19431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42920" imgH="1130040" progId="Equation.DSMT4">
                  <p:embed/>
                </p:oleObj>
              </mc:Choice>
              <mc:Fallback>
                <p:oleObj name="Equation" r:id="rId6" imgW="1942920" imgH="113004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9A0A5CB8-9561-483A-8FD0-351EBB3AAF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20943" y="1878176"/>
                        <a:ext cx="1943100" cy="1130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EF43945-6929-4D7B-AFCC-50C465022BB6}"/>
              </a:ext>
            </a:extLst>
          </p:cNvPr>
          <p:cNvSpPr/>
          <p:nvPr/>
        </p:nvSpPr>
        <p:spPr>
          <a:xfrm>
            <a:off x="683568" y="6527595"/>
            <a:ext cx="7056784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600"/>
              </a:lnSpc>
              <a:spcAft>
                <a:spcPts val="0"/>
              </a:spcAft>
              <a:buSzPts val="1200"/>
              <a:tabLst>
                <a:tab pos="571500" algn="l"/>
              </a:tabLst>
            </a:pP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Y. Iwamoto and Y. Tanimura, J. Chem. Phys. </a:t>
            </a:r>
            <a:r>
              <a:rPr lang="fr-FR" altLang="ja-JP" b="1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151, </a:t>
            </a:r>
            <a:r>
              <a:rPr lang="fr-FR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044105 (2019).</a:t>
            </a:r>
            <a:r>
              <a:rPr lang="en-US" altLang="ja-JP" dirty="0">
                <a:solidFill>
                  <a:srgbClr val="0066FF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endParaRPr lang="ja-JP" altLang="ja-JP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946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11283</TotalTime>
  <Words>1007</Words>
  <Application>Microsoft Office PowerPoint</Application>
  <PresentationFormat>画面に合わせる (4:3)</PresentationFormat>
  <Paragraphs>160</Paragraphs>
  <Slides>22</Slides>
  <Notes>4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33" baseType="lpstr">
      <vt:lpstr>Arial Unicode MS</vt:lpstr>
      <vt:lpstr>AdvOT118e7927</vt:lpstr>
      <vt:lpstr>Arial</vt:lpstr>
      <vt:lpstr>Times New Roman</vt:lpstr>
      <vt:lpstr>Tahoma</vt:lpstr>
      <vt:lpstr>Georgia</vt:lpstr>
      <vt:lpstr>Calibri</vt:lpstr>
      <vt:lpstr>HGP創英角ﾎﾟｯﾌﾟ体</vt:lpstr>
      <vt:lpstr>Cambria Math</vt:lpstr>
      <vt:lpstr>Office テーマ</vt:lpstr>
      <vt:lpstr>Equation</vt:lpstr>
      <vt:lpstr>Hierarchical Fokker-Planck Eqs. for rotationally invariant system-bath  model with gauge fields</vt:lpstr>
      <vt:lpstr>Intensive ZOOM Lecture Course for HEOM (sponsored by USTC)</vt:lpstr>
      <vt:lpstr>PowerPoint プレゼンテーション</vt:lpstr>
      <vt:lpstr>Caldeira-Leggett model</vt:lpstr>
      <vt:lpstr>PowerPoint プレゼンテーション</vt:lpstr>
      <vt:lpstr>PowerPoint プレゼンテーション</vt:lpstr>
      <vt:lpstr>PowerPoint プレゼンテーション</vt:lpstr>
      <vt:lpstr>Linear absorption spectrum obtained from 2D RISB model</vt:lpstr>
      <vt:lpstr>PowerPoint プレゼンテーション</vt:lpstr>
      <vt:lpstr>Linear absorption (quantum &amp; classical) </vt:lpstr>
      <vt:lpstr>PowerPoint プレゼンテーション</vt:lpstr>
      <vt:lpstr>1D&amp;2D spectra for different SB coupling</vt:lpstr>
      <vt:lpstr>PowerPoint プレゼンテーション</vt:lpstr>
      <vt:lpstr>1D &amp; 2D spectra under Stark field (weak damping case)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Summery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1502</cp:revision>
  <cp:lastPrinted>2023-09-23T05:07:51Z</cp:lastPrinted>
  <dcterms:created xsi:type="dcterms:W3CDTF">2008-07-07T04:03:54Z</dcterms:created>
  <dcterms:modified xsi:type="dcterms:W3CDTF">2025-03-27T21:57:11Z</dcterms:modified>
</cp:coreProperties>
</file>