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63"/>
  </p:notesMasterIdLst>
  <p:sldIdLst>
    <p:sldId id="1685" r:id="rId2"/>
    <p:sldId id="1668" r:id="rId3"/>
    <p:sldId id="256" r:id="rId4"/>
    <p:sldId id="1653" r:id="rId5"/>
    <p:sldId id="1669" r:id="rId6"/>
    <p:sldId id="1652" r:id="rId7"/>
    <p:sldId id="1654" r:id="rId8"/>
    <p:sldId id="1670" r:id="rId9"/>
    <p:sldId id="1666" r:id="rId10"/>
    <p:sldId id="1672" r:id="rId11"/>
    <p:sldId id="1664" r:id="rId12"/>
    <p:sldId id="1663" r:id="rId13"/>
    <p:sldId id="1159" r:id="rId14"/>
    <p:sldId id="1492" r:id="rId15"/>
    <p:sldId id="1446" r:id="rId16"/>
    <p:sldId id="1447" r:id="rId17"/>
    <p:sldId id="1676" r:id="rId18"/>
    <p:sldId id="1449" r:id="rId19"/>
    <p:sldId id="1450" r:id="rId20"/>
    <p:sldId id="1451" r:id="rId21"/>
    <p:sldId id="1657" r:id="rId22"/>
    <p:sldId id="1452" r:id="rId23"/>
    <p:sldId id="1453" r:id="rId24"/>
    <p:sldId id="1456" r:id="rId25"/>
    <p:sldId id="1457" r:id="rId26"/>
    <p:sldId id="1458" r:id="rId27"/>
    <p:sldId id="1459" r:id="rId28"/>
    <p:sldId id="1460" r:id="rId29"/>
    <p:sldId id="1461" r:id="rId30"/>
    <p:sldId id="1462" r:id="rId31"/>
    <p:sldId id="1463" r:id="rId32"/>
    <p:sldId id="1464" r:id="rId33"/>
    <p:sldId id="1465" r:id="rId34"/>
    <p:sldId id="1466" r:id="rId35"/>
    <p:sldId id="1467" r:id="rId36"/>
    <p:sldId id="1468" r:id="rId37"/>
    <p:sldId id="1469" r:id="rId38"/>
    <p:sldId id="1658" r:id="rId39"/>
    <p:sldId id="1471" r:id="rId40"/>
    <p:sldId id="1490" r:id="rId41"/>
    <p:sldId id="1659" r:id="rId42"/>
    <p:sldId id="1473" r:id="rId43"/>
    <p:sldId id="1474" r:id="rId44"/>
    <p:sldId id="1660" r:id="rId45"/>
    <p:sldId id="1677" r:id="rId46"/>
    <p:sldId id="1675" r:id="rId47"/>
    <p:sldId id="1678" r:id="rId48"/>
    <p:sldId id="1679" r:id="rId49"/>
    <p:sldId id="1680" r:id="rId50"/>
    <p:sldId id="1681" r:id="rId51"/>
    <p:sldId id="1682" r:id="rId52"/>
    <p:sldId id="1687" r:id="rId53"/>
    <p:sldId id="1686" r:id="rId54"/>
    <p:sldId id="1032" r:id="rId55"/>
    <p:sldId id="1690" r:id="rId56"/>
    <p:sldId id="1688" r:id="rId57"/>
    <p:sldId id="1559" r:id="rId58"/>
    <p:sldId id="1485" r:id="rId59"/>
    <p:sldId id="1525" r:id="rId60"/>
    <p:sldId id="1524" r:id="rId61"/>
    <p:sldId id="1104" r:id="rId62"/>
  </p:sldIdLst>
  <p:sldSz cx="9144000" cy="6858000" type="screen4x3"/>
  <p:notesSz cx="6858000" cy="9144000"/>
  <p:embeddedFontLst>
    <p:embeddedFont>
      <p:font typeface="Arial Rounded MT Bold" panose="020F0704030504030204" pitchFamily="34" charset="0"/>
      <p:regular r:id="rId64"/>
    </p:embeddedFont>
    <p:embeddedFont>
      <p:font typeface="Arial Unicode MS" panose="020B0604020202020204" pitchFamily="50" charset="-128"/>
      <p:regular r:id="rId65"/>
    </p:embeddedFont>
    <p:embeddedFont>
      <p:font typeface="Cambria Math" panose="02040503050406030204" pitchFamily="18" charset="0"/>
      <p:regular r:id="rId66"/>
    </p:embeddedFont>
    <p:embeddedFont>
      <p:font typeface="Helvetica" panose="020B0604020202020204" pitchFamily="34" charset="0"/>
      <p:regular r:id="rId67"/>
      <p:bold r:id="rId68"/>
      <p:italic r:id="rId69"/>
      <p:boldItalic r:id="rId70"/>
    </p:embeddedFont>
    <p:embeddedFont>
      <p:font typeface="Tahoma" panose="020B0604030504040204" pitchFamily="34" charset="0"/>
      <p:regular r:id="rId71"/>
      <p:bold r:id="rId72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shitaka Tanimura" initials="YT" lastIdx="2" clrIdx="0">
    <p:extLst>
      <p:ext uri="{19B8F6BF-5375-455C-9EA6-DF929625EA0E}">
        <p15:presenceInfo xmlns:p15="http://schemas.microsoft.com/office/powerpoint/2012/main" userId="79b6f1e3099c201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C0597"/>
    <a:srgbClr val="0066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0" autoAdjust="0"/>
    <p:restoredTop sz="94578" autoAdjust="0"/>
  </p:normalViewPr>
  <p:slideViewPr>
    <p:cSldViewPr>
      <p:cViewPr varScale="1">
        <p:scale>
          <a:sx n="92" d="100"/>
          <a:sy n="92" d="100"/>
        </p:scale>
        <p:origin x="103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91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notesMaster" Target="notesMasters/notesMaster1.xml"/><Relationship Id="rId68" Type="http://schemas.openxmlformats.org/officeDocument/2006/relationships/font" Target="fonts/font5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3.fntdata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1.fntdata"/><Relationship Id="rId69" Type="http://schemas.openxmlformats.org/officeDocument/2006/relationships/font" Target="fonts/font6.fntdata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7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2.fntdata"/><Relationship Id="rId73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8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A9FB1AF9-0BE0-43D8-8856-18DE6200791A}" type="datetimeFigureOut">
              <a:rPr lang="ja-JP" altLang="en-US" smtClean="0"/>
              <a:pPr/>
              <a:t>2025/3/28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84504121-8DE3-4220-B17D-DA61AB014CB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481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79417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17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3346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11A873-A3FE-4A38-85E7-76FC737EE5A6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85003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11A873-A3FE-4A38-85E7-76FC737EE5A6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42887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96B22-9E14-4456-AE24-27BB5C5B3FC1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42708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96B22-9E14-4456-AE24-27BB5C5B3FC1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45953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96B22-9E14-4456-AE24-27BB5C5B3FC1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66763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Please note around here.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96B22-9E14-4456-AE24-27BB5C5B3FC1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9137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96B22-9E14-4456-AE24-27BB5C5B3FC1}" type="slidenum">
              <a:rPr kumimoji="1" lang="ja-JP" altLang="en-US" smtClean="0"/>
              <a:pPr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2313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96B22-9E14-4456-AE24-27BB5C5B3FC1}" type="slidenum">
              <a:rPr kumimoji="1" lang="ja-JP" altLang="en-US" smtClean="0"/>
              <a:pPr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64065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96B22-9E14-4456-AE24-27BB5C5B3FC1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1501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003420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96B22-9E14-4456-AE24-27BB5C5B3FC1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17400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96B22-9E14-4456-AE24-27BB5C5B3FC1}" type="slidenum">
              <a:rPr kumimoji="1" lang="ja-JP" altLang="en-US" smtClean="0"/>
              <a:pPr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37016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96B22-9E14-4456-AE24-27BB5C5B3FC1}" type="slidenum">
              <a:rPr kumimoji="1" lang="ja-JP" altLang="en-US" smtClean="0"/>
              <a:pPr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74347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96B22-9E14-4456-AE24-27BB5C5B3FC1}" type="slidenum">
              <a:rPr kumimoji="1" lang="ja-JP" altLang="en-US" smtClean="0"/>
              <a:pPr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37600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96B22-9E14-4456-AE24-27BB5C5B3FC1}" type="slidenum">
              <a:rPr kumimoji="1" lang="ja-JP" altLang="en-US" smtClean="0"/>
              <a:pPr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66164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96B22-9E14-4456-AE24-27BB5C5B3FC1}" type="slidenum">
              <a:rPr kumimoji="1" lang="ja-JP" altLang="en-US" smtClean="0"/>
              <a:pPr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86906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96B22-9E14-4456-AE24-27BB5C5B3FC1}" type="slidenum">
              <a:rPr kumimoji="1" lang="ja-JP" altLang="en-US" smtClean="0"/>
              <a:pPr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32150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96B22-9E14-4456-AE24-27BB5C5B3FC1}" type="slidenum">
              <a:rPr kumimoji="1" lang="ja-JP" altLang="en-US" smtClean="0"/>
              <a:pPr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52210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2F529-9FE4-4F40-9AFF-769C222BBDB5}" type="slidenum">
              <a:rPr kumimoji="1" lang="ja-JP" altLang="en-US" smtClean="0"/>
              <a:pPr/>
              <a:t>40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1357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49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95194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8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86899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51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04190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54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569438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55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91144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03989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10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04190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12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24338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B7C68E-9B49-414A-9461-62D50432E4E5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2038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11A873-A3FE-4A38-85E7-76FC737EE5A6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1462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7646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742F-4DBA-4072-8309-BB101674F04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EAE3FCE0-289F-4813-91B7-6E8EB7521759}" type="datetimeFigureOut">
              <a:rPr lang="ja-JP" altLang="en-US" smtClean="0"/>
              <a:pPr/>
              <a:t>2025/3/28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2D624A83-448A-4278-857B-31F9E8FB8DD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Arial Unicode MS" panose="020B0604020202020204" pitchFamily="50" charset="-128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1.wmf"/><Relationship Id="rId5" Type="http://schemas.openxmlformats.org/officeDocument/2006/relationships/oleObject" Target="../embeddings/oleObject23.bin"/><Relationship Id="rId10" Type="http://schemas.openxmlformats.org/officeDocument/2006/relationships/image" Target="../media/image83.wmf"/><Relationship Id="rId4" Type="http://schemas.openxmlformats.org/officeDocument/2006/relationships/image" Target="../media/image80.wmf"/><Relationship Id="rId9" Type="http://schemas.openxmlformats.org/officeDocument/2006/relationships/oleObject" Target="../embeddings/oleObject25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13" Type="http://schemas.openxmlformats.org/officeDocument/2006/relationships/image" Target="../media/image89.wmf"/><Relationship Id="rId18" Type="http://schemas.openxmlformats.org/officeDocument/2006/relationships/image" Target="../media/image83.wmf"/><Relationship Id="rId3" Type="http://schemas.openxmlformats.org/officeDocument/2006/relationships/image" Target="../media/image84.wmf"/><Relationship Id="rId7" Type="http://schemas.openxmlformats.org/officeDocument/2006/relationships/oleObject" Target="../embeddings/oleObject27.bin"/><Relationship Id="rId12" Type="http://schemas.openxmlformats.org/officeDocument/2006/relationships/oleObject" Target="../embeddings/oleObject29.bin"/><Relationship Id="rId17" Type="http://schemas.openxmlformats.org/officeDocument/2006/relationships/oleObject" Target="../embeddings/oleObject25.bin"/><Relationship Id="rId2" Type="http://schemas.openxmlformats.org/officeDocument/2006/relationships/oleObject" Target="../embeddings/oleObject26.bin"/><Relationship Id="rId16" Type="http://schemas.openxmlformats.org/officeDocument/2006/relationships/image" Target="../media/image7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5.png"/><Relationship Id="rId11" Type="http://schemas.openxmlformats.org/officeDocument/2006/relationships/image" Target="../media/image88.png"/><Relationship Id="rId5" Type="http://schemas.openxmlformats.org/officeDocument/2006/relationships/hyperlink" Target="http://link.aip.org/link/?JCPSA6/96/8485/1" TargetMode="External"/><Relationship Id="rId15" Type="http://schemas.openxmlformats.org/officeDocument/2006/relationships/image" Target="../media/image90.wmf"/><Relationship Id="rId10" Type="http://schemas.openxmlformats.org/officeDocument/2006/relationships/image" Target="../media/image87.wmf"/><Relationship Id="rId4" Type="http://schemas.openxmlformats.org/officeDocument/2006/relationships/hyperlink" Target="http://prola.aps.org/abstract/PRA/v43/i8/p4131_1" TargetMode="External"/><Relationship Id="rId9" Type="http://schemas.openxmlformats.org/officeDocument/2006/relationships/oleObject" Target="../embeddings/oleObject28.bin"/><Relationship Id="rId14" Type="http://schemas.openxmlformats.org/officeDocument/2006/relationships/oleObject" Target="../embeddings/oleObject30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wmf"/><Relationship Id="rId13" Type="http://schemas.openxmlformats.org/officeDocument/2006/relationships/image" Target="../media/image96.wmf"/><Relationship Id="rId18" Type="http://schemas.openxmlformats.org/officeDocument/2006/relationships/hyperlink" Target="https://en.wikipedia.org/wiki/Hans_Kramers" TargetMode="External"/><Relationship Id="rId3" Type="http://schemas.openxmlformats.org/officeDocument/2006/relationships/oleObject" Target="../embeddings/oleObject31.bin"/><Relationship Id="rId21" Type="http://schemas.openxmlformats.org/officeDocument/2006/relationships/image" Target="../media/image100.jpeg"/><Relationship Id="rId7" Type="http://schemas.openxmlformats.org/officeDocument/2006/relationships/oleObject" Target="../embeddings/oleObject33.bin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99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98.jpeg"/><Relationship Id="rId20" Type="http://schemas.openxmlformats.org/officeDocument/2006/relationships/hyperlink" Target="http://dx.doi.org/10.1016/0378-4371(83)90013-4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2.wmf"/><Relationship Id="rId11" Type="http://schemas.openxmlformats.org/officeDocument/2006/relationships/image" Target="../media/image95.jpeg"/><Relationship Id="rId5" Type="http://schemas.openxmlformats.org/officeDocument/2006/relationships/oleObject" Target="../embeddings/oleObject32.bin"/><Relationship Id="rId15" Type="http://schemas.openxmlformats.org/officeDocument/2006/relationships/image" Target="../media/image97.wmf"/><Relationship Id="rId10" Type="http://schemas.openxmlformats.org/officeDocument/2006/relationships/image" Target="../media/image94.wmf"/><Relationship Id="rId19" Type="http://schemas.openxmlformats.org/officeDocument/2006/relationships/hyperlink" Target="https://en.wikipedia.org/wiki/Paul_Langevin" TargetMode="External"/><Relationship Id="rId4" Type="http://schemas.openxmlformats.org/officeDocument/2006/relationships/image" Target="../media/image91.wmf"/><Relationship Id="rId9" Type="http://schemas.openxmlformats.org/officeDocument/2006/relationships/oleObject" Target="../embeddings/oleObject34.bin"/><Relationship Id="rId14" Type="http://schemas.openxmlformats.org/officeDocument/2006/relationships/oleObject" Target="../embeddings/oleObject36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iopscience.iop.org/1367-2630/16/1/015002/" TargetMode="External"/><Relationship Id="rId3" Type="http://schemas.openxmlformats.org/officeDocument/2006/relationships/image" Target="../media/image9.gif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11" Type="http://schemas.openxmlformats.org/officeDocument/2006/relationships/image" Target="../media/image102.png"/><Relationship Id="rId5" Type="http://schemas.openxmlformats.org/officeDocument/2006/relationships/image" Target="../media/image54.gif"/><Relationship Id="rId10" Type="http://schemas.openxmlformats.org/officeDocument/2006/relationships/image" Target="../media/image12.png"/><Relationship Id="rId4" Type="http://schemas.openxmlformats.org/officeDocument/2006/relationships/hyperlink" Target="http://pubs.acs.org/doi/abs/10.1021/jp403056h" TargetMode="External"/><Relationship Id="rId9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wmf"/><Relationship Id="rId13" Type="http://schemas.openxmlformats.org/officeDocument/2006/relationships/oleObject" Target="../embeddings/oleObject41.bin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110.gif"/><Relationship Id="rId17" Type="http://schemas.openxmlformats.org/officeDocument/2006/relationships/image" Target="../media/image112.wmf"/><Relationship Id="rId2" Type="http://schemas.openxmlformats.org/officeDocument/2006/relationships/notesSlide" Target="../notesSlides/notesSlide9.xml"/><Relationship Id="rId16" Type="http://schemas.openxmlformats.org/officeDocument/2006/relationships/oleObject" Target="../embeddings/oleObject42.bin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6.wmf"/><Relationship Id="rId11" Type="http://schemas.openxmlformats.org/officeDocument/2006/relationships/image" Target="../media/image109.png"/><Relationship Id="rId5" Type="http://schemas.openxmlformats.org/officeDocument/2006/relationships/oleObject" Target="../embeddings/oleObject38.bin"/><Relationship Id="rId15" Type="http://schemas.openxmlformats.org/officeDocument/2006/relationships/image" Target="../media/image101.png"/><Relationship Id="rId10" Type="http://schemas.openxmlformats.org/officeDocument/2006/relationships/image" Target="../media/image108.wmf"/><Relationship Id="rId4" Type="http://schemas.openxmlformats.org/officeDocument/2006/relationships/image" Target="../media/image105.wmf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111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image" Target="../media/image111.wmf"/><Relationship Id="rId18" Type="http://schemas.openxmlformats.org/officeDocument/2006/relationships/image" Target="../media/image118.wmf"/><Relationship Id="rId3" Type="http://schemas.openxmlformats.org/officeDocument/2006/relationships/image" Target="../media/image113.wmf"/><Relationship Id="rId7" Type="http://schemas.openxmlformats.org/officeDocument/2006/relationships/image" Target="../media/image115.wmf"/><Relationship Id="rId12" Type="http://schemas.openxmlformats.org/officeDocument/2006/relationships/oleObject" Target="../embeddings/oleObject41.bin"/><Relationship Id="rId17" Type="http://schemas.openxmlformats.org/officeDocument/2006/relationships/oleObject" Target="../embeddings/oleObject47.bin"/><Relationship Id="rId2" Type="http://schemas.openxmlformats.org/officeDocument/2006/relationships/oleObject" Target="../embeddings/oleObject43.bin"/><Relationship Id="rId16" Type="http://schemas.openxmlformats.org/officeDocument/2006/relationships/image" Target="../media/image112.wmf"/><Relationship Id="rId20" Type="http://schemas.openxmlformats.org/officeDocument/2006/relationships/image" Target="../media/image119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110.gif"/><Relationship Id="rId5" Type="http://schemas.openxmlformats.org/officeDocument/2006/relationships/image" Target="../media/image114.wmf"/><Relationship Id="rId15" Type="http://schemas.openxmlformats.org/officeDocument/2006/relationships/oleObject" Target="../embeddings/oleObject42.bin"/><Relationship Id="rId10" Type="http://schemas.openxmlformats.org/officeDocument/2006/relationships/image" Target="../media/image117.gif"/><Relationship Id="rId19" Type="http://schemas.openxmlformats.org/officeDocument/2006/relationships/oleObject" Target="../embeddings/oleObject48.bin"/><Relationship Id="rId4" Type="http://schemas.openxmlformats.org/officeDocument/2006/relationships/oleObject" Target="../embeddings/oleObject44.bin"/><Relationship Id="rId9" Type="http://schemas.openxmlformats.org/officeDocument/2006/relationships/image" Target="../media/image116.wmf"/><Relationship Id="rId14" Type="http://schemas.openxmlformats.org/officeDocument/2006/relationships/image" Target="../media/image10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1.wmf"/><Relationship Id="rId5" Type="http://schemas.openxmlformats.org/officeDocument/2006/relationships/oleObject" Target="../embeddings/oleObject23.bin"/><Relationship Id="rId10" Type="http://schemas.openxmlformats.org/officeDocument/2006/relationships/image" Target="../media/image83.wmf"/><Relationship Id="rId4" Type="http://schemas.openxmlformats.org/officeDocument/2006/relationships/image" Target="../media/image80.wmf"/><Relationship Id="rId9" Type="http://schemas.openxmlformats.org/officeDocument/2006/relationships/oleObject" Target="../embeddings/oleObject25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wmf"/><Relationship Id="rId13" Type="http://schemas.openxmlformats.org/officeDocument/2006/relationships/oleObject" Target="../embeddings/oleObject54.bin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125.wmf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wmf"/><Relationship Id="rId11" Type="http://schemas.openxmlformats.org/officeDocument/2006/relationships/oleObject" Target="../embeddings/oleObject53.bin"/><Relationship Id="rId5" Type="http://schemas.openxmlformats.org/officeDocument/2006/relationships/oleObject" Target="../embeddings/oleObject50.bin"/><Relationship Id="rId10" Type="http://schemas.openxmlformats.org/officeDocument/2006/relationships/image" Target="../media/image124.wmf"/><Relationship Id="rId4" Type="http://schemas.openxmlformats.org/officeDocument/2006/relationships/image" Target="../media/image121.wmf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126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8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wmf"/><Relationship Id="rId3" Type="http://schemas.openxmlformats.org/officeDocument/2006/relationships/image" Target="../media/image129.gif"/><Relationship Id="rId7" Type="http://schemas.openxmlformats.org/officeDocument/2006/relationships/oleObject" Target="../embeddings/oleObject57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wmf"/><Relationship Id="rId5" Type="http://schemas.openxmlformats.org/officeDocument/2006/relationships/oleObject" Target="../embeddings/oleObject56.bin"/><Relationship Id="rId10" Type="http://schemas.openxmlformats.org/officeDocument/2006/relationships/image" Target="../media/image133.wmf"/><Relationship Id="rId4" Type="http://schemas.openxmlformats.org/officeDocument/2006/relationships/image" Target="../media/image130.png"/><Relationship Id="rId9" Type="http://schemas.openxmlformats.org/officeDocument/2006/relationships/oleObject" Target="../embeddings/oleObject58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3" Type="http://schemas.openxmlformats.org/officeDocument/2006/relationships/image" Target="../media/image134.gif"/><Relationship Id="rId7" Type="http://schemas.openxmlformats.org/officeDocument/2006/relationships/oleObject" Target="../embeddings/oleObject58.bin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35.png"/><Relationship Id="rId4" Type="http://schemas.openxmlformats.org/officeDocument/2006/relationships/image" Target="../media/image1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png"/><Relationship Id="rId5" Type="http://schemas.openxmlformats.org/officeDocument/2006/relationships/image" Target="../media/image102.png"/><Relationship Id="rId4" Type="http://schemas.openxmlformats.org/officeDocument/2006/relationships/image" Target="../media/image1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1.png"/><Relationship Id="rId4" Type="http://schemas.openxmlformats.org/officeDocument/2006/relationships/image" Target="../media/image10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3.png"/><Relationship Id="rId4" Type="http://schemas.openxmlformats.org/officeDocument/2006/relationships/image" Target="../media/image10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4.png"/><Relationship Id="rId4" Type="http://schemas.openxmlformats.org/officeDocument/2006/relationships/image" Target="../media/image10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wmf"/><Relationship Id="rId5" Type="http://schemas.openxmlformats.org/officeDocument/2006/relationships/image" Target="../media/image147.wmf"/><Relationship Id="rId4" Type="http://schemas.openxmlformats.org/officeDocument/2006/relationships/image" Target="../media/image1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0.png"/><Relationship Id="rId4" Type="http://schemas.openxmlformats.org/officeDocument/2006/relationships/image" Target="../media/image10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2.png"/><Relationship Id="rId4" Type="http://schemas.openxmlformats.org/officeDocument/2006/relationships/image" Target="../media/image10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5.png"/><Relationship Id="rId5" Type="http://schemas.openxmlformats.org/officeDocument/2006/relationships/image" Target="../media/image148.wmf"/><Relationship Id="rId4" Type="http://schemas.openxmlformats.org/officeDocument/2006/relationships/image" Target="../media/image1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7.png"/><Relationship Id="rId4" Type="http://schemas.openxmlformats.org/officeDocument/2006/relationships/image" Target="../media/image10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png"/><Relationship Id="rId4" Type="http://schemas.openxmlformats.org/officeDocument/2006/relationships/image" Target="../media/image15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1.png"/><Relationship Id="rId4" Type="http://schemas.openxmlformats.org/officeDocument/2006/relationships/image" Target="../media/image10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4.png"/><Relationship Id="rId4" Type="http://schemas.openxmlformats.org/officeDocument/2006/relationships/image" Target="../media/image10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6.png"/><Relationship Id="rId4" Type="http://schemas.openxmlformats.org/officeDocument/2006/relationships/image" Target="../media/image16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gif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wmf"/><Relationship Id="rId5" Type="http://schemas.openxmlformats.org/officeDocument/2006/relationships/image" Target="../media/image166.png"/><Relationship Id="rId4" Type="http://schemas.openxmlformats.org/officeDocument/2006/relationships/image" Target="../media/image168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gif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7.wmf"/><Relationship Id="rId5" Type="http://schemas.openxmlformats.org/officeDocument/2006/relationships/image" Target="../media/image166.png"/><Relationship Id="rId4" Type="http://schemas.openxmlformats.org/officeDocument/2006/relationships/image" Target="../media/image170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jpeg"/><Relationship Id="rId18" Type="http://schemas.openxmlformats.org/officeDocument/2006/relationships/image" Target="../media/image19.jpeg"/><Relationship Id="rId26" Type="http://schemas.openxmlformats.org/officeDocument/2006/relationships/image" Target="../media/image27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22.wmf"/><Relationship Id="rId7" Type="http://schemas.openxmlformats.org/officeDocument/2006/relationships/image" Target="../media/image10.gif"/><Relationship Id="rId12" Type="http://schemas.openxmlformats.org/officeDocument/2006/relationships/image" Target="../media/image14.jpeg"/><Relationship Id="rId17" Type="http://schemas.openxmlformats.org/officeDocument/2006/relationships/image" Target="../media/image18.jpeg"/><Relationship Id="rId25" Type="http://schemas.openxmlformats.org/officeDocument/2006/relationships/image" Target="../media/image26.png"/><Relationship Id="rId2" Type="http://schemas.openxmlformats.org/officeDocument/2006/relationships/video" Target="../media/media1.mp4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microsoft.com/office/2007/relationships/media" Target="../media/media1.mp4"/><Relationship Id="rId6" Type="http://schemas.openxmlformats.org/officeDocument/2006/relationships/image" Target="../media/image9.gif"/><Relationship Id="rId11" Type="http://schemas.openxmlformats.org/officeDocument/2006/relationships/image" Target="../media/image13.wmf"/><Relationship Id="rId24" Type="http://schemas.openxmlformats.org/officeDocument/2006/relationships/image" Target="../media/image25.png"/><Relationship Id="rId5" Type="http://schemas.openxmlformats.org/officeDocument/2006/relationships/image" Target="../media/image8.png"/><Relationship Id="rId15" Type="http://schemas.openxmlformats.org/officeDocument/2006/relationships/image" Target="../media/image16.wmf"/><Relationship Id="rId23" Type="http://schemas.openxmlformats.org/officeDocument/2006/relationships/image" Target="../media/image24.png"/><Relationship Id="rId10" Type="http://schemas.openxmlformats.org/officeDocument/2006/relationships/oleObject" Target="../embeddings/oleObject1.bin"/><Relationship Id="rId19" Type="http://schemas.openxmlformats.org/officeDocument/2006/relationships/image" Target="../media/image20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2.png"/><Relationship Id="rId14" Type="http://schemas.openxmlformats.org/officeDocument/2006/relationships/oleObject" Target="../embeddings/oleObject2.bin"/><Relationship Id="rId22" Type="http://schemas.openxmlformats.org/officeDocument/2006/relationships/image" Target="../media/image2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wmf"/><Relationship Id="rId5" Type="http://schemas.openxmlformats.org/officeDocument/2006/relationships/image" Target="../media/image172.wmf"/><Relationship Id="rId4" Type="http://schemas.openxmlformats.org/officeDocument/2006/relationships/oleObject" Target="../embeddings/oleObject59.bin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journals.jps.jp/doi/abs/10.7566/JPSJ.82.033707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iopscience.iop.org/1367-2630/16/1/015002/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76.png"/><Relationship Id="rId7" Type="http://schemas.openxmlformats.org/officeDocument/2006/relationships/image" Target="../media/image179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8.png"/><Relationship Id="rId5" Type="http://schemas.openxmlformats.org/officeDocument/2006/relationships/image" Target="../media/image177.png"/><Relationship Id="rId4" Type="http://schemas.openxmlformats.org/officeDocument/2006/relationships/image" Target="../media/image54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7" Type="http://schemas.openxmlformats.org/officeDocument/2006/relationships/image" Target="../media/image185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4.png"/><Relationship Id="rId5" Type="http://schemas.openxmlformats.org/officeDocument/2006/relationships/image" Target="../media/image183.png"/><Relationship Id="rId4" Type="http://schemas.openxmlformats.org/officeDocument/2006/relationships/image" Target="../media/image182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186.wmf"/><Relationship Id="rId7" Type="http://schemas.openxmlformats.org/officeDocument/2006/relationships/image" Target="../media/image188.wmf"/><Relationship Id="rId2" Type="http://schemas.openxmlformats.org/officeDocument/2006/relationships/oleObject" Target="../embeddings/oleObject6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62.bin"/><Relationship Id="rId11" Type="http://schemas.openxmlformats.org/officeDocument/2006/relationships/image" Target="../media/image189.png"/><Relationship Id="rId5" Type="http://schemas.openxmlformats.org/officeDocument/2006/relationships/image" Target="../media/image187.wmf"/><Relationship Id="rId10" Type="http://schemas.openxmlformats.org/officeDocument/2006/relationships/image" Target="../media/image81.wmf"/><Relationship Id="rId4" Type="http://schemas.openxmlformats.org/officeDocument/2006/relationships/oleObject" Target="../embeddings/oleObject61.bin"/><Relationship Id="rId9" Type="http://schemas.openxmlformats.org/officeDocument/2006/relationships/oleObject" Target="../embeddings/oleObject23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13" Type="http://schemas.openxmlformats.org/officeDocument/2006/relationships/image" Target="../media/image90.wmf"/><Relationship Id="rId3" Type="http://schemas.openxmlformats.org/officeDocument/2006/relationships/image" Target="../media/image190.wmf"/><Relationship Id="rId7" Type="http://schemas.openxmlformats.org/officeDocument/2006/relationships/oleObject" Target="../embeddings/oleObject27.bin"/><Relationship Id="rId12" Type="http://schemas.openxmlformats.org/officeDocument/2006/relationships/oleObject" Target="../embeddings/oleObject30.bin"/><Relationship Id="rId2" Type="http://schemas.openxmlformats.org/officeDocument/2006/relationships/oleObject" Target="../embeddings/oleObject63.bin"/><Relationship Id="rId16" Type="http://schemas.openxmlformats.org/officeDocument/2006/relationships/image" Target="../media/image83.w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5.png"/><Relationship Id="rId11" Type="http://schemas.openxmlformats.org/officeDocument/2006/relationships/image" Target="../media/image89.wmf"/><Relationship Id="rId5" Type="http://schemas.openxmlformats.org/officeDocument/2006/relationships/hyperlink" Target="http://link.aip.org/link/?JCPSA6/96/8485/1" TargetMode="External"/><Relationship Id="rId15" Type="http://schemas.openxmlformats.org/officeDocument/2006/relationships/oleObject" Target="../embeddings/oleObject25.bin"/><Relationship Id="rId10" Type="http://schemas.openxmlformats.org/officeDocument/2006/relationships/oleObject" Target="../embeddings/oleObject29.bin"/><Relationship Id="rId4" Type="http://schemas.openxmlformats.org/officeDocument/2006/relationships/hyperlink" Target="http://prola.aps.org/abstract/PRA/v43/i8/p4131_1" TargetMode="External"/><Relationship Id="rId9" Type="http://schemas.openxmlformats.org/officeDocument/2006/relationships/image" Target="../media/image88.png"/><Relationship Id="rId14" Type="http://schemas.openxmlformats.org/officeDocument/2006/relationships/image" Target="../media/image79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wmf"/><Relationship Id="rId3" Type="http://schemas.openxmlformats.org/officeDocument/2006/relationships/image" Target="../media/image192.gif"/><Relationship Id="rId7" Type="http://schemas.openxmlformats.org/officeDocument/2006/relationships/image" Target="../media/image196.gif"/><Relationship Id="rId2" Type="http://schemas.openxmlformats.org/officeDocument/2006/relationships/image" Target="../media/image19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5.gif"/><Relationship Id="rId5" Type="http://schemas.openxmlformats.org/officeDocument/2006/relationships/image" Target="../media/image194.gif"/><Relationship Id="rId10" Type="http://schemas.openxmlformats.org/officeDocument/2006/relationships/image" Target="../media/image199.png"/><Relationship Id="rId4" Type="http://schemas.openxmlformats.org/officeDocument/2006/relationships/image" Target="../media/image193.gif"/><Relationship Id="rId9" Type="http://schemas.openxmlformats.org/officeDocument/2006/relationships/image" Target="../media/image198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wmf"/><Relationship Id="rId3" Type="http://schemas.openxmlformats.org/officeDocument/2006/relationships/image" Target="../media/image201.gif"/><Relationship Id="rId7" Type="http://schemas.openxmlformats.org/officeDocument/2006/relationships/image" Target="../media/image193.gif"/><Relationship Id="rId2" Type="http://schemas.openxmlformats.org/officeDocument/2006/relationships/image" Target="../media/image200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2.gif"/><Relationship Id="rId5" Type="http://schemas.openxmlformats.org/officeDocument/2006/relationships/image" Target="../media/image191.gif"/><Relationship Id="rId10" Type="http://schemas.openxmlformats.org/officeDocument/2006/relationships/image" Target="../media/image199.png"/><Relationship Id="rId4" Type="http://schemas.openxmlformats.org/officeDocument/2006/relationships/image" Target="../media/image202.gif"/><Relationship Id="rId9" Type="http://schemas.openxmlformats.org/officeDocument/2006/relationships/image" Target="../media/image204.w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://pubs.acs.org/doi/abs/10.1021/jp403056h" TargetMode="External"/><Relationship Id="rId3" Type="http://schemas.openxmlformats.org/officeDocument/2006/relationships/image" Target="../media/image205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3.wmf"/><Relationship Id="rId5" Type="http://schemas.openxmlformats.org/officeDocument/2006/relationships/image" Target="../media/image207.png"/><Relationship Id="rId4" Type="http://schemas.openxmlformats.org/officeDocument/2006/relationships/image" Target="../media/image20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image" Target="../media/image28.png"/><Relationship Id="rId21" Type="http://schemas.openxmlformats.org/officeDocument/2006/relationships/image" Target="../media/image44.jpeg"/><Relationship Id="rId7" Type="http://schemas.openxmlformats.org/officeDocument/2006/relationships/image" Target="../media/image31.png"/><Relationship Id="rId12" Type="http://schemas.openxmlformats.org/officeDocument/2006/relationships/image" Target="../media/image35.png"/><Relationship Id="rId17" Type="http://schemas.openxmlformats.org/officeDocument/2006/relationships/image" Target="../media/image40.gif"/><Relationship Id="rId25" Type="http://schemas.openxmlformats.org/officeDocument/2006/relationships/image" Target="../media/image48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34.png"/><Relationship Id="rId24" Type="http://schemas.openxmlformats.org/officeDocument/2006/relationships/image" Target="../media/image47.emf"/><Relationship Id="rId5" Type="http://schemas.openxmlformats.org/officeDocument/2006/relationships/image" Target="../media/image30.png"/><Relationship Id="rId15" Type="http://schemas.openxmlformats.org/officeDocument/2006/relationships/image" Target="../media/image38.png"/><Relationship Id="rId23" Type="http://schemas.openxmlformats.org/officeDocument/2006/relationships/image" Target="../media/image46.pn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4" Type="http://schemas.openxmlformats.org/officeDocument/2006/relationships/image" Target="../media/image29.png"/><Relationship Id="rId9" Type="http://schemas.openxmlformats.org/officeDocument/2006/relationships/image" Target="../media/image14.jpeg"/><Relationship Id="rId14" Type="http://schemas.openxmlformats.org/officeDocument/2006/relationships/image" Target="../media/image37.png"/><Relationship Id="rId22" Type="http://schemas.openxmlformats.org/officeDocument/2006/relationships/image" Target="../media/image45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oleObject" Target="../embeddings/oleObject69.bin"/><Relationship Id="rId3" Type="http://schemas.openxmlformats.org/officeDocument/2006/relationships/image" Target="../media/image208.wmf"/><Relationship Id="rId7" Type="http://schemas.openxmlformats.org/officeDocument/2006/relationships/image" Target="../media/image210.wmf"/><Relationship Id="rId12" Type="http://schemas.openxmlformats.org/officeDocument/2006/relationships/image" Target="../media/image212.wmf"/><Relationship Id="rId2" Type="http://schemas.openxmlformats.org/officeDocument/2006/relationships/oleObject" Target="../embeddings/oleObject64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66.bin"/><Relationship Id="rId11" Type="http://schemas.openxmlformats.org/officeDocument/2006/relationships/oleObject" Target="../embeddings/oleObject68.bin"/><Relationship Id="rId5" Type="http://schemas.openxmlformats.org/officeDocument/2006/relationships/image" Target="../media/image209.wmf"/><Relationship Id="rId10" Type="http://schemas.openxmlformats.org/officeDocument/2006/relationships/image" Target="../media/image79.png"/><Relationship Id="rId4" Type="http://schemas.openxmlformats.org/officeDocument/2006/relationships/oleObject" Target="../embeddings/oleObject65.bin"/><Relationship Id="rId9" Type="http://schemas.openxmlformats.org/officeDocument/2006/relationships/image" Target="../media/image211.wmf"/><Relationship Id="rId14" Type="http://schemas.openxmlformats.org/officeDocument/2006/relationships/image" Target="../media/image213.w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6.wmf"/><Relationship Id="rId13" Type="http://schemas.openxmlformats.org/officeDocument/2006/relationships/oleObject" Target="../embeddings/oleObject75.bin"/><Relationship Id="rId3" Type="http://schemas.openxmlformats.org/officeDocument/2006/relationships/oleObject" Target="../embeddings/oleObject70.bin"/><Relationship Id="rId7" Type="http://schemas.openxmlformats.org/officeDocument/2006/relationships/oleObject" Target="../embeddings/oleObject72.bin"/><Relationship Id="rId12" Type="http://schemas.openxmlformats.org/officeDocument/2006/relationships/image" Target="../media/image218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5.wmf"/><Relationship Id="rId11" Type="http://schemas.openxmlformats.org/officeDocument/2006/relationships/oleObject" Target="../embeddings/oleObject74.bin"/><Relationship Id="rId5" Type="http://schemas.openxmlformats.org/officeDocument/2006/relationships/oleObject" Target="../embeddings/oleObject71.bin"/><Relationship Id="rId15" Type="http://schemas.openxmlformats.org/officeDocument/2006/relationships/image" Target="../media/image220.png"/><Relationship Id="rId10" Type="http://schemas.openxmlformats.org/officeDocument/2006/relationships/image" Target="../media/image217.wmf"/><Relationship Id="rId4" Type="http://schemas.openxmlformats.org/officeDocument/2006/relationships/image" Target="../media/image214.wmf"/><Relationship Id="rId9" Type="http://schemas.openxmlformats.org/officeDocument/2006/relationships/oleObject" Target="../embeddings/oleObject73.bin"/><Relationship Id="rId14" Type="http://schemas.openxmlformats.org/officeDocument/2006/relationships/image" Target="../media/image219.w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5.emf"/><Relationship Id="rId3" Type="http://schemas.openxmlformats.org/officeDocument/2006/relationships/image" Target="../media/image222.png"/><Relationship Id="rId7" Type="http://schemas.openxmlformats.org/officeDocument/2006/relationships/image" Target="../media/image224.wmf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77.bin"/><Relationship Id="rId5" Type="http://schemas.openxmlformats.org/officeDocument/2006/relationships/image" Target="../media/image223.wmf"/><Relationship Id="rId10" Type="http://schemas.openxmlformats.org/officeDocument/2006/relationships/image" Target="../media/image28.png"/><Relationship Id="rId4" Type="http://schemas.openxmlformats.org/officeDocument/2006/relationships/oleObject" Target="../embeddings/oleObject76.bin"/><Relationship Id="rId9" Type="http://schemas.openxmlformats.org/officeDocument/2006/relationships/image" Target="../media/image22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image" Target="../media/image2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1.png"/><Relationship Id="rId5" Type="http://schemas.openxmlformats.org/officeDocument/2006/relationships/image" Target="../media/image230.png"/><Relationship Id="rId4" Type="http://schemas.openxmlformats.org/officeDocument/2006/relationships/image" Target="../media/image229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4.wmf"/><Relationship Id="rId3" Type="http://schemas.openxmlformats.org/officeDocument/2006/relationships/oleObject" Target="../embeddings/oleObject78.bin"/><Relationship Id="rId7" Type="http://schemas.openxmlformats.org/officeDocument/2006/relationships/oleObject" Target="../embeddings/oleObject80.bin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3.wmf"/><Relationship Id="rId5" Type="http://schemas.openxmlformats.org/officeDocument/2006/relationships/oleObject" Target="../embeddings/oleObject79.bin"/><Relationship Id="rId10" Type="http://schemas.openxmlformats.org/officeDocument/2006/relationships/image" Target="../media/image236.png"/><Relationship Id="rId4" Type="http://schemas.openxmlformats.org/officeDocument/2006/relationships/image" Target="../media/image232.wmf"/><Relationship Id="rId9" Type="http://schemas.openxmlformats.org/officeDocument/2006/relationships/image" Target="../media/image235.png"/></Relationships>
</file>

<file path=ppt/slides/_rels/slide5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3.wmf"/><Relationship Id="rId18" Type="http://schemas.openxmlformats.org/officeDocument/2006/relationships/oleObject" Target="../embeddings/oleObject87.bin"/><Relationship Id="rId26" Type="http://schemas.openxmlformats.org/officeDocument/2006/relationships/image" Target="../media/image250.wmf"/><Relationship Id="rId3" Type="http://schemas.openxmlformats.org/officeDocument/2006/relationships/image" Target="../media/image237.png"/><Relationship Id="rId21" Type="http://schemas.openxmlformats.org/officeDocument/2006/relationships/image" Target="../media/image247.wmf"/><Relationship Id="rId34" Type="http://schemas.openxmlformats.org/officeDocument/2006/relationships/image" Target="../media/image254.wmf"/><Relationship Id="rId7" Type="http://schemas.openxmlformats.org/officeDocument/2006/relationships/oleObject" Target="../embeddings/oleObject82.bin"/><Relationship Id="rId12" Type="http://schemas.openxmlformats.org/officeDocument/2006/relationships/oleObject" Target="../embeddings/oleObject84.bin"/><Relationship Id="rId17" Type="http://schemas.openxmlformats.org/officeDocument/2006/relationships/image" Target="../media/image245.wmf"/><Relationship Id="rId25" Type="http://schemas.openxmlformats.org/officeDocument/2006/relationships/oleObject" Target="../embeddings/oleObject90.bin"/><Relationship Id="rId33" Type="http://schemas.openxmlformats.org/officeDocument/2006/relationships/oleObject" Target="../embeddings/oleObject93.bin"/><Relationship Id="rId2" Type="http://schemas.openxmlformats.org/officeDocument/2006/relationships/notesSlide" Target="../notesSlides/notesSlide32.xml"/><Relationship Id="rId16" Type="http://schemas.openxmlformats.org/officeDocument/2006/relationships/oleObject" Target="../embeddings/oleObject86.bin"/><Relationship Id="rId20" Type="http://schemas.openxmlformats.org/officeDocument/2006/relationships/oleObject" Target="../embeddings/oleObject88.bin"/><Relationship Id="rId29" Type="http://schemas.openxmlformats.org/officeDocument/2006/relationships/image" Target="../media/image25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9.png"/><Relationship Id="rId11" Type="http://schemas.openxmlformats.org/officeDocument/2006/relationships/image" Target="../media/image242.wmf"/><Relationship Id="rId24" Type="http://schemas.openxmlformats.org/officeDocument/2006/relationships/image" Target="../media/image249.wmf"/><Relationship Id="rId32" Type="http://schemas.openxmlformats.org/officeDocument/2006/relationships/image" Target="../media/image253.wmf"/><Relationship Id="rId5" Type="http://schemas.openxmlformats.org/officeDocument/2006/relationships/image" Target="../media/image238.wmf"/><Relationship Id="rId15" Type="http://schemas.openxmlformats.org/officeDocument/2006/relationships/image" Target="../media/image244.wmf"/><Relationship Id="rId23" Type="http://schemas.openxmlformats.org/officeDocument/2006/relationships/oleObject" Target="../embeddings/oleObject89.bin"/><Relationship Id="rId28" Type="http://schemas.openxmlformats.org/officeDocument/2006/relationships/image" Target="../media/image251.wmf"/><Relationship Id="rId10" Type="http://schemas.openxmlformats.org/officeDocument/2006/relationships/oleObject" Target="../embeddings/oleObject83.bin"/><Relationship Id="rId19" Type="http://schemas.openxmlformats.org/officeDocument/2006/relationships/image" Target="../media/image246.wmf"/><Relationship Id="rId31" Type="http://schemas.openxmlformats.org/officeDocument/2006/relationships/oleObject" Target="../embeddings/oleObject92.bin"/><Relationship Id="rId4" Type="http://schemas.openxmlformats.org/officeDocument/2006/relationships/oleObject" Target="../embeddings/oleObject81.bin"/><Relationship Id="rId9" Type="http://schemas.openxmlformats.org/officeDocument/2006/relationships/image" Target="../media/image241.png"/><Relationship Id="rId14" Type="http://schemas.openxmlformats.org/officeDocument/2006/relationships/oleObject" Target="../embeddings/oleObject85.bin"/><Relationship Id="rId22" Type="http://schemas.openxmlformats.org/officeDocument/2006/relationships/image" Target="../media/image248.png"/><Relationship Id="rId27" Type="http://schemas.openxmlformats.org/officeDocument/2006/relationships/oleObject" Target="../embeddings/oleObject91.bin"/><Relationship Id="rId30" Type="http://schemas.openxmlformats.org/officeDocument/2006/relationships/image" Target="../media/image60.png"/><Relationship Id="rId35" Type="http://schemas.openxmlformats.org/officeDocument/2006/relationships/hyperlink" Target="https://doi.org/10.1063/5.0225607" TargetMode="External"/><Relationship Id="rId8" Type="http://schemas.openxmlformats.org/officeDocument/2006/relationships/image" Target="../media/image240.wmf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8.wmf"/><Relationship Id="rId13" Type="http://schemas.openxmlformats.org/officeDocument/2006/relationships/hyperlink" Target="https://doi.org/10.1063/5.0232073" TargetMode="External"/><Relationship Id="rId18" Type="http://schemas.openxmlformats.org/officeDocument/2006/relationships/image" Target="../media/image264.wmf"/><Relationship Id="rId26" Type="http://schemas.openxmlformats.org/officeDocument/2006/relationships/oleObject" Target="../embeddings/oleObject103.bin"/><Relationship Id="rId3" Type="http://schemas.openxmlformats.org/officeDocument/2006/relationships/oleObject" Target="../embeddings/oleObject94.bin"/><Relationship Id="rId21" Type="http://schemas.openxmlformats.org/officeDocument/2006/relationships/image" Target="../media/image266.wmf"/><Relationship Id="rId7" Type="http://schemas.openxmlformats.org/officeDocument/2006/relationships/oleObject" Target="../embeddings/oleObject96.bin"/><Relationship Id="rId12" Type="http://schemas.openxmlformats.org/officeDocument/2006/relationships/image" Target="../media/image261.png"/><Relationship Id="rId17" Type="http://schemas.openxmlformats.org/officeDocument/2006/relationships/oleObject" Target="../embeddings/oleObject99.bin"/><Relationship Id="rId25" Type="http://schemas.openxmlformats.org/officeDocument/2006/relationships/image" Target="../media/image268.wmf"/><Relationship Id="rId2" Type="http://schemas.openxmlformats.org/officeDocument/2006/relationships/image" Target="../media/image255.png"/><Relationship Id="rId16" Type="http://schemas.openxmlformats.org/officeDocument/2006/relationships/image" Target="../media/image263.wmf"/><Relationship Id="rId20" Type="http://schemas.openxmlformats.org/officeDocument/2006/relationships/oleObject" Target="../embeddings/oleObject100.bin"/><Relationship Id="rId29" Type="http://schemas.openxmlformats.org/officeDocument/2006/relationships/image" Target="../media/image270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7.wmf"/><Relationship Id="rId11" Type="http://schemas.openxmlformats.org/officeDocument/2006/relationships/image" Target="../media/image260.png"/><Relationship Id="rId24" Type="http://schemas.openxmlformats.org/officeDocument/2006/relationships/oleObject" Target="../embeddings/oleObject102.bin"/><Relationship Id="rId32" Type="http://schemas.openxmlformats.org/officeDocument/2006/relationships/image" Target="../media/image253.wmf"/><Relationship Id="rId5" Type="http://schemas.openxmlformats.org/officeDocument/2006/relationships/oleObject" Target="../embeddings/oleObject95.bin"/><Relationship Id="rId15" Type="http://schemas.openxmlformats.org/officeDocument/2006/relationships/oleObject" Target="../embeddings/oleObject98.bin"/><Relationship Id="rId23" Type="http://schemas.openxmlformats.org/officeDocument/2006/relationships/image" Target="../media/image267.wmf"/><Relationship Id="rId28" Type="http://schemas.openxmlformats.org/officeDocument/2006/relationships/oleObject" Target="../embeddings/oleObject104.bin"/><Relationship Id="rId10" Type="http://schemas.openxmlformats.org/officeDocument/2006/relationships/image" Target="../media/image259.wmf"/><Relationship Id="rId19" Type="http://schemas.openxmlformats.org/officeDocument/2006/relationships/image" Target="../media/image265.jpeg"/><Relationship Id="rId31" Type="http://schemas.openxmlformats.org/officeDocument/2006/relationships/oleObject" Target="../embeddings/oleObject92.bin"/><Relationship Id="rId4" Type="http://schemas.openxmlformats.org/officeDocument/2006/relationships/image" Target="../media/image256.wmf"/><Relationship Id="rId9" Type="http://schemas.openxmlformats.org/officeDocument/2006/relationships/oleObject" Target="../embeddings/oleObject97.bin"/><Relationship Id="rId14" Type="http://schemas.openxmlformats.org/officeDocument/2006/relationships/image" Target="../media/image262.png"/><Relationship Id="rId22" Type="http://schemas.openxmlformats.org/officeDocument/2006/relationships/oleObject" Target="../embeddings/oleObject101.bin"/><Relationship Id="rId27" Type="http://schemas.openxmlformats.org/officeDocument/2006/relationships/image" Target="../media/image269.wmf"/><Relationship Id="rId30" Type="http://schemas.openxmlformats.org/officeDocument/2006/relationships/image" Target="../media/image60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7.bin"/><Relationship Id="rId13" Type="http://schemas.openxmlformats.org/officeDocument/2006/relationships/image" Target="../media/image276.wmf"/><Relationship Id="rId3" Type="http://schemas.openxmlformats.org/officeDocument/2006/relationships/image" Target="../media/image271.jpeg"/><Relationship Id="rId7" Type="http://schemas.openxmlformats.org/officeDocument/2006/relationships/image" Target="../media/image273.wmf"/><Relationship Id="rId12" Type="http://schemas.openxmlformats.org/officeDocument/2006/relationships/oleObject" Target="../embeddings/oleObject109.bin"/><Relationship Id="rId17" Type="http://schemas.openxmlformats.org/officeDocument/2006/relationships/image" Target="../media/image1040.png"/><Relationship Id="rId2" Type="http://schemas.openxmlformats.org/officeDocument/2006/relationships/hyperlink" Target="https://pubs.acs.org/doi/10.1021/acs.jctc.8b01195" TargetMode="Externa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6.bin"/><Relationship Id="rId11" Type="http://schemas.openxmlformats.org/officeDocument/2006/relationships/image" Target="../media/image275.wmf"/><Relationship Id="rId5" Type="http://schemas.openxmlformats.org/officeDocument/2006/relationships/image" Target="../media/image272.wmf"/><Relationship Id="rId15" Type="http://schemas.openxmlformats.org/officeDocument/2006/relationships/image" Target="../media/image277.wmf"/><Relationship Id="rId10" Type="http://schemas.openxmlformats.org/officeDocument/2006/relationships/oleObject" Target="../embeddings/oleObject108.bin"/><Relationship Id="rId4" Type="http://schemas.openxmlformats.org/officeDocument/2006/relationships/oleObject" Target="../embeddings/oleObject105.bin"/><Relationship Id="rId9" Type="http://schemas.openxmlformats.org/officeDocument/2006/relationships/image" Target="../media/image274.wmf"/><Relationship Id="rId14" Type="http://schemas.openxmlformats.org/officeDocument/2006/relationships/oleObject" Target="../embeddings/oleObject110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9.png"/><Relationship Id="rId2" Type="http://schemas.openxmlformats.org/officeDocument/2006/relationships/image" Target="../media/image2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0.wmf"/><Relationship Id="rId5" Type="http://schemas.openxmlformats.org/officeDocument/2006/relationships/oleObject" Target="../embeddings/oleObject111.bin"/><Relationship Id="rId4" Type="http://schemas.openxmlformats.org/officeDocument/2006/relationships/image" Target="../media/image271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acs.org/doi/10.1021/acs.jctc.8b01195" TargetMode="External"/><Relationship Id="rId2" Type="http://schemas.openxmlformats.org/officeDocument/2006/relationships/image" Target="../media/image28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53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9.wmf"/><Relationship Id="rId12" Type="http://schemas.openxmlformats.org/officeDocument/2006/relationships/image" Target="../media/image52.png"/><Relationship Id="rId17" Type="http://schemas.openxmlformats.org/officeDocument/2006/relationships/image" Target="../media/image54.gif"/><Relationship Id="rId2" Type="http://schemas.openxmlformats.org/officeDocument/2006/relationships/video" Target="../media/media1.mp4"/><Relationship Id="rId16" Type="http://schemas.openxmlformats.org/officeDocument/2006/relationships/image" Target="../media/image27.png"/><Relationship Id="rId1" Type="http://schemas.microsoft.com/office/2007/relationships/media" Target="../media/media1.mp4"/><Relationship Id="rId6" Type="http://schemas.openxmlformats.org/officeDocument/2006/relationships/oleObject" Target="../embeddings/oleObject3.bin"/><Relationship Id="rId11" Type="http://schemas.openxmlformats.org/officeDocument/2006/relationships/image" Target="../media/image51.png"/><Relationship Id="rId5" Type="http://schemas.openxmlformats.org/officeDocument/2006/relationships/image" Target="../media/image9.gif"/><Relationship Id="rId15" Type="http://schemas.openxmlformats.org/officeDocument/2006/relationships/image" Target="../media/image25.png"/><Relationship Id="rId10" Type="http://schemas.openxmlformats.org/officeDocument/2006/relationships/oleObject" Target="../embeddings/oleObject5.bin"/><Relationship Id="rId4" Type="http://schemas.openxmlformats.org/officeDocument/2006/relationships/image" Target="../media/image26.png"/><Relationship Id="rId9" Type="http://schemas.openxmlformats.org/officeDocument/2006/relationships/image" Target="../media/image50.wmf"/><Relationship Id="rId14" Type="http://schemas.openxmlformats.org/officeDocument/2006/relationships/image" Target="../media/image10.gi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3.png"/><Relationship Id="rId2" Type="http://schemas.openxmlformats.org/officeDocument/2006/relationships/image" Target="../media/image2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4.wmf"/><Relationship Id="rId5" Type="http://schemas.openxmlformats.org/officeDocument/2006/relationships/oleObject" Target="../embeddings/oleObject112.bin"/><Relationship Id="rId4" Type="http://schemas.openxmlformats.org/officeDocument/2006/relationships/hyperlink" Target="https://pubs.acs.org/doi/10.1021/acs.jctc.8b01195" TargetMode="Externa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1.png"/><Relationship Id="rId13" Type="http://schemas.openxmlformats.org/officeDocument/2006/relationships/image" Target="../media/image296.png"/><Relationship Id="rId3" Type="http://schemas.openxmlformats.org/officeDocument/2006/relationships/image" Target="../media/image286.png"/><Relationship Id="rId7" Type="http://schemas.openxmlformats.org/officeDocument/2006/relationships/image" Target="../media/image290.jpeg"/><Relationship Id="rId12" Type="http://schemas.openxmlformats.org/officeDocument/2006/relationships/image" Target="../media/image295.png"/><Relationship Id="rId17" Type="http://schemas.openxmlformats.org/officeDocument/2006/relationships/image" Target="../media/image300.jpeg"/><Relationship Id="rId2" Type="http://schemas.openxmlformats.org/officeDocument/2006/relationships/image" Target="../media/image285.jpeg"/><Relationship Id="rId16" Type="http://schemas.openxmlformats.org/officeDocument/2006/relationships/image" Target="../media/image2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9.jpeg"/><Relationship Id="rId11" Type="http://schemas.openxmlformats.org/officeDocument/2006/relationships/image" Target="../media/image294.png"/><Relationship Id="rId5" Type="http://schemas.openxmlformats.org/officeDocument/2006/relationships/image" Target="../media/image288.png"/><Relationship Id="rId15" Type="http://schemas.openxmlformats.org/officeDocument/2006/relationships/image" Target="../media/image298.png"/><Relationship Id="rId10" Type="http://schemas.openxmlformats.org/officeDocument/2006/relationships/image" Target="../media/image293.png"/><Relationship Id="rId4" Type="http://schemas.openxmlformats.org/officeDocument/2006/relationships/image" Target="../media/image287.jpeg"/><Relationship Id="rId9" Type="http://schemas.openxmlformats.org/officeDocument/2006/relationships/image" Target="../media/image292.png"/><Relationship Id="rId14" Type="http://schemas.openxmlformats.org/officeDocument/2006/relationships/image" Target="../media/image29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6.png"/><Relationship Id="rId7" Type="http://schemas.openxmlformats.org/officeDocument/2006/relationships/image" Target="../media/image58.wm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57.wmf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2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61.wmf"/><Relationship Id="rId4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4.bin"/><Relationship Id="rId18" Type="http://schemas.openxmlformats.org/officeDocument/2006/relationships/image" Target="../media/image71.wmf"/><Relationship Id="rId3" Type="http://schemas.openxmlformats.org/officeDocument/2006/relationships/image" Target="../media/image63.png"/><Relationship Id="rId21" Type="http://schemas.openxmlformats.org/officeDocument/2006/relationships/hyperlink" Target="http://journals.jps.jp/doi/abs/10.1143/JPSJ.75.082001" TargetMode="External"/><Relationship Id="rId34" Type="http://schemas.openxmlformats.org/officeDocument/2006/relationships/image" Target="../media/image76.wmf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68.wmf"/><Relationship Id="rId17" Type="http://schemas.openxmlformats.org/officeDocument/2006/relationships/oleObject" Target="../embeddings/oleObject16.bin"/><Relationship Id="rId25" Type="http://schemas.openxmlformats.org/officeDocument/2006/relationships/image" Target="../media/image74.wmf"/><Relationship Id="rId33" Type="http://schemas.openxmlformats.org/officeDocument/2006/relationships/oleObject" Target="../embeddings/oleObject20.bin"/><Relationship Id="rId38" Type="http://schemas.openxmlformats.org/officeDocument/2006/relationships/image" Target="../media/image79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70.wmf"/><Relationship Id="rId20" Type="http://schemas.openxmlformats.org/officeDocument/2006/relationships/image" Target="../media/image72.wmf"/><Relationship Id="rId29" Type="http://schemas.openxmlformats.org/officeDocument/2006/relationships/image" Target="../media/image4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wmf"/><Relationship Id="rId11" Type="http://schemas.openxmlformats.org/officeDocument/2006/relationships/oleObject" Target="../embeddings/oleObject13.bin"/><Relationship Id="rId24" Type="http://schemas.openxmlformats.org/officeDocument/2006/relationships/oleObject" Target="../embeddings/oleObject18.bin"/><Relationship Id="rId32" Type="http://schemas.openxmlformats.org/officeDocument/2006/relationships/image" Target="../media/image75.wmf"/><Relationship Id="rId37" Type="http://schemas.openxmlformats.org/officeDocument/2006/relationships/image" Target="../media/image78.png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23" Type="http://schemas.openxmlformats.org/officeDocument/2006/relationships/image" Target="../media/image73.png"/><Relationship Id="rId36" Type="http://schemas.openxmlformats.org/officeDocument/2006/relationships/image" Target="../media/image77.wmf"/><Relationship Id="rId10" Type="http://schemas.openxmlformats.org/officeDocument/2006/relationships/image" Target="../media/image67.wmf"/><Relationship Id="rId19" Type="http://schemas.openxmlformats.org/officeDocument/2006/relationships/oleObject" Target="../embeddings/oleObject17.bin"/><Relationship Id="rId31" Type="http://schemas.openxmlformats.org/officeDocument/2006/relationships/oleObject" Target="../embeddings/oleObject19.bin"/><Relationship Id="rId4" Type="http://schemas.openxmlformats.org/officeDocument/2006/relationships/image" Target="../media/image64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69.wmf"/><Relationship Id="rId22" Type="http://schemas.openxmlformats.org/officeDocument/2006/relationships/hyperlink" Target="http://aip.scitation.org/doi/full/10.1063/1.4890441" TargetMode="External"/><Relationship Id="rId30" Type="http://schemas.openxmlformats.org/officeDocument/2006/relationships/image" Target="../media/image60.png"/><Relationship Id="rId35" Type="http://schemas.openxmlformats.org/officeDocument/2006/relationships/oleObject" Target="../embeddings/oleObject21.bin"/><Relationship Id="rId8" Type="http://schemas.openxmlformats.org/officeDocument/2006/relationships/image" Target="../media/image6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4E4BFD1-C387-4575-82B4-20FD470B26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99392"/>
            <a:ext cx="5142411" cy="685800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71412B85-643F-454F-81F5-CFFF45DA99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420888"/>
            <a:ext cx="3027765" cy="246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981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63976" y="186147"/>
            <a:ext cx="83760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/>
              <a:t>Quantum Hierarchical Fokker-Planck Eq. (QHFPE) </a:t>
            </a:r>
          </a:p>
        </p:txBody>
      </p:sp>
      <p:sp>
        <p:nvSpPr>
          <p:cNvPr id="20493" name="正方形/長方形 12"/>
          <p:cNvSpPr>
            <a:spLocks noChangeArrowheads="1"/>
          </p:cNvSpPr>
          <p:nvPr/>
        </p:nvSpPr>
        <p:spPr bwMode="auto">
          <a:xfrm>
            <a:off x="6647433" y="2029836"/>
            <a:ext cx="2403991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0070C0"/>
                </a:solidFill>
              </a:rPr>
              <a:t>JCP</a:t>
            </a:r>
            <a:r>
              <a:rPr lang="en-US" altLang="ja-JP" sz="1600" b="1" dirty="0">
                <a:solidFill>
                  <a:srgbClr val="0070C0"/>
                </a:solidFill>
              </a:rPr>
              <a:t>141</a:t>
            </a:r>
            <a:r>
              <a:rPr lang="en-US" altLang="ja-JP" sz="1600" dirty="0">
                <a:solidFill>
                  <a:srgbClr val="0070C0"/>
                </a:solidFill>
              </a:rPr>
              <a:t> 044114 (2014).</a:t>
            </a:r>
          </a:p>
          <a:p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 </a:t>
            </a:r>
            <a:endParaRPr lang="ja-JP" altLang="en-US" sz="1600" dirty="0"/>
          </a:p>
          <a:p>
            <a:r>
              <a:rPr lang="ja-JP" altLang="ja-JP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55AF3288-7B8E-4C06-B2E4-118D812A01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77477"/>
              </p:ext>
            </p:extLst>
          </p:nvPr>
        </p:nvGraphicFramePr>
        <p:xfrm>
          <a:off x="408525" y="953772"/>
          <a:ext cx="8377238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381880" imgH="1447560" progId="Equation.DSMT4">
                  <p:embed/>
                </p:oleObj>
              </mc:Choice>
              <mc:Fallback>
                <p:oleObj name="Equation" r:id="rId3" imgW="8381880" imgH="1447560" progId="Equation.DSMT4">
                  <p:embed/>
                  <p:pic>
                    <p:nvPicPr>
                      <p:cNvPr id="18" name="Object 4">
                        <a:extLst>
                          <a:ext uri="{FF2B5EF4-FFF2-40B4-BE49-F238E27FC236}">
                            <a16:creationId xmlns:a16="http://schemas.microsoft.com/office/drawing/2014/main" id="{55AF3288-7B8E-4C06-B2E4-118D812A01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525" y="953772"/>
                        <a:ext cx="8377238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9">
            <a:extLst>
              <a:ext uri="{FF2B5EF4-FFF2-40B4-BE49-F238E27FC236}">
                <a16:creationId xmlns:a16="http://schemas.microsoft.com/office/drawing/2014/main" id="{F82D9E45-54EB-4672-AAD1-0BDE8B1011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7869779"/>
              </p:ext>
            </p:extLst>
          </p:nvPr>
        </p:nvGraphicFramePr>
        <p:xfrm>
          <a:off x="1043608" y="4830648"/>
          <a:ext cx="69469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946560" imgH="799920" progId="Equation.DSMT4">
                  <p:embed/>
                </p:oleObj>
              </mc:Choice>
              <mc:Fallback>
                <p:oleObj name="Equation" r:id="rId5" imgW="6946560" imgH="799920" progId="Equation.DSMT4">
                  <p:embed/>
                  <p:pic>
                    <p:nvPicPr>
                      <p:cNvPr id="15" name="Object 9">
                        <a:extLst>
                          <a:ext uri="{FF2B5EF4-FFF2-40B4-BE49-F238E27FC236}">
                            <a16:creationId xmlns:a16="http://schemas.microsoft.com/office/drawing/2014/main" id="{F82D9E45-54EB-4672-AAD1-0BDE8B10115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4830648"/>
                        <a:ext cx="69469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8">
            <a:extLst>
              <a:ext uri="{FF2B5EF4-FFF2-40B4-BE49-F238E27FC236}">
                <a16:creationId xmlns:a16="http://schemas.microsoft.com/office/drawing/2014/main" id="{0F27B283-CBE1-4CA9-B894-0FDE6E60F1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550873"/>
              </p:ext>
            </p:extLst>
          </p:nvPr>
        </p:nvGraphicFramePr>
        <p:xfrm>
          <a:off x="238125" y="2994025"/>
          <a:ext cx="52451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244840" imgH="660240" progId="Equation.DSMT4">
                  <p:embed/>
                </p:oleObj>
              </mc:Choice>
              <mc:Fallback>
                <p:oleObj name="Equation" r:id="rId7" imgW="5244840" imgH="660240" progId="Equation.DSMT4">
                  <p:embed/>
                  <p:pic>
                    <p:nvPicPr>
                      <p:cNvPr id="34" name="Object 8">
                        <a:extLst>
                          <a:ext uri="{FF2B5EF4-FFF2-40B4-BE49-F238E27FC236}">
                            <a16:creationId xmlns:a16="http://schemas.microsoft.com/office/drawing/2014/main" id="{0F27B283-CBE1-4CA9-B894-0FDE6E60F14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125" y="2994025"/>
                        <a:ext cx="52451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9">
            <a:extLst>
              <a:ext uri="{FF2B5EF4-FFF2-40B4-BE49-F238E27FC236}">
                <a16:creationId xmlns:a16="http://schemas.microsoft.com/office/drawing/2014/main" id="{E9B3AAF4-7ADB-4D1D-9CE2-7FD9F9532E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310359"/>
              </p:ext>
            </p:extLst>
          </p:nvPr>
        </p:nvGraphicFramePr>
        <p:xfrm>
          <a:off x="4019150" y="3642541"/>
          <a:ext cx="48768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876560" imgH="647640" progId="Equation.DSMT4">
                  <p:embed/>
                </p:oleObj>
              </mc:Choice>
              <mc:Fallback>
                <p:oleObj name="Equation" r:id="rId9" imgW="4876560" imgH="647640" progId="Equation.DSMT4">
                  <p:embed/>
                  <p:pic>
                    <p:nvPicPr>
                      <p:cNvPr id="35" name="Object 9">
                        <a:extLst>
                          <a:ext uri="{FF2B5EF4-FFF2-40B4-BE49-F238E27FC236}">
                            <a16:creationId xmlns:a16="http://schemas.microsoft.com/office/drawing/2014/main" id="{E9B3AAF4-7ADB-4D1D-9CE2-7FD9F9532EB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9150" y="3642541"/>
                        <a:ext cx="48768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 Box 10">
            <a:extLst>
              <a:ext uri="{FF2B5EF4-FFF2-40B4-BE49-F238E27FC236}">
                <a16:creationId xmlns:a16="http://schemas.microsoft.com/office/drawing/2014/main" id="{EDC5FEE6-7B2D-41B3-9C60-5025DE36A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76" y="2471392"/>
            <a:ext cx="37433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0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Liouvillian</a:t>
            </a:r>
          </a:p>
        </p:txBody>
      </p:sp>
      <p:sp>
        <p:nvSpPr>
          <p:cNvPr id="16" name="Text Box 10">
            <a:extLst>
              <a:ext uri="{FF2B5EF4-FFF2-40B4-BE49-F238E27FC236}">
                <a16:creationId xmlns:a16="http://schemas.microsoft.com/office/drawing/2014/main" id="{859F2C11-202E-456D-8773-ACED20A77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76" y="4311988"/>
            <a:ext cx="42685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de-DE" altLang="ja-JP" sz="20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Fluctuation-dissipation operators</a:t>
            </a:r>
          </a:p>
        </p:txBody>
      </p:sp>
      <p:sp>
        <p:nvSpPr>
          <p:cNvPr id="17" name="正方形/長方形 19">
            <a:extLst>
              <a:ext uri="{FF2B5EF4-FFF2-40B4-BE49-F238E27FC236}">
                <a16:creationId xmlns:a16="http://schemas.microsoft.com/office/drawing/2014/main" id="{0312C31F-FC86-487A-94FD-55DBA4642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03893"/>
            <a:ext cx="919428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0066FF"/>
                </a:solidFill>
              </a:rPr>
              <a:t>QHFPE fulfill all requirements for an accurate description of open quantum dynamics</a:t>
            </a:r>
          </a:p>
        </p:txBody>
      </p:sp>
    </p:spTree>
    <p:extLst>
      <p:ext uri="{BB962C8B-B14F-4D97-AF65-F5344CB8AC3E}">
        <p14:creationId xmlns:p14="http://schemas.microsoft.com/office/powerpoint/2010/main" val="8394325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Rectangle 2"/>
          <p:cNvSpPr>
            <a:spLocks noGrp="1" noChangeArrowheads="1"/>
          </p:cNvSpPr>
          <p:nvPr>
            <p:ph type="title" sz="quarter"/>
          </p:nvPr>
        </p:nvSpPr>
        <p:spPr bwMode="auto">
          <a:xfrm>
            <a:off x="158042" y="217561"/>
            <a:ext cx="5194300" cy="561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2800" dirty="0"/>
              <a:t>High temperature &amp; Linear coupling </a:t>
            </a:r>
          </a:p>
        </p:txBody>
      </p:sp>
      <p:graphicFrame>
        <p:nvGraphicFramePr>
          <p:cNvPr id="59394" name="Object 5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0285614"/>
              </p:ext>
            </p:extLst>
          </p:nvPr>
        </p:nvGraphicFramePr>
        <p:xfrm>
          <a:off x="556287" y="1343630"/>
          <a:ext cx="7353000" cy="2438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53000" imgH="2438280" progId="Equation.DSMT4">
                  <p:embed/>
                </p:oleObj>
              </mc:Choice>
              <mc:Fallback>
                <p:oleObj name="Equation" r:id="rId2" imgW="7353000" imgH="2438280" progId="Equation.DSMT4">
                  <p:embed/>
                  <p:pic>
                    <p:nvPicPr>
                      <p:cNvPr id="5939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87" y="1343630"/>
                        <a:ext cx="7353000" cy="2438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8" name="Rectangle 12"/>
          <p:cNvSpPr>
            <a:spLocks noChangeArrowheads="1"/>
          </p:cNvSpPr>
          <p:nvPr/>
        </p:nvSpPr>
        <p:spPr bwMode="auto">
          <a:xfrm>
            <a:off x="2754178" y="3949249"/>
            <a:ext cx="541423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1600" dirty="0">
                <a:ea typeface="Arial Unicode MS" panose="020B0604020202020204" pitchFamily="50" charset="-128"/>
                <a:sym typeface="Wingdings" pitchFamily="2" charset="2"/>
              </a:rPr>
              <a:t>YT &amp; </a:t>
            </a:r>
            <a:r>
              <a:rPr lang="en-US" altLang="ja-JP" sz="1600" dirty="0" err="1">
                <a:ea typeface="Arial Unicode MS" panose="020B0604020202020204" pitchFamily="50" charset="-128"/>
                <a:sym typeface="Wingdings" pitchFamily="2" charset="2"/>
              </a:rPr>
              <a:t>Wolynes</a:t>
            </a:r>
            <a:r>
              <a:rPr lang="en-US" sz="16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4"/>
              </a:rPr>
              <a:t>, PRA43, 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4"/>
              </a:rPr>
              <a:t>4131 (1991)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;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JCP96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, 8485 (1992).</a:t>
            </a:r>
            <a:endParaRPr lang="en-US" altLang="ja-JP" sz="1600" dirty="0">
              <a:solidFill>
                <a:srgbClr val="0000CC"/>
              </a:solidFill>
              <a:ea typeface="Arial Unicode MS" panose="020B0604020202020204" pitchFamily="50" charset="-128"/>
              <a:sym typeface="Wingdings" pitchFamily="2" charset="2"/>
            </a:endParaRPr>
          </a:p>
        </p:txBody>
      </p:sp>
      <p:sp>
        <p:nvSpPr>
          <p:cNvPr id="59399" name="Rectangle 13"/>
          <p:cNvSpPr>
            <a:spLocks noChangeArrowheads="1"/>
          </p:cNvSpPr>
          <p:nvPr/>
        </p:nvSpPr>
        <p:spPr bwMode="auto">
          <a:xfrm>
            <a:off x="215342" y="840553"/>
            <a:ext cx="56300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Quantum hierarchical Kramers equation</a:t>
            </a: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97782" y="265799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69418" y="265799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5368" y="265799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26938" y="265799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正方形/長方形 12"/>
          <p:cNvSpPr/>
          <p:nvPr/>
        </p:nvSpPr>
        <p:spPr>
          <a:xfrm>
            <a:off x="5741488" y="1318213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  <a:sym typeface="Wingdings" pitchFamily="2" charset="2"/>
              </a:rPr>
              <a:t>Noise correlation: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57899099"/>
              </p:ext>
            </p:extLst>
          </p:nvPr>
        </p:nvGraphicFramePr>
        <p:xfrm>
          <a:off x="7678795" y="1223642"/>
          <a:ext cx="5445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203040" progId="Equation.DSMT4">
                  <p:embed/>
                </p:oleObj>
              </mc:Choice>
              <mc:Fallback>
                <p:oleObj name="Equation" r:id="rId7" imgW="253800" imgH="20304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8795" y="1223642"/>
                        <a:ext cx="544512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158042" y="4480266"/>
            <a:ext cx="37433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0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Classical Version</a:t>
            </a: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5516563" y="107950"/>
          <a:ext cx="1404937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79280" imgH="457200" progId="Equation.DSMT4">
                  <p:embed/>
                </p:oleObj>
              </mc:Choice>
              <mc:Fallback>
                <p:oleObj name="Equation" r:id="rId9" imgW="1079280" imgH="45720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6563" y="107950"/>
                        <a:ext cx="1404937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6958177" y="112424"/>
            <a:ext cx="2109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Orenstein-</a:t>
            </a:r>
            <a:r>
              <a:rPr lang="en-US" sz="1600" dirty="0" err="1"/>
              <a:t>Uhlenbeck</a:t>
            </a:r>
            <a:endParaRPr lang="en-US" sz="1600" dirty="0"/>
          </a:p>
          <a:p>
            <a:r>
              <a:rPr lang="en-US" sz="1600" dirty="0"/>
              <a:t>operator</a:t>
            </a:r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2048C000-8820-4F8E-B03B-85B2CCDD14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95868" y="3626794"/>
            <a:ext cx="758026" cy="772465"/>
          </a:xfrm>
          <a:prstGeom prst="rect">
            <a:avLst/>
          </a:prstGeom>
        </p:spPr>
      </p:pic>
      <p:graphicFrame>
        <p:nvGraphicFramePr>
          <p:cNvPr id="23" name="Object 8">
            <a:extLst>
              <a:ext uri="{FF2B5EF4-FFF2-40B4-BE49-F238E27FC236}">
                <a16:creationId xmlns:a16="http://schemas.microsoft.com/office/drawing/2014/main" id="{55B97A3E-E264-458B-B936-7F0B060B6F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2487779"/>
              </p:ext>
            </p:extLst>
          </p:nvPr>
        </p:nvGraphicFramePr>
        <p:xfrm>
          <a:off x="222644" y="5096279"/>
          <a:ext cx="49022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902120" imgH="660240" progId="Equation.DSMT4">
                  <p:embed/>
                </p:oleObj>
              </mc:Choice>
              <mc:Fallback>
                <p:oleObj name="Equation" r:id="rId12" imgW="4902120" imgH="660240" progId="Equation.DSMT4">
                  <p:embed/>
                  <p:pic>
                    <p:nvPicPr>
                      <p:cNvPr id="23" name="Object 8">
                        <a:extLst>
                          <a:ext uri="{FF2B5EF4-FFF2-40B4-BE49-F238E27FC236}">
                            <a16:creationId xmlns:a16="http://schemas.microsoft.com/office/drawing/2014/main" id="{55B97A3E-E264-458B-B936-7F0B060B6FD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644" y="5096279"/>
                        <a:ext cx="49022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11">
            <a:extLst>
              <a:ext uri="{FF2B5EF4-FFF2-40B4-BE49-F238E27FC236}">
                <a16:creationId xmlns:a16="http://schemas.microsoft.com/office/drawing/2014/main" id="{AB4FC49C-52ED-49D9-9BAF-B4C02C17A4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948775"/>
              </p:ext>
            </p:extLst>
          </p:nvPr>
        </p:nvGraphicFramePr>
        <p:xfrm>
          <a:off x="6030139" y="5058179"/>
          <a:ext cx="2654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654280" imgH="736560" progId="Equation.DSMT4">
                  <p:embed/>
                </p:oleObj>
              </mc:Choice>
              <mc:Fallback>
                <p:oleObj name="Equation" r:id="rId14" imgW="2654280" imgH="736560" progId="Equation.DSMT4">
                  <p:embed/>
                  <p:pic>
                    <p:nvPicPr>
                      <p:cNvPr id="24" name="Object 11">
                        <a:extLst>
                          <a:ext uri="{FF2B5EF4-FFF2-40B4-BE49-F238E27FC236}">
                            <a16:creationId xmlns:a16="http://schemas.microsoft.com/office/drawing/2014/main" id="{AB4FC49C-52ED-49D9-9BAF-B4C02C17A4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0139" y="5058179"/>
                        <a:ext cx="2654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16">
            <a:extLst>
              <a:ext uri="{FF2B5EF4-FFF2-40B4-BE49-F238E27FC236}">
                <a16:creationId xmlns:a16="http://schemas.microsoft.com/office/drawing/2014/main" id="{59D953FD-75CF-41CE-BBC6-5703AE9849EA}"/>
              </a:ext>
            </a:extLst>
          </p:cNvPr>
          <p:cNvPicPr>
            <a:picLocks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288770" y="5306577"/>
            <a:ext cx="457779" cy="239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54745A1-622D-451A-BDEC-8377616C4811}"/>
              </a:ext>
            </a:extLst>
          </p:cNvPr>
          <p:cNvSpPr>
            <a:spLocks/>
          </p:cNvSpPr>
          <p:nvPr/>
        </p:nvSpPr>
        <p:spPr>
          <a:xfrm>
            <a:off x="6764680" y="5887876"/>
            <a:ext cx="1531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de-DE" altLang="ja-JP" dirty="0">
                <a:latin typeface="Arial Unicode MS"/>
                <a:ea typeface="Arial Unicode MS"/>
                <a:cs typeface="Arial Unicode MS"/>
              </a:rPr>
              <a:t>classical limit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7" name="Object 9">
            <a:extLst>
              <a:ext uri="{FF2B5EF4-FFF2-40B4-BE49-F238E27FC236}">
                <a16:creationId xmlns:a16="http://schemas.microsoft.com/office/drawing/2014/main" id="{676561EB-E5F1-4DF8-AECF-56CB7B6DC6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4466607"/>
              </p:ext>
            </p:extLst>
          </p:nvPr>
        </p:nvGraphicFramePr>
        <p:xfrm>
          <a:off x="387980" y="5880815"/>
          <a:ext cx="48768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876560" imgH="647640" progId="Equation.DSMT4">
                  <p:embed/>
                </p:oleObj>
              </mc:Choice>
              <mc:Fallback>
                <p:oleObj name="Equation" r:id="rId17" imgW="4876560" imgH="647640" progId="Equation.DSMT4">
                  <p:embed/>
                  <p:pic>
                    <p:nvPicPr>
                      <p:cNvPr id="27" name="Object 9">
                        <a:extLst>
                          <a:ext uri="{FF2B5EF4-FFF2-40B4-BE49-F238E27FC236}">
                            <a16:creationId xmlns:a16="http://schemas.microsoft.com/office/drawing/2014/main" id="{676561EB-E5F1-4DF8-AECF-56CB7B6DC65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980" y="5880815"/>
                        <a:ext cx="48768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573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90367" y="530184"/>
            <a:ext cx="8622539" cy="2373945"/>
          </a:xfrm>
        </p:spPr>
        <p:txBody>
          <a:bodyPr>
            <a:normAutofit fontScale="85000" lnSpcReduction="20000"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Caldeira-Leggett quantum  F-P Eq.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4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solidFill>
                  <a:srgbClr val="CC3300"/>
                </a:solidFill>
                <a:sym typeface="Wingdings" pitchFamily="2" charset="2"/>
              </a:rPr>
              <a:t>The temp. restriction is strong </a:t>
            </a:r>
            <a:r>
              <a:rPr lang="en-US" altLang="ja-JP" sz="2000" dirty="0">
                <a:solidFill>
                  <a:srgbClr val="00B0F0"/>
                </a:solidFill>
                <a:sym typeface="Wingdings" pitchFamily="2" charset="2"/>
              </a:rPr>
              <a:t>(positivity problem)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</p:txBody>
      </p:sp>
      <p:graphicFrame>
        <p:nvGraphicFramePr>
          <p:cNvPr id="60418" name="Object 10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564343046"/>
              </p:ext>
            </p:extLst>
          </p:nvPr>
        </p:nvGraphicFramePr>
        <p:xfrm>
          <a:off x="4572000" y="471587"/>
          <a:ext cx="122237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84200" imgH="393480" progId="Equation.DSMT4">
                  <p:embed/>
                </p:oleObj>
              </mc:Choice>
              <mc:Fallback>
                <p:oleObj name="Equation" r:id="rId3" imgW="1384200" imgH="393480" progId="Equation.DSMT4">
                  <p:embed/>
                  <p:pic>
                    <p:nvPicPr>
                      <p:cNvPr id="6041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71587"/>
                        <a:ext cx="1222375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Line 3"/>
          <p:cNvSpPr>
            <a:spLocks noChangeShapeType="1"/>
          </p:cNvSpPr>
          <p:nvPr/>
        </p:nvSpPr>
        <p:spPr bwMode="auto">
          <a:xfrm>
            <a:off x="7956550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0419" name="Object 13"/>
          <p:cNvGraphicFramePr>
            <a:graphicFrameLocks noChangeAspect="1"/>
          </p:cNvGraphicFramePr>
          <p:nvPr/>
        </p:nvGraphicFramePr>
        <p:xfrm>
          <a:off x="1004887" y="996259"/>
          <a:ext cx="611187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08080" imgH="393480" progId="Equation.DSMT4">
                  <p:embed/>
                </p:oleObj>
              </mc:Choice>
              <mc:Fallback>
                <p:oleObj name="Equation" r:id="rId5" imgW="290808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4887" y="996259"/>
                        <a:ext cx="6111875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15"/>
          <p:cNvGraphicFramePr>
            <a:graphicFrameLocks noChangeAspect="1"/>
          </p:cNvGraphicFramePr>
          <p:nvPr/>
        </p:nvGraphicFramePr>
        <p:xfrm>
          <a:off x="3552825" y="3154363"/>
          <a:ext cx="11493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96880" imgH="241200" progId="Equation.DSMT4">
                  <p:embed/>
                </p:oleObj>
              </mc:Choice>
              <mc:Fallback>
                <p:oleObj name="Equation" r:id="rId7" imgW="596880" imgH="24120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825" y="3154363"/>
                        <a:ext cx="1149350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390367" y="3105980"/>
            <a:ext cx="72132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In the classical Limit,           ,  we have </a:t>
            </a:r>
          </a:p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 equation 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(</a:t>
            </a:r>
            <a:r>
              <a:rPr lang="en-US" altLang="ja-JP" dirty="0">
                <a:solidFill>
                  <a:srgbClr val="00B0F0"/>
                </a:solidFill>
                <a:sym typeface="Wingdings" pitchFamily="2" charset="2"/>
              </a:rPr>
              <a:t>no restriction for temperature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)</a:t>
            </a: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/>
        </p:nvGraphicFramePr>
        <p:xfrm>
          <a:off x="677863" y="4005263"/>
          <a:ext cx="73914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101840" imgH="431640" progId="Equation.DSMT4">
                  <p:embed/>
                </p:oleObj>
              </mc:Choice>
              <mc:Fallback>
                <p:oleObj name="Equation" r:id="rId9" imgW="410184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863" y="4005263"/>
                        <a:ext cx="739140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8313323" y="2823175"/>
            <a:ext cx="8306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Leggett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789040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52EA295-324C-474A-9D2D-FE55BC80C67E}"/>
              </a:ext>
            </a:extLst>
          </p:cNvPr>
          <p:cNvSpPr txBox="1"/>
          <p:nvPr/>
        </p:nvSpPr>
        <p:spPr>
          <a:xfrm>
            <a:off x="323528" y="515865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This is equivalent to Langevin equation</a:t>
            </a:r>
            <a:endParaRPr lang="ja-JP" altLang="en-US" sz="18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8" name="Object 13">
            <a:extLst>
              <a:ext uri="{FF2B5EF4-FFF2-40B4-BE49-F238E27FC236}">
                <a16:creationId xmlns:a16="http://schemas.microsoft.com/office/drawing/2014/main" id="{649D940D-4271-4B79-8A15-46DA13977C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450" y="5582715"/>
          <a:ext cx="2516188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96800" imgH="406080" progId="Equation.DSMT4">
                  <p:embed/>
                </p:oleObj>
              </mc:Choice>
              <mc:Fallback>
                <p:oleObj name="Equation" r:id="rId12" imgW="1396800" imgH="406080" progId="Equation.DSMT4">
                  <p:embed/>
                  <p:pic>
                    <p:nvPicPr>
                      <p:cNvPr id="18" name="Object 13">
                        <a:extLst>
                          <a:ext uri="{FF2B5EF4-FFF2-40B4-BE49-F238E27FC236}">
                            <a16:creationId xmlns:a16="http://schemas.microsoft.com/office/drawing/2014/main" id="{649D940D-4271-4B79-8A15-46DA13977C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5582715"/>
                        <a:ext cx="2516188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20229AB9-B158-418F-8214-1586840FB9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60825" y="5603875"/>
          <a:ext cx="2057400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43000" imgH="393480" progId="Equation.DSMT4">
                  <p:embed/>
                </p:oleObj>
              </mc:Choice>
              <mc:Fallback>
                <p:oleObj name="Equation" r:id="rId14" imgW="1143000" imgH="39348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20229AB9-B158-418F-8214-1586840FB9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0825" y="5603875"/>
                        <a:ext cx="2057400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図 3">
            <a:extLst>
              <a:ext uri="{FF2B5EF4-FFF2-40B4-BE49-F238E27FC236}">
                <a16:creationId xmlns:a16="http://schemas.microsoft.com/office/drawing/2014/main" id="{BF3B1726-611E-4792-935B-D8D15F5B8E33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657" y="1814892"/>
            <a:ext cx="1327245" cy="99543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5D54A87-958D-46FF-BFBF-98A97D37634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87074" y="5268584"/>
            <a:ext cx="1064326" cy="1064326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8FFB973-B217-4445-A112-CBE4C8D1D5EB}"/>
              </a:ext>
            </a:extLst>
          </p:cNvPr>
          <p:cNvSpPr/>
          <p:nvPr/>
        </p:nvSpPr>
        <p:spPr>
          <a:xfrm>
            <a:off x="8093544" y="4897044"/>
            <a:ext cx="1140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hlinkClick r:id="rId18"/>
              </a:rPr>
              <a:t>H. Kramers </a:t>
            </a:r>
          </a:p>
          <a:p>
            <a:r>
              <a:rPr lang="en-US" altLang="ja-JP" sz="1400" dirty="0">
                <a:hlinkClick r:id="rId18"/>
              </a:rPr>
              <a:t>Wikipedia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7A8B4C1-0BA9-4CFD-96D4-1EEC3831102F}"/>
              </a:ext>
            </a:extLst>
          </p:cNvPr>
          <p:cNvSpPr/>
          <p:nvPr/>
        </p:nvSpPr>
        <p:spPr>
          <a:xfrm>
            <a:off x="6660232" y="6349450"/>
            <a:ext cx="136928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hlinkClick r:id="rId19"/>
              </a:rPr>
              <a:t>Paul Langevin </a:t>
            </a:r>
          </a:p>
          <a:p>
            <a:r>
              <a:rPr lang="en-US" altLang="ja-JP" sz="1400" dirty="0">
                <a:hlinkClick r:id="rId19"/>
              </a:rPr>
              <a:t>Wikipedia</a:t>
            </a:r>
            <a:endParaRPr lang="ja-JP" altLang="en-US" sz="1400" dirty="0">
              <a:ea typeface="Arial Unicode MS" panose="020B0604020202020204" pitchFamily="50" charset="-128"/>
            </a:endParaRPr>
          </a:p>
          <a:p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201B9A9-05F9-47A2-B286-F6AC336424A3}"/>
              </a:ext>
            </a:extLst>
          </p:cNvPr>
          <p:cNvSpPr txBox="1"/>
          <p:nvPr/>
        </p:nvSpPr>
        <p:spPr>
          <a:xfrm>
            <a:off x="1547664" y="6341860"/>
            <a:ext cx="45919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Suitable for classical MD studies</a:t>
            </a:r>
            <a:endParaRPr lang="ja-JP" altLang="en-US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4220358B-8B44-43B9-8F13-A4BE731C033B}"/>
              </a:ext>
            </a:extLst>
          </p:cNvPr>
          <p:cNvSpPr/>
          <p:nvPr/>
        </p:nvSpPr>
        <p:spPr>
          <a:xfrm>
            <a:off x="550830" y="1946513"/>
            <a:ext cx="5130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Caldeira</a:t>
            </a:r>
            <a:r>
              <a:rPr lang="en-US" dirty="0"/>
              <a:t> &amp; Leggett: </a:t>
            </a:r>
            <a:r>
              <a:rPr lang="en-US" dirty="0" err="1">
                <a:hlinkClick r:id="rId20"/>
              </a:rPr>
              <a:t>Physica</a:t>
            </a:r>
            <a:r>
              <a:rPr lang="en-US" dirty="0">
                <a:hlinkClick r:id="rId20"/>
              </a:rPr>
              <a:t> A </a:t>
            </a:r>
            <a:r>
              <a:rPr lang="en-US" b="1" dirty="0">
                <a:hlinkClick r:id="rId20"/>
              </a:rPr>
              <a:t>121, 587</a:t>
            </a:r>
            <a:r>
              <a:rPr lang="en-US" dirty="0">
                <a:hlinkClick r:id="rId20"/>
              </a:rPr>
              <a:t> (1983)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05327A1-293E-66D7-ADF4-40A2B7D59085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848524"/>
            <a:ext cx="1466099" cy="982557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40AA721-A143-FDE0-FFE1-A5E88C40D1EF}"/>
              </a:ext>
            </a:extLst>
          </p:cNvPr>
          <p:cNvSpPr/>
          <p:nvPr/>
        </p:nvSpPr>
        <p:spPr>
          <a:xfrm>
            <a:off x="6768633" y="2823175"/>
            <a:ext cx="9012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Caldeira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22" name="Picture 1241">
            <a:extLst>
              <a:ext uri="{FF2B5EF4-FFF2-40B4-BE49-F238E27FC236}">
                <a16:creationId xmlns:a16="http://schemas.microsoft.com/office/drawing/2014/main" id="{3D70EE9F-CA71-4F6B-B469-5E8309D7A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955" y="3788617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039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216" y="4153249"/>
            <a:ext cx="3196711" cy="3345042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551341" y="4336407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b="1" dirty="0">
                <a:solidFill>
                  <a:srgbClr val="00206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2 Quantum Ratchet</a:t>
            </a:r>
            <a:endParaRPr lang="ja-JP" altLang="en-US" sz="2800" b="1" dirty="0">
              <a:solidFill>
                <a:srgbClr val="00206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844376" y="5054653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Kato and YT, </a:t>
            </a:r>
            <a:r>
              <a:rPr lang="en-US" altLang="ja-JP" dirty="0">
                <a:hlinkClick r:id="rId4"/>
              </a:rPr>
              <a:t>JPC. B </a:t>
            </a:r>
            <a:r>
              <a:rPr lang="en-US" altLang="ja-JP" b="1" dirty="0">
                <a:hlinkClick r:id="rId4"/>
              </a:rPr>
              <a:t>117</a:t>
            </a:r>
            <a:r>
              <a:rPr lang="en-US" altLang="ja-JP" dirty="0">
                <a:hlinkClick r:id="rId4"/>
              </a:rPr>
              <a:t>, 13132 (2013).</a:t>
            </a:r>
            <a:r>
              <a:rPr lang="en-US" altLang="ja-JP" i="1" dirty="0">
                <a:hlinkClick r:id="rId4"/>
              </a:rPr>
              <a:t> </a:t>
            </a:r>
            <a:endParaRPr lang="en-US" altLang="ja-JP" dirty="0"/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012" y="5677319"/>
            <a:ext cx="3439342" cy="1214282"/>
          </a:xfrm>
          <a:prstGeom prst="rect">
            <a:avLst/>
          </a:prstGeom>
        </p:spPr>
      </p:pic>
      <p:pic>
        <p:nvPicPr>
          <p:cNvPr id="11" name="コンテンツ プレースホルダ 4" descr="anime_20.30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6166" y="1669349"/>
            <a:ext cx="3840143" cy="2880107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537354" y="927542"/>
            <a:ext cx="49391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2800" b="1" dirty="0">
                <a:solidFill>
                  <a:schemeClr val="tx2">
                    <a:lumMod val="75000"/>
                  </a:schemeClr>
                </a:solidFill>
              </a:rPr>
              <a:t>1 Resonant tunneling Diode</a:t>
            </a:r>
          </a:p>
        </p:txBody>
      </p:sp>
      <p:pic>
        <p:nvPicPr>
          <p:cNvPr id="15" name="Picture 29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285" y="2515527"/>
            <a:ext cx="1340295" cy="1428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正方形/長方形 16"/>
          <p:cNvSpPr/>
          <p:nvPr/>
        </p:nvSpPr>
        <p:spPr>
          <a:xfrm>
            <a:off x="1568515" y="1515254"/>
            <a:ext cx="66976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/>
              <a:t>Sakurai &amp; YT, JPSJ </a:t>
            </a:r>
            <a:r>
              <a:rPr lang="en-US" altLang="ja-JP" sz="1600" dirty="0">
                <a:hlinkClick r:id="rId8"/>
              </a:rPr>
              <a:t> 82, 033707 (2013). </a:t>
            </a:r>
            <a:endParaRPr lang="en-US" altLang="ja-JP" sz="1600" dirty="0"/>
          </a:p>
          <a:p>
            <a:r>
              <a:rPr lang="en-US" altLang="ja-JP" sz="1600" dirty="0"/>
              <a:t>Sakurai &amp; YT, </a:t>
            </a:r>
            <a:r>
              <a:rPr lang="en-US" altLang="ja-JP" sz="1600" dirty="0">
                <a:hlinkClick r:id="rId8"/>
              </a:rPr>
              <a:t>NJP 16, 015002 (2014).</a:t>
            </a:r>
          </a:p>
          <a:p>
            <a:r>
              <a:rPr lang="en-US" altLang="ja-JP" sz="1600" dirty="0"/>
              <a:t>Grossman,</a:t>
            </a:r>
            <a:r>
              <a:rPr lang="ja-JP" altLang="en-US" sz="1600" dirty="0"/>
              <a:t> </a:t>
            </a:r>
            <a:r>
              <a:rPr lang="en-US" altLang="ja-JP" sz="1600" dirty="0"/>
              <a:t>Sakurai &amp; YT, JPSJ </a:t>
            </a:r>
            <a:r>
              <a:rPr lang="en-US" altLang="ja-JP" sz="1600" dirty="0">
                <a:hlinkClick r:id="rId8"/>
              </a:rPr>
              <a:t> 85, 034803 (2016). </a:t>
            </a:r>
            <a:endParaRPr lang="en-US" altLang="ja-JP" sz="1600" dirty="0"/>
          </a:p>
          <a:p>
            <a:r>
              <a:rPr lang="en-US" altLang="ja-JP" sz="1600" dirty="0">
                <a:hlinkClick r:id="rId8"/>
              </a:rPr>
              <a:t> </a:t>
            </a:r>
            <a:endParaRPr lang="en-US" altLang="ja-JP" sz="1600" dirty="0"/>
          </a:p>
          <a:p>
            <a:endParaRPr lang="en-US" altLang="ja-JP" sz="1600" dirty="0"/>
          </a:p>
        </p:txBody>
      </p:sp>
      <p:sp>
        <p:nvSpPr>
          <p:cNvPr id="13" name="タイトル 1"/>
          <p:cNvSpPr txBox="1">
            <a:spLocks/>
          </p:cNvSpPr>
          <p:nvPr/>
        </p:nvSpPr>
        <p:spPr>
          <a:xfrm>
            <a:off x="-540568" y="291676"/>
            <a:ext cx="10315642" cy="2028825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200" b="1" dirty="0"/>
              <a:t>Applications: Quantum transport problems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6841992" y="3885309"/>
            <a:ext cx="2133600" cy="365125"/>
          </a:xfrm>
        </p:spPr>
        <p:txBody>
          <a:bodyPr/>
          <a:lstStyle/>
          <a:p>
            <a:pPr>
              <a:defRPr/>
            </a:pPr>
            <a:fld id="{1C916785-BD08-475D-9A05-901EA362B257}" type="slidenum">
              <a:rPr lang="ja-JP" altLang="en-US" smtClean="0"/>
              <a:pPr>
                <a:defRPr/>
              </a:pPr>
              <a:t>13</a:t>
            </a:fld>
            <a:endParaRPr lang="ja-JP" altLang="en-US"/>
          </a:p>
        </p:txBody>
      </p:sp>
      <p:sp>
        <p:nvSpPr>
          <p:cNvPr id="18" name="正方形/長方形 17"/>
          <p:cNvSpPr/>
          <p:nvPr/>
        </p:nvSpPr>
        <p:spPr>
          <a:xfrm>
            <a:off x="631126" y="2515527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Sakurai</a:t>
            </a:r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櫻井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  <a:endParaRPr lang="en-US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06" y="1554986"/>
            <a:ext cx="719889" cy="1002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6779" y="5183959"/>
            <a:ext cx="664271" cy="785047"/>
          </a:xfrm>
          <a:prstGeom prst="rect">
            <a:avLst/>
          </a:prstGeom>
        </p:spPr>
      </p:pic>
      <p:sp>
        <p:nvSpPr>
          <p:cNvPr id="21" name="正方形/長方形 20"/>
          <p:cNvSpPr/>
          <p:nvPr/>
        </p:nvSpPr>
        <p:spPr>
          <a:xfrm>
            <a:off x="621820" y="6034729"/>
            <a:ext cx="12779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Kato(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加藤</a:t>
            </a:r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  <a:endParaRPr 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6110813" y="1517581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Self current oscillation</a:t>
            </a:r>
            <a:endParaRPr lang="ja-JP" altLang="en-US" dirty="0"/>
          </a:p>
        </p:txBody>
      </p:sp>
      <p:pic>
        <p:nvPicPr>
          <p:cNvPr id="22" name="Picture 3" descr="C:\sakurai\document\博士論文\公聴会\図\共鳴トンネルダイオード\Fig2_1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21714" y="2714086"/>
            <a:ext cx="1627350" cy="13767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6355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sakurai\学会\物理学会2012秋\スライド図\負性抵抗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472" y="2348880"/>
            <a:ext cx="4896000" cy="4068812"/>
          </a:xfrm>
          <a:prstGeom prst="rect">
            <a:avLst/>
          </a:prstGeom>
          <a:noFill/>
        </p:spPr>
      </p:pic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307115" y="95792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ja-JP" sz="4000" dirty="0"/>
              <a:t>1. Resonant Tunneling Diode</a:t>
            </a:r>
            <a:endParaRPr kumimoji="1" lang="ja-JP" altLang="en-US" sz="4000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97223-A548-44DD-A3FF-5CFB32DEF460}" type="slidenum">
              <a:rPr kumimoji="1" lang="ja-JP" altLang="en-US" smtClean="0"/>
              <a:pPr/>
              <a:t>14</a:t>
            </a:fld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421915" y="6134976"/>
            <a:ext cx="4185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M. A. </a:t>
            </a:r>
            <a:r>
              <a:rPr lang="en-US" altLang="ja-JP" sz="1600" dirty="0"/>
              <a:t>Reed et al. Appl. Phys. </a:t>
            </a:r>
            <a:r>
              <a:rPr lang="en-US" altLang="ja-JP" sz="1600" dirty="0" err="1"/>
              <a:t>Lett</a:t>
            </a:r>
            <a:r>
              <a:rPr lang="en-US" altLang="ja-JP" sz="1600" dirty="0"/>
              <a:t>. 49, 158 (1986)</a:t>
            </a:r>
            <a:endParaRPr kumimoji="1" lang="ja-JP" altLang="en-US" sz="16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898699" y="3087217"/>
            <a:ext cx="2351926" cy="369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ja-JP" b="1" dirty="0"/>
              <a:t>Negative resistance</a:t>
            </a:r>
            <a:endParaRPr kumimoji="1" lang="ja-JP" altLang="en-US" b="1" dirty="0"/>
          </a:p>
        </p:txBody>
      </p:sp>
      <p:pic>
        <p:nvPicPr>
          <p:cNvPr id="1029" name="Picture 5" descr="C:\sakurai\学会\物理学会2012秋\スライド図\共鳴トンネルダイオード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0861" y="1268760"/>
            <a:ext cx="2120979" cy="5234608"/>
          </a:xfrm>
          <a:prstGeom prst="rect">
            <a:avLst/>
          </a:prstGeom>
          <a:noFill/>
        </p:spPr>
      </p:pic>
      <p:sp>
        <p:nvSpPr>
          <p:cNvPr id="14" name="円/楕円 13"/>
          <p:cNvSpPr/>
          <p:nvPr/>
        </p:nvSpPr>
        <p:spPr>
          <a:xfrm>
            <a:off x="1835696" y="1700808"/>
            <a:ext cx="720080" cy="360040"/>
          </a:xfrm>
          <a:prstGeom prst="ellipse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526415" y="1484784"/>
            <a:ext cx="2056974" cy="369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ja-JP" b="1" dirty="0"/>
              <a:t>Resonant energy</a:t>
            </a:r>
            <a:endParaRPr kumimoji="1" lang="ja-JP" altLang="en-US" b="1" dirty="0"/>
          </a:p>
        </p:txBody>
      </p:sp>
      <p:sp>
        <p:nvSpPr>
          <p:cNvPr id="16" name="円/楕円 15"/>
          <p:cNvSpPr/>
          <p:nvPr/>
        </p:nvSpPr>
        <p:spPr>
          <a:xfrm>
            <a:off x="1115616" y="2060848"/>
            <a:ext cx="720080" cy="360040"/>
          </a:xfrm>
          <a:prstGeom prst="ellipse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307917" y="2060848"/>
            <a:ext cx="1928734" cy="369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ja-JP" b="1" dirty="0"/>
              <a:t>Electron energy</a:t>
            </a:r>
            <a:endParaRPr kumimoji="1" lang="ja-JP" altLang="en-US" b="1" dirty="0"/>
          </a:p>
        </p:txBody>
      </p:sp>
      <p:sp>
        <p:nvSpPr>
          <p:cNvPr id="18" name="円/楕円 17"/>
          <p:cNvSpPr/>
          <p:nvPr/>
        </p:nvSpPr>
        <p:spPr>
          <a:xfrm>
            <a:off x="2483768" y="2060848"/>
            <a:ext cx="720080" cy="360040"/>
          </a:xfrm>
          <a:prstGeom prst="ellipse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角丸四角形 1"/>
          <p:cNvSpPr/>
          <p:nvPr/>
        </p:nvSpPr>
        <p:spPr>
          <a:xfrm>
            <a:off x="611560" y="2893006"/>
            <a:ext cx="3096344" cy="3704346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934829" y="1412776"/>
            <a:ext cx="2672527" cy="369332"/>
          </a:xfrm>
          <a:prstGeom prst="rect">
            <a:avLst/>
          </a:prstGeom>
          <a:ln>
            <a:solidFill>
              <a:srgbClr val="00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ja-JP" b="1" dirty="0"/>
              <a:t>Self excited oscillation</a:t>
            </a:r>
            <a:endParaRPr kumimoji="1" lang="ja-JP" altLang="en-US" b="1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5960046" y="1905996"/>
            <a:ext cx="2210862" cy="369332"/>
          </a:xfrm>
          <a:prstGeom prst="rect">
            <a:avLst/>
          </a:prstGeom>
          <a:ln>
            <a:solidFill>
              <a:srgbClr val="0C059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ja-JP" b="1" dirty="0"/>
              <a:t>Plateau in NR area</a:t>
            </a:r>
            <a:endParaRPr kumimoji="1" lang="ja-JP" altLang="en-US" b="1" dirty="0"/>
          </a:p>
        </p:txBody>
      </p:sp>
      <p:sp>
        <p:nvSpPr>
          <p:cNvPr id="21" name="円/楕円 20"/>
          <p:cNvSpPr/>
          <p:nvPr/>
        </p:nvSpPr>
        <p:spPr>
          <a:xfrm>
            <a:off x="1123816" y="3681028"/>
            <a:ext cx="720080" cy="252028"/>
          </a:xfrm>
          <a:prstGeom prst="ellipse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22"/>
          <p:cNvSpPr/>
          <p:nvPr/>
        </p:nvSpPr>
        <p:spPr>
          <a:xfrm>
            <a:off x="1106512" y="5445224"/>
            <a:ext cx="720080" cy="360040"/>
          </a:xfrm>
          <a:prstGeom prst="ellipse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955828" y="986239"/>
            <a:ext cx="1326005" cy="369332"/>
          </a:xfrm>
          <a:prstGeom prst="rect">
            <a:avLst/>
          </a:prstGeom>
          <a:ln>
            <a:solidFill>
              <a:srgbClr val="0066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ja-JP" b="1" dirty="0"/>
              <a:t>hysteresis</a:t>
            </a:r>
            <a:endParaRPr kumimoji="1" lang="ja-JP" altLang="en-US" b="1" dirty="0"/>
          </a:p>
        </p:txBody>
      </p:sp>
      <p:sp>
        <p:nvSpPr>
          <p:cNvPr id="3" name="正方形/長方形 2"/>
          <p:cNvSpPr/>
          <p:nvPr/>
        </p:nvSpPr>
        <p:spPr>
          <a:xfrm>
            <a:off x="6187870" y="2898517"/>
            <a:ext cx="720080" cy="10345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/>
          <p:cNvSpPr/>
          <p:nvPr/>
        </p:nvSpPr>
        <p:spPr>
          <a:xfrm>
            <a:off x="7065477" y="4741731"/>
            <a:ext cx="720080" cy="566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/>
        </p:nvSpPr>
        <p:spPr>
          <a:xfrm>
            <a:off x="6804248" y="3861048"/>
            <a:ext cx="648072" cy="936104"/>
          </a:xfrm>
          <a:prstGeom prst="ellipse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/>
        </p:nvSpPr>
        <p:spPr>
          <a:xfrm>
            <a:off x="4881142" y="4457956"/>
            <a:ext cx="315561" cy="1106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9" name="直線矢印コネクタ 18"/>
          <p:cNvCxnSpPr/>
          <p:nvPr/>
        </p:nvCxnSpPr>
        <p:spPr>
          <a:xfrm flipV="1">
            <a:off x="3924472" y="4383286"/>
            <a:ext cx="2735760" cy="413866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39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" grpId="0" animBg="1"/>
      <p:bldP spid="20" grpId="0" animBg="1"/>
      <p:bldP spid="22" grpId="0" animBg="1"/>
      <p:bldP spid="21" grpId="0" animBg="1"/>
      <p:bldP spid="23" grpId="0" animBg="1"/>
      <p:bldP spid="24" grpId="0" animBg="1"/>
      <p:bldP spid="3" grpId="0" animBg="1"/>
      <p:bldP spid="25" grpId="0" animBg="1"/>
      <p:bldP spid="9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>
                <a:latin typeface="Arial Rounded MT Bold" pitchFamily="34" charset="0"/>
              </a:rPr>
              <a:t>Potential (Barriers + Electronic)</a:t>
            </a:r>
            <a:endParaRPr kumimoji="1" lang="ja-JP" altLang="en-US" sz="3200" dirty="0">
              <a:latin typeface="Arial Rounded MT Bold" pitchFamily="34" charset="0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79512" y="1330859"/>
            <a:ext cx="5482952" cy="5446440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Potential </a:t>
            </a:r>
          </a:p>
          <a:p>
            <a:pPr marL="0" indent="0">
              <a:buNone/>
            </a:pPr>
            <a:r>
              <a:rPr lang="en-US" altLang="ja-JP" sz="2000" dirty="0"/>
              <a:t>   (</a:t>
            </a:r>
            <a:r>
              <a:rPr lang="en-US" altLang="ja-JP" sz="2000" dirty="0" err="1"/>
              <a:t>i</a:t>
            </a:r>
            <a:r>
              <a:rPr lang="en-US" altLang="ja-JP" sz="2000" dirty="0"/>
              <a:t>)  double well potential in valence bond </a:t>
            </a:r>
          </a:p>
          <a:p>
            <a:pPr marL="0" indent="0">
              <a:buNone/>
            </a:pPr>
            <a:r>
              <a:rPr lang="en-US" altLang="ja-JP" sz="2000" dirty="0"/>
              <a:t>   (ii) Electronic potential (self-consistent)</a:t>
            </a:r>
          </a:p>
          <a:p>
            <a:pPr marL="0" indent="0">
              <a:buNone/>
            </a:pPr>
            <a:r>
              <a:rPr lang="en-US" altLang="ja-JP" sz="2000" dirty="0"/>
              <a:t>     </a:t>
            </a:r>
          </a:p>
          <a:p>
            <a:pPr marL="0" indent="0">
              <a:buNone/>
            </a:pPr>
            <a:endParaRPr kumimoji="1" lang="en-US" altLang="ja-JP" sz="2000" dirty="0"/>
          </a:p>
          <a:p>
            <a:pPr marL="0" indent="0">
              <a:buNone/>
            </a:pPr>
            <a:endParaRPr kumimoji="1" lang="en-US" altLang="ja-JP" sz="2000" dirty="0"/>
          </a:p>
          <a:p>
            <a:pPr marL="0" indent="0">
              <a:buNone/>
            </a:pPr>
            <a:r>
              <a:rPr lang="en-US" altLang="ja-JP" sz="2000" dirty="0"/>
              <a:t>      </a:t>
            </a:r>
            <a:r>
              <a:rPr lang="en-US" altLang="ja-JP" sz="2000" dirty="0">
                <a:solidFill>
                  <a:srgbClr val="FF0000"/>
                </a:solidFill>
              </a:rPr>
              <a:t>Poisson equation</a:t>
            </a:r>
          </a:p>
          <a:p>
            <a:pPr marL="0" indent="0">
              <a:buNone/>
            </a:pPr>
            <a:br>
              <a:rPr lang="en-US" altLang="ja-JP" sz="2000" dirty="0">
                <a:solidFill>
                  <a:srgbClr val="FF0000"/>
                </a:solidFill>
              </a:rPr>
            </a:br>
            <a:br>
              <a:rPr lang="en-US" altLang="ja-JP" sz="2000" dirty="0"/>
            </a:br>
            <a:br>
              <a:rPr lang="en-US" altLang="ja-JP" sz="2000" dirty="0"/>
            </a:br>
            <a:endParaRPr lang="en-US" altLang="ja-JP" sz="900" dirty="0"/>
          </a:p>
          <a:p>
            <a:pPr marL="0" indent="0">
              <a:buNone/>
            </a:pPr>
            <a:r>
              <a:rPr lang="en-US" altLang="ja-JP" sz="2000" dirty="0"/>
              <a:t>                   describes doped ions region</a:t>
            </a:r>
            <a:endParaRPr kumimoji="1" lang="ja-JP" altLang="en-US" sz="2000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811111" y="2616633"/>
          <a:ext cx="3233738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74560" imgH="558720" progId="Equation.DSMT4">
                  <p:embed/>
                </p:oleObj>
              </mc:Choice>
              <mc:Fallback>
                <p:oleObj name="Equation" r:id="rId3" imgW="2374560" imgH="55872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111" y="2616633"/>
                        <a:ext cx="3233738" cy="762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681944" y="5648931"/>
          <a:ext cx="3263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263760" imgH="393480" progId="Equation.DSMT4">
                  <p:embed/>
                </p:oleObj>
              </mc:Choice>
              <mc:Fallback>
                <p:oleObj name="Equation" r:id="rId5" imgW="3263760" imgH="393480" progId="Equation.DSMT4">
                  <p:embed/>
                  <p:pic>
                    <p:nvPicPr>
                      <p:cNvPr id="7" name="オブジェクト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1944" y="5648931"/>
                        <a:ext cx="32639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667061" y="4106246"/>
          <a:ext cx="37592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759120" imgH="672840" progId="Equation.DSMT4">
                  <p:embed/>
                </p:oleObj>
              </mc:Choice>
              <mc:Fallback>
                <p:oleObj name="Equation" r:id="rId7" imgW="3759120" imgH="672840" progId="Equation.DSMT4">
                  <p:embed/>
                  <p:pic>
                    <p:nvPicPr>
                      <p:cNvPr id="512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061" y="4106246"/>
                        <a:ext cx="3759200" cy="673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/>
          <p:cNvGraphicFramePr>
            <a:graphicFrameLocks noChangeAspect="1"/>
          </p:cNvGraphicFramePr>
          <p:nvPr/>
        </p:nvGraphicFramePr>
        <p:xfrm>
          <a:off x="386454" y="5012526"/>
          <a:ext cx="84931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22080" imgH="317160" progId="Equation.DSMT4">
                  <p:embed/>
                </p:oleObj>
              </mc:Choice>
              <mc:Fallback>
                <p:oleObj name="Equation" r:id="rId9" imgW="622080" imgH="317160" progId="Equation.DSMT4">
                  <p:embed/>
                  <p:pic>
                    <p:nvPicPr>
                      <p:cNvPr id="12" name="オブジェクト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454" y="5012526"/>
                        <a:ext cx="849313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6" name="グループ化 35"/>
          <p:cNvGrpSpPr/>
          <p:nvPr/>
        </p:nvGrpSpPr>
        <p:grpSpPr>
          <a:xfrm>
            <a:off x="5148064" y="1327031"/>
            <a:ext cx="4067075" cy="2770437"/>
            <a:chOff x="1907704" y="2094630"/>
            <a:chExt cx="5644375" cy="4041057"/>
          </a:xfrm>
        </p:grpSpPr>
        <p:grpSp>
          <p:nvGrpSpPr>
            <p:cNvPr id="37" name="グループ化 36"/>
            <p:cNvGrpSpPr/>
            <p:nvPr/>
          </p:nvGrpSpPr>
          <p:grpSpPr>
            <a:xfrm>
              <a:off x="1907704" y="3284984"/>
              <a:ext cx="4688904" cy="2850703"/>
              <a:chOff x="1907704" y="3242593"/>
              <a:chExt cx="4688904" cy="2850703"/>
            </a:xfrm>
          </p:grpSpPr>
          <p:pic>
            <p:nvPicPr>
              <p:cNvPr id="45" name="Picture 2" descr="C:\sakurai\ppt\研究報告2012.11.02\図\図1.png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2483768" y="3242593"/>
                <a:ext cx="3600400" cy="1512168"/>
              </a:xfrm>
              <a:prstGeom prst="rect">
                <a:avLst/>
              </a:prstGeom>
              <a:noFill/>
            </p:spPr>
          </p:pic>
          <p:cxnSp>
            <p:nvCxnSpPr>
              <p:cNvPr id="46" name="直線コネクタ 45"/>
              <p:cNvCxnSpPr/>
              <p:nvPr/>
            </p:nvCxnSpPr>
            <p:spPr>
              <a:xfrm flipH="1">
                <a:off x="1907704" y="4034681"/>
                <a:ext cx="792088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直線コネクタ 46"/>
              <p:cNvCxnSpPr/>
              <p:nvPr/>
            </p:nvCxnSpPr>
            <p:spPr>
              <a:xfrm>
                <a:off x="1916088" y="4034681"/>
                <a:ext cx="0" cy="1770583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" name="直線コネクタ 47"/>
              <p:cNvCxnSpPr/>
              <p:nvPr/>
            </p:nvCxnSpPr>
            <p:spPr>
              <a:xfrm flipH="1">
                <a:off x="1907704" y="5805264"/>
                <a:ext cx="2384648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直線コネクタ 48"/>
              <p:cNvCxnSpPr/>
              <p:nvPr/>
            </p:nvCxnSpPr>
            <p:spPr>
              <a:xfrm flipH="1">
                <a:off x="6084168" y="4034681"/>
                <a:ext cx="504056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直線コネクタ 49"/>
              <p:cNvCxnSpPr/>
              <p:nvPr/>
            </p:nvCxnSpPr>
            <p:spPr>
              <a:xfrm>
                <a:off x="6596608" y="4034681"/>
                <a:ext cx="0" cy="1770583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" name="直線コネクタ 50"/>
              <p:cNvCxnSpPr/>
              <p:nvPr/>
            </p:nvCxnSpPr>
            <p:spPr>
              <a:xfrm flipH="1">
                <a:off x="4436368" y="5805264"/>
                <a:ext cx="2151856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2" name="直線コネクタ 51"/>
              <p:cNvCxnSpPr/>
              <p:nvPr/>
            </p:nvCxnSpPr>
            <p:spPr>
              <a:xfrm>
                <a:off x="4427984" y="5589240"/>
                <a:ext cx="0" cy="50405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直線コネクタ 52"/>
              <p:cNvCxnSpPr/>
              <p:nvPr/>
            </p:nvCxnSpPr>
            <p:spPr>
              <a:xfrm>
                <a:off x="4283968" y="5733256"/>
                <a:ext cx="0" cy="216024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グループ化 37"/>
            <p:cNvGrpSpPr/>
            <p:nvPr/>
          </p:nvGrpSpPr>
          <p:grpSpPr>
            <a:xfrm>
              <a:off x="2179545" y="2094630"/>
              <a:ext cx="5372534" cy="3494563"/>
              <a:chOff x="2179545" y="2094630"/>
              <a:chExt cx="5372534" cy="3494563"/>
            </a:xfrm>
          </p:grpSpPr>
          <p:sp>
            <p:nvSpPr>
              <p:cNvPr id="39" name="テキスト ボックス 38"/>
              <p:cNvSpPr txBox="1"/>
              <p:nvPr/>
            </p:nvSpPr>
            <p:spPr>
              <a:xfrm>
                <a:off x="2179545" y="2668599"/>
                <a:ext cx="1324130" cy="6734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400" dirty="0" err="1">
                    <a:ea typeface="Arial Unicode MS" panose="020B0604020202020204" pitchFamily="50" charset="-128"/>
                  </a:rPr>
                  <a:t>GaAs</a:t>
                </a:r>
                <a:endParaRPr kumimoji="1" lang="ja-JP" altLang="en-US" sz="2400" dirty="0">
                  <a:ea typeface="Arial Unicode MS" panose="020B0604020202020204" pitchFamily="50" charset="-128"/>
                </a:endParaRPr>
              </a:p>
            </p:txBody>
          </p:sp>
          <p:sp>
            <p:nvSpPr>
              <p:cNvPr id="40" name="正方形/長方形 39"/>
              <p:cNvSpPr/>
              <p:nvPr/>
            </p:nvSpPr>
            <p:spPr>
              <a:xfrm>
                <a:off x="2561671" y="2094630"/>
                <a:ext cx="4990408" cy="12121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ja-JP" sz="2400" dirty="0" err="1">
                    <a:solidFill>
                      <a:prstClr val="black"/>
                    </a:solidFill>
                    <a:ea typeface="Arial Unicode MS" panose="020B0604020202020204" pitchFamily="50" charset="-128"/>
                  </a:rPr>
                  <a:t>GaA</a:t>
                </a:r>
                <a:r>
                  <a:rPr lang="ja-JP" altLang="en-US" sz="2400" dirty="0" err="1">
                    <a:solidFill>
                      <a:prstClr val="black"/>
                    </a:solidFill>
                    <a:ea typeface="Arial Unicode MS" panose="020B0604020202020204" pitchFamily="50" charset="-128"/>
                  </a:rPr>
                  <a:t>ｌ</a:t>
                </a:r>
                <a:r>
                  <a:rPr lang="en-US" altLang="ja-JP" sz="2400" dirty="0">
                    <a:solidFill>
                      <a:prstClr val="black"/>
                    </a:solidFill>
                    <a:ea typeface="Arial Unicode MS" panose="020B0604020202020204" pitchFamily="50" charset="-128"/>
                  </a:rPr>
                  <a:t>As layer (Barriers)</a:t>
                </a:r>
              </a:p>
              <a:p>
                <a:pPr lvl="0"/>
                <a:r>
                  <a:rPr lang="ja-JP" altLang="en-US" sz="2400" dirty="0">
                    <a:solidFill>
                      <a:prstClr val="black"/>
                    </a:solidFill>
                    <a:ea typeface="Arial Unicode MS" panose="020B0604020202020204" pitchFamily="50" charset="-128"/>
                  </a:rPr>
                  <a:t>                           ～ </a:t>
                </a:r>
                <a:r>
                  <a:rPr lang="en-US" altLang="ja-JP" sz="2400" dirty="0">
                    <a:solidFill>
                      <a:prstClr val="black"/>
                    </a:solidFill>
                    <a:ea typeface="Arial Unicode MS" panose="020B0604020202020204" pitchFamily="50" charset="-128"/>
                  </a:rPr>
                  <a:t>8 nm</a:t>
                </a:r>
              </a:p>
            </p:txBody>
          </p:sp>
          <p:cxnSp>
            <p:nvCxnSpPr>
              <p:cNvPr id="41" name="直線矢印コネクタ 40"/>
              <p:cNvCxnSpPr/>
              <p:nvPr/>
            </p:nvCxnSpPr>
            <p:spPr>
              <a:xfrm flipH="1">
                <a:off x="3716288" y="2924944"/>
                <a:ext cx="216024" cy="31764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直線矢印コネクタ 41"/>
              <p:cNvCxnSpPr/>
              <p:nvPr/>
            </p:nvCxnSpPr>
            <p:spPr>
              <a:xfrm>
                <a:off x="4292352" y="2924944"/>
                <a:ext cx="216024" cy="31764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直線矢印コネクタ 42"/>
              <p:cNvCxnSpPr/>
              <p:nvPr/>
            </p:nvCxnSpPr>
            <p:spPr>
              <a:xfrm>
                <a:off x="4211960" y="4869160"/>
                <a:ext cx="576064" cy="0"/>
              </a:xfrm>
              <a:prstGeom prst="straightConnector1">
                <a:avLst/>
              </a:prstGeom>
              <a:ln>
                <a:headEnd type="stealth"/>
                <a:tailEnd type="stealth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4" name="正方形/長方形 43"/>
              <p:cNvSpPr/>
              <p:nvPr/>
            </p:nvSpPr>
            <p:spPr>
              <a:xfrm>
                <a:off x="2356868" y="4915792"/>
                <a:ext cx="4483180" cy="6734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n-US" altLang="ja-JP" sz="2400" dirty="0">
                    <a:solidFill>
                      <a:prstClr val="black"/>
                    </a:solidFill>
                    <a:ea typeface="Arial Unicode MS" panose="020B0604020202020204" pitchFamily="50" charset="-128"/>
                  </a:rPr>
                  <a:t>Quantum well</a:t>
                </a:r>
                <a:r>
                  <a:rPr lang="ja-JP" altLang="en-US" sz="2400" dirty="0">
                    <a:solidFill>
                      <a:prstClr val="black"/>
                    </a:solidFill>
                    <a:ea typeface="Arial Unicode MS" panose="020B0604020202020204" pitchFamily="50" charset="-128"/>
                  </a:rPr>
                  <a:t> ～ </a:t>
                </a:r>
                <a:r>
                  <a:rPr lang="en-US" altLang="ja-JP" sz="2400" dirty="0">
                    <a:solidFill>
                      <a:prstClr val="black"/>
                    </a:solidFill>
                    <a:ea typeface="Arial Unicode MS" panose="020B0604020202020204" pitchFamily="50" charset="-128"/>
                  </a:rPr>
                  <a:t>5 nm</a:t>
                </a:r>
              </a:p>
            </p:txBody>
          </p:sp>
        </p:grpSp>
      </p:grpSp>
      <p:pic>
        <p:nvPicPr>
          <p:cNvPr id="32" name="Picture 4" descr="C:\sakurai\ppt\研究報告2012.09.09\図\振動電流\z=0.00005\cur31\anime\anime_pot31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58513" y="4912579"/>
            <a:ext cx="2429689" cy="1822267"/>
          </a:xfrm>
          <a:prstGeom prst="rect">
            <a:avLst/>
          </a:prstGeom>
          <a:noFill/>
        </p:spPr>
      </p:pic>
      <p:graphicFrame>
        <p:nvGraphicFramePr>
          <p:cNvPr id="33" name="オブジェクト 32"/>
          <p:cNvGraphicFramePr>
            <a:graphicFrameLocks noChangeAspect="1"/>
          </p:cNvGraphicFramePr>
          <p:nvPr/>
        </p:nvGraphicFramePr>
        <p:xfrm>
          <a:off x="7247907" y="4428602"/>
          <a:ext cx="850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850680" imgH="342720" progId="Equation.DSMT4">
                  <p:embed/>
                </p:oleObj>
              </mc:Choice>
              <mc:Fallback>
                <p:oleObj name="Equation" r:id="rId13" imgW="850680" imgH="342720" progId="Equation.DSMT4">
                  <p:embed/>
                  <p:pic>
                    <p:nvPicPr>
                      <p:cNvPr id="33" name="オブジェクト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7907" y="4428602"/>
                        <a:ext cx="850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29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441" y="5097263"/>
            <a:ext cx="1397869" cy="1490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9" name="オブジェクト 28"/>
          <p:cNvGraphicFramePr>
            <a:graphicFrameLocks noChangeAspect="1"/>
          </p:cNvGraphicFramePr>
          <p:nvPr/>
        </p:nvGraphicFramePr>
        <p:xfrm>
          <a:off x="5167291" y="4485296"/>
          <a:ext cx="647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47640" imgH="342720" progId="Equation.DSMT4">
                  <p:embed/>
                </p:oleObj>
              </mc:Choice>
              <mc:Fallback>
                <p:oleObj name="Equation" r:id="rId16" imgW="647640" imgH="342720" progId="Equation.DSMT4">
                  <p:embed/>
                  <p:pic>
                    <p:nvPicPr>
                      <p:cNvPr id="29" name="オブジェクト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7291" y="4485296"/>
                        <a:ext cx="647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192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446162" y="1515541"/>
          <a:ext cx="5680075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74840" imgH="609480" progId="Equation.DSMT4">
                  <p:embed/>
                </p:oleObj>
              </mc:Choice>
              <mc:Fallback>
                <p:oleObj name="Equation" r:id="rId2" imgW="3174840" imgH="60948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6162" y="1515541"/>
                        <a:ext cx="5680075" cy="1090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0" y="258763"/>
            <a:ext cx="8208963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Hamiltonian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1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827584" y="2852936"/>
            <a:ext cx="7367191" cy="504056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Spectral distribution:</a:t>
            </a:r>
            <a:endParaRPr lang="en-US" altLang="ja-JP" sz="2400" i="1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9" name="Object 3"/>
          <p:cNvGraphicFramePr>
            <a:graphicFrameLocks noChangeAspect="1"/>
          </p:cNvGraphicFramePr>
          <p:nvPr/>
        </p:nvGraphicFramePr>
        <p:xfrm>
          <a:off x="3707904" y="2708920"/>
          <a:ext cx="3084512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85920" imgH="812520" progId="Equation.DSMT4">
                  <p:embed/>
                </p:oleObj>
              </mc:Choice>
              <mc:Fallback>
                <p:oleObj name="Equation" r:id="rId4" imgW="3085920" imgH="812520" progId="Equation.DSMT4">
                  <p:embed/>
                  <p:pic>
                    <p:nvPicPr>
                      <p:cNvPr id="1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2708920"/>
                        <a:ext cx="3084512" cy="811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888644" y="1052736"/>
            <a:ext cx="7367191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altLang="ja-JP" sz="2800" dirty="0">
                <a:ea typeface="Arial Unicode MS" panose="020B0604020202020204" pitchFamily="50" charset="-128"/>
              </a:rPr>
              <a:t>Brownian (</a:t>
            </a:r>
            <a:r>
              <a:rPr lang="en-US" altLang="ja-JP" sz="2800" dirty="0" err="1">
                <a:ea typeface="Arial Unicode MS" panose="020B0604020202020204" pitchFamily="50" charset="-128"/>
              </a:rPr>
              <a:t>Caldeira</a:t>
            </a:r>
            <a:r>
              <a:rPr lang="en-US" altLang="ja-JP" sz="2800" dirty="0">
                <a:ea typeface="Arial Unicode MS" panose="020B0604020202020204" pitchFamily="50" charset="-128"/>
              </a:rPr>
              <a:t>-Leggett) Hamiltonian</a:t>
            </a: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2700244" y="3566284"/>
          <a:ext cx="300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09600" imgH="380880" progId="Equation.DSMT4">
                  <p:embed/>
                </p:oleObj>
              </mc:Choice>
              <mc:Fallback>
                <p:oleObj name="Equation" r:id="rId6" imgW="3009600" imgH="38088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244" y="3566284"/>
                        <a:ext cx="3009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5107087" y="4213052"/>
          <a:ext cx="1016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15920" imgH="380880" progId="Equation.DSMT4">
                  <p:embed/>
                </p:oleObj>
              </mc:Choice>
              <mc:Fallback>
                <p:oleObj name="Equation" r:id="rId8" imgW="1015920" imgH="38088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7087" y="4213052"/>
                        <a:ext cx="1016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6137967" y="4226374"/>
            <a:ext cx="2223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is from Poisson eq. </a:t>
            </a:r>
            <a:endParaRPr lang="en-US" dirty="0"/>
          </a:p>
        </p:txBody>
      </p:sp>
      <p:pic>
        <p:nvPicPr>
          <p:cNvPr id="29" name="Picture 3" descr="C:\sakurai\ppt\研究報告2012.09.09\図\振動電流\z=0.00005\cur31\anime\anime_dns31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80354" y="5245875"/>
            <a:ext cx="2024123" cy="1518094"/>
          </a:xfrm>
          <a:prstGeom prst="rect">
            <a:avLst/>
          </a:prstGeom>
          <a:noFill/>
        </p:spPr>
      </p:pic>
      <p:pic>
        <p:nvPicPr>
          <p:cNvPr id="30" name="Picture 4" descr="C:\sakurai\ppt\研究報告2012.09.09\図\振動電流\z=0.00005\cur31\anime\anime_pot31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5413" y="4575002"/>
            <a:ext cx="2429689" cy="1822267"/>
          </a:xfrm>
          <a:prstGeom prst="rect">
            <a:avLst/>
          </a:prstGeom>
          <a:noFill/>
        </p:spPr>
      </p:pic>
      <p:sp>
        <p:nvSpPr>
          <p:cNvPr id="5" name="正方形/長方形 4"/>
          <p:cNvSpPr/>
          <p:nvPr/>
        </p:nvSpPr>
        <p:spPr>
          <a:xfrm>
            <a:off x="554725" y="3562724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Effective potential: </a:t>
            </a:r>
            <a:endParaRPr lang="en-US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1354807" y="4163690"/>
          <a:ext cx="850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50680" imgH="342720" progId="Equation.DSMT4">
                  <p:embed/>
                </p:oleObj>
              </mc:Choice>
              <mc:Fallback>
                <p:oleObj name="Equation" r:id="rId12" imgW="850680" imgH="34272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4807" y="4163690"/>
                        <a:ext cx="850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44484" name="Picture 29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529" y="4741084"/>
            <a:ext cx="1397869" cy="1490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3638499" y="4232102"/>
          <a:ext cx="647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47640" imgH="342720" progId="Equation.DSMT4">
                  <p:embed/>
                </p:oleObj>
              </mc:Choice>
              <mc:Fallback>
                <p:oleObj name="Equation" r:id="rId15" imgW="647640" imgH="34272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8499" y="4232102"/>
                        <a:ext cx="647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5451616" y="4649624"/>
          <a:ext cx="29337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933640" imgH="545760" progId="Equation.DSMT4">
                  <p:embed/>
                </p:oleObj>
              </mc:Choice>
              <mc:Fallback>
                <p:oleObj name="Equation" r:id="rId17" imgW="2933640" imgH="54576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1616" y="4649624"/>
                        <a:ext cx="29337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6858803" y="5514690"/>
          <a:ext cx="4826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82400" imgH="215640" progId="Equation.DSMT4">
                  <p:embed/>
                </p:oleObj>
              </mc:Choice>
              <mc:Fallback>
                <p:oleObj name="Equation" r:id="rId19" imgW="482400" imgH="21564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803" y="5514690"/>
                        <a:ext cx="4826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243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44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63976" y="186147"/>
            <a:ext cx="83760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/>
              <a:t>Quantum Hierarchical Fokker-Planck Eq. (QHFPE) </a:t>
            </a:r>
          </a:p>
        </p:txBody>
      </p:sp>
      <p:sp>
        <p:nvSpPr>
          <p:cNvPr id="20493" name="正方形/長方形 12"/>
          <p:cNvSpPr>
            <a:spLocks noChangeArrowheads="1"/>
          </p:cNvSpPr>
          <p:nvPr/>
        </p:nvSpPr>
        <p:spPr bwMode="auto">
          <a:xfrm>
            <a:off x="6647433" y="2029836"/>
            <a:ext cx="2403991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0070C0"/>
                </a:solidFill>
              </a:rPr>
              <a:t>JCP</a:t>
            </a:r>
            <a:r>
              <a:rPr lang="en-US" altLang="ja-JP" sz="1600" b="1" dirty="0">
                <a:solidFill>
                  <a:srgbClr val="0070C0"/>
                </a:solidFill>
              </a:rPr>
              <a:t>141</a:t>
            </a:r>
            <a:r>
              <a:rPr lang="en-US" altLang="ja-JP" sz="1600" dirty="0">
                <a:solidFill>
                  <a:srgbClr val="0070C0"/>
                </a:solidFill>
              </a:rPr>
              <a:t> 044114 (2014).</a:t>
            </a:r>
          </a:p>
          <a:p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 </a:t>
            </a:r>
            <a:endParaRPr lang="ja-JP" altLang="en-US" sz="1600" dirty="0"/>
          </a:p>
          <a:p>
            <a:r>
              <a:rPr lang="ja-JP" altLang="ja-JP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55AF3288-7B8E-4C06-B2E4-118D812A01A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8525" y="953772"/>
          <a:ext cx="8377238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381880" imgH="1447560" progId="Equation.DSMT4">
                  <p:embed/>
                </p:oleObj>
              </mc:Choice>
              <mc:Fallback>
                <p:oleObj name="Equation" r:id="rId3" imgW="8381880" imgH="1447560" progId="Equation.DSMT4">
                  <p:embed/>
                  <p:pic>
                    <p:nvPicPr>
                      <p:cNvPr id="18" name="Object 4">
                        <a:extLst>
                          <a:ext uri="{FF2B5EF4-FFF2-40B4-BE49-F238E27FC236}">
                            <a16:creationId xmlns:a16="http://schemas.microsoft.com/office/drawing/2014/main" id="{55AF3288-7B8E-4C06-B2E4-118D812A01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525" y="953772"/>
                        <a:ext cx="8377238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9">
            <a:extLst>
              <a:ext uri="{FF2B5EF4-FFF2-40B4-BE49-F238E27FC236}">
                <a16:creationId xmlns:a16="http://schemas.microsoft.com/office/drawing/2014/main" id="{F82D9E45-54EB-4672-AAD1-0BDE8B1011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43608" y="4830648"/>
          <a:ext cx="69469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946560" imgH="799920" progId="Equation.DSMT4">
                  <p:embed/>
                </p:oleObj>
              </mc:Choice>
              <mc:Fallback>
                <p:oleObj name="Equation" r:id="rId5" imgW="6946560" imgH="799920" progId="Equation.DSMT4">
                  <p:embed/>
                  <p:pic>
                    <p:nvPicPr>
                      <p:cNvPr id="15" name="Object 9">
                        <a:extLst>
                          <a:ext uri="{FF2B5EF4-FFF2-40B4-BE49-F238E27FC236}">
                            <a16:creationId xmlns:a16="http://schemas.microsoft.com/office/drawing/2014/main" id="{F82D9E45-54EB-4672-AAD1-0BDE8B10115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4830648"/>
                        <a:ext cx="69469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8">
            <a:extLst>
              <a:ext uri="{FF2B5EF4-FFF2-40B4-BE49-F238E27FC236}">
                <a16:creationId xmlns:a16="http://schemas.microsoft.com/office/drawing/2014/main" id="{0F27B283-CBE1-4CA9-B894-0FDE6E60F14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8125" y="2994025"/>
          <a:ext cx="52451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244840" imgH="660240" progId="Equation.DSMT4">
                  <p:embed/>
                </p:oleObj>
              </mc:Choice>
              <mc:Fallback>
                <p:oleObj name="Equation" r:id="rId7" imgW="5244840" imgH="660240" progId="Equation.DSMT4">
                  <p:embed/>
                  <p:pic>
                    <p:nvPicPr>
                      <p:cNvPr id="34" name="Object 8">
                        <a:extLst>
                          <a:ext uri="{FF2B5EF4-FFF2-40B4-BE49-F238E27FC236}">
                            <a16:creationId xmlns:a16="http://schemas.microsoft.com/office/drawing/2014/main" id="{0F27B283-CBE1-4CA9-B894-0FDE6E60F14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125" y="2994025"/>
                        <a:ext cx="52451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9">
            <a:extLst>
              <a:ext uri="{FF2B5EF4-FFF2-40B4-BE49-F238E27FC236}">
                <a16:creationId xmlns:a16="http://schemas.microsoft.com/office/drawing/2014/main" id="{E9B3AAF4-7ADB-4D1D-9CE2-7FD9F9532EB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19150" y="3642541"/>
          <a:ext cx="48768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876560" imgH="647640" progId="Equation.DSMT4">
                  <p:embed/>
                </p:oleObj>
              </mc:Choice>
              <mc:Fallback>
                <p:oleObj name="Equation" r:id="rId9" imgW="4876560" imgH="647640" progId="Equation.DSMT4">
                  <p:embed/>
                  <p:pic>
                    <p:nvPicPr>
                      <p:cNvPr id="35" name="Object 9">
                        <a:extLst>
                          <a:ext uri="{FF2B5EF4-FFF2-40B4-BE49-F238E27FC236}">
                            <a16:creationId xmlns:a16="http://schemas.microsoft.com/office/drawing/2014/main" id="{E9B3AAF4-7ADB-4D1D-9CE2-7FD9F9532EB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9150" y="3642541"/>
                        <a:ext cx="48768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 Box 10">
            <a:extLst>
              <a:ext uri="{FF2B5EF4-FFF2-40B4-BE49-F238E27FC236}">
                <a16:creationId xmlns:a16="http://schemas.microsoft.com/office/drawing/2014/main" id="{EDC5FEE6-7B2D-41B3-9C60-5025DE36A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76" y="2471392"/>
            <a:ext cx="37433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0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Liouvillian</a:t>
            </a:r>
          </a:p>
        </p:txBody>
      </p:sp>
      <p:sp>
        <p:nvSpPr>
          <p:cNvPr id="16" name="Text Box 10">
            <a:extLst>
              <a:ext uri="{FF2B5EF4-FFF2-40B4-BE49-F238E27FC236}">
                <a16:creationId xmlns:a16="http://schemas.microsoft.com/office/drawing/2014/main" id="{859F2C11-202E-456D-8773-ACED20A77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76" y="4311988"/>
            <a:ext cx="42685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de-DE" altLang="ja-JP" sz="20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Fluctuation-dissipation operators</a:t>
            </a:r>
          </a:p>
        </p:txBody>
      </p:sp>
    </p:spTree>
    <p:extLst>
      <p:ext uri="{BB962C8B-B14F-4D97-AF65-F5344CB8AC3E}">
        <p14:creationId xmlns:p14="http://schemas.microsoft.com/office/powerpoint/2010/main" val="16414642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3423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346" y="3585566"/>
            <a:ext cx="3292771" cy="2431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Object 8"/>
          <p:cNvGraphicFramePr>
            <a:graphicFrameLocks noChangeAspect="1"/>
          </p:cNvGraphicFramePr>
          <p:nvPr/>
        </p:nvGraphicFramePr>
        <p:xfrm>
          <a:off x="687494" y="2602271"/>
          <a:ext cx="544512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14520" imgH="419040" progId="Equation.DSMT4">
                  <p:embed/>
                </p:oleObj>
              </mc:Choice>
              <mc:Fallback>
                <p:oleObj name="Equation" r:id="rId3" imgW="3314520" imgH="419040" progId="Equation.DSMT4">
                  <p:embed/>
                  <p:pic>
                    <p:nvPicPr>
                      <p:cNvPr id="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494" y="2602271"/>
                        <a:ext cx="5445125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1387475" y="3516313"/>
          <a:ext cx="40735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251160" imgH="457200" progId="Equation.DSMT4">
                  <p:embed/>
                </p:oleObj>
              </mc:Choice>
              <mc:Fallback>
                <p:oleObj name="Equation" r:id="rId5" imgW="3251160" imgH="457200" progId="Equation.DSMT4">
                  <p:embed/>
                  <p:pic>
                    <p:nvPicPr>
                      <p:cNvPr id="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7475" y="3516313"/>
                        <a:ext cx="40735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597111" y="4968711"/>
            <a:ext cx="3743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Classical Liouvillian</a:t>
            </a:r>
          </a:p>
        </p:txBody>
      </p:sp>
      <p:graphicFrame>
        <p:nvGraphicFramePr>
          <p:cNvPr id="5" name="Object 11"/>
          <p:cNvGraphicFramePr>
            <a:graphicFrameLocks noChangeAspect="1"/>
          </p:cNvGraphicFramePr>
          <p:nvPr/>
        </p:nvGraphicFramePr>
        <p:xfrm>
          <a:off x="683568" y="5697423"/>
          <a:ext cx="3922713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924000" imgH="787320" progId="Equation.DSMT4">
                  <p:embed/>
                </p:oleObj>
              </mc:Choice>
              <mc:Fallback>
                <p:oleObj name="Equation" r:id="rId7" imgW="3924000" imgH="787320" progId="Equation.DSMT4">
                  <p:embed/>
                  <p:pic>
                    <p:nvPicPr>
                      <p:cNvPr id="5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5697423"/>
                        <a:ext cx="3922713" cy="641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72144" y="476672"/>
            <a:ext cx="3743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Liouvillian</a:t>
            </a:r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2056320" y="1052736"/>
          <a:ext cx="322560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25600" imgH="723600" progId="Equation.DSMT4">
                  <p:embed/>
                </p:oleObj>
              </mc:Choice>
              <mc:Fallback>
                <p:oleObj name="Equation" r:id="rId9" imgW="3225600" imgH="72360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6320" y="1052736"/>
                        <a:ext cx="3225600" cy="72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2063750" y="1046163"/>
          <a:ext cx="3733800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733560" imgH="736560" progId="Equation.DSMT4">
                  <p:embed/>
                </p:oleObj>
              </mc:Choice>
              <mc:Fallback>
                <p:oleObj name="Equation" r:id="rId11" imgW="3733560" imgH="73656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750" y="1046163"/>
                        <a:ext cx="3733800" cy="73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72144" y="1916832"/>
            <a:ext cx="76328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de-DE" altLang="ja-JP" sz="24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Liouvile operator in Wigner representation</a:t>
            </a:r>
          </a:p>
        </p:txBody>
      </p:sp>
      <p:sp>
        <p:nvSpPr>
          <p:cNvPr id="11" name="円/楕円 10"/>
          <p:cNvSpPr/>
          <p:nvPr/>
        </p:nvSpPr>
        <p:spPr>
          <a:xfrm>
            <a:off x="7312337" y="3645023"/>
            <a:ext cx="361730" cy="2160240"/>
          </a:xfrm>
          <a:prstGeom prst="ellipse">
            <a:avLst/>
          </a:prstGeom>
          <a:solidFill>
            <a:schemeClr val="accent1">
              <a:alpha val="1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正方形/長方形 11"/>
          <p:cNvSpPr/>
          <p:nvPr/>
        </p:nvSpPr>
        <p:spPr>
          <a:xfrm>
            <a:off x="6412262" y="2602591"/>
            <a:ext cx="27799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de-DE" dirty="0">
                <a:solidFill>
                  <a:srgbClr val="0066FF"/>
                </a:solidFill>
                <a:latin typeface="Tahoma" pitchFamily="34" charset="0"/>
              </a:rPr>
              <a:t>Potential operator is </a:t>
            </a:r>
          </a:p>
          <a:p>
            <a:r>
              <a:rPr kumimoji="0" lang="de-DE" dirty="0">
                <a:solidFill>
                  <a:srgbClr val="0066FF"/>
                </a:solidFill>
                <a:latin typeface="Tahoma" pitchFamily="34" charset="0"/>
              </a:rPr>
              <a:t>nonlocal in quantum case</a:t>
            </a:r>
            <a:endParaRPr lang="en-US" dirty="0">
              <a:solidFill>
                <a:srgbClr val="0066FF"/>
              </a:solidFill>
            </a:endParaRPr>
          </a:p>
        </p:txBody>
      </p:sp>
      <p:cxnSp>
        <p:nvCxnSpPr>
          <p:cNvPr id="13" name="直線矢印コネクタ 12"/>
          <p:cNvCxnSpPr/>
          <p:nvPr/>
        </p:nvCxnSpPr>
        <p:spPr>
          <a:xfrm>
            <a:off x="5724128" y="3369542"/>
            <a:ext cx="1668956" cy="432049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 flipV="1">
            <a:off x="4871974" y="5380330"/>
            <a:ext cx="1405927" cy="63682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円/楕円 19"/>
          <p:cNvSpPr/>
          <p:nvPr/>
        </p:nvSpPr>
        <p:spPr>
          <a:xfrm>
            <a:off x="6277901" y="5085184"/>
            <a:ext cx="268722" cy="590293"/>
          </a:xfrm>
          <a:prstGeom prst="ellipse">
            <a:avLst/>
          </a:prstGeom>
          <a:solidFill>
            <a:schemeClr val="accent2">
              <a:lumMod val="40000"/>
              <a:lumOff val="60000"/>
              <a:alpha val="17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正方形/長方形 21"/>
          <p:cNvSpPr/>
          <p:nvPr/>
        </p:nvSpPr>
        <p:spPr>
          <a:xfrm>
            <a:off x="5520046" y="6007536"/>
            <a:ext cx="25394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de-DE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Potential operator</a:t>
            </a:r>
          </a:p>
          <a:p>
            <a:r>
              <a:rPr kumimoji="0" lang="de-DE" dirty="0">
                <a:solidFill>
                  <a:schemeClr val="accent2">
                    <a:lumMod val="75000"/>
                  </a:schemeClr>
                </a:solidFill>
                <a:latin typeface="Tahoma" pitchFamily="34" charset="0"/>
              </a:rPr>
              <a:t>is local in classical case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4" name="角丸四角形 23"/>
          <p:cNvSpPr/>
          <p:nvPr/>
        </p:nvSpPr>
        <p:spPr>
          <a:xfrm>
            <a:off x="2796106" y="2599663"/>
            <a:ext cx="3352430" cy="720080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角丸四角形 26"/>
          <p:cNvSpPr/>
          <p:nvPr/>
        </p:nvSpPr>
        <p:spPr>
          <a:xfrm>
            <a:off x="3223879" y="5613993"/>
            <a:ext cx="1512168" cy="806317"/>
          </a:xfrm>
          <a:prstGeom prst="roundRect">
            <a:avLst/>
          </a:prstGeom>
          <a:solidFill>
            <a:schemeClr val="accent2">
              <a:lumMod val="75000"/>
              <a:alpha val="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/>
        </p:nvGraphicFramePr>
        <p:xfrm>
          <a:off x="2514600" y="4268788"/>
          <a:ext cx="3024188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720" imgH="444240" progId="Equation.DSMT4">
                  <p:embed/>
                </p:oleObj>
              </mc:Choice>
              <mc:Fallback>
                <p:oleObj name="Equation" r:id="rId13" imgW="2412720" imgH="44424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4268788"/>
                        <a:ext cx="3024188" cy="55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251520" y="4377366"/>
            <a:ext cx="22393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de-DE" sz="1600" dirty="0">
                <a:solidFill>
                  <a:srgbClr val="0066FF"/>
                </a:solidFill>
                <a:latin typeface="Tahoma" pitchFamily="34" charset="0"/>
              </a:rPr>
              <a:t>Cf. Wigner-Moyal exp.:</a:t>
            </a:r>
            <a:endParaRPr lang="en-US" sz="1600" dirty="0"/>
          </a:p>
        </p:txBody>
      </p:sp>
      <p:sp>
        <p:nvSpPr>
          <p:cNvPr id="25" name="円/楕円 24"/>
          <p:cNvSpPr/>
          <p:nvPr/>
        </p:nvSpPr>
        <p:spPr>
          <a:xfrm>
            <a:off x="1733980" y="2490613"/>
            <a:ext cx="1008112" cy="94865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8739233" y="4528766"/>
            <a:ext cx="31290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i="1" dirty="0">
                <a:ea typeface="Arial Unicode MS" panose="020B0604020202020204" pitchFamily="50" charset="-128"/>
              </a:rPr>
              <a:t>q</a:t>
            </a:r>
            <a:endParaRPr kumimoji="1" lang="ja-JP" altLang="en-US" i="1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032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53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 animBg="1"/>
      <p:bldP spid="12" grpId="0"/>
      <p:bldP spid="20" grpId="0" animBg="1"/>
      <p:bldP spid="22" grpId="0"/>
      <p:bldP spid="24" grpId="0" animBg="1"/>
      <p:bldP spid="27" grpId="0" animBg="1"/>
      <p:bldP spid="15" grpId="0"/>
      <p:bldP spid="2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2423" name="Picture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715" y="2913359"/>
            <a:ext cx="4932803" cy="3519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2056" y="116632"/>
            <a:ext cx="8686800" cy="1143000"/>
          </a:xfrm>
        </p:spPr>
        <p:txBody>
          <a:bodyPr>
            <a:normAutofit/>
          </a:bodyPr>
          <a:lstStyle/>
          <a:p>
            <a:r>
              <a:rPr lang="en-US" altLang="ja-JP" sz="3200" dirty="0"/>
              <a:t>Inflow &amp; Outflow Boundary Conditions</a:t>
            </a:r>
            <a:endParaRPr kumimoji="1" lang="ja-JP" altLang="en-US" sz="3200" dirty="0"/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2563784" y="1097558"/>
          <a:ext cx="5143500" cy="120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143320" imgH="1206360" progId="Equation.DSMT4">
                  <p:embed/>
                </p:oleObj>
              </mc:Choice>
              <mc:Fallback>
                <p:oleObj name="Equation" r:id="rId3" imgW="5143320" imgH="120636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3784" y="1097558"/>
                        <a:ext cx="5143500" cy="1206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1749321" y="3925506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</a:t>
            </a:r>
            <a:endParaRPr lang="en-US" dirty="0"/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483601" y="1556792"/>
            <a:ext cx="19281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de-DE" altLang="ja-JP" sz="24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kinetic term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7316606" y="3786679"/>
            <a:ext cx="50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out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1700314" y="5371186"/>
            <a:ext cx="505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out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1923527" y="2478162"/>
            <a:ext cx="64595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To set a boundary, we need extra mesh points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7344266" y="5364660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</a:t>
            </a:r>
            <a:endParaRPr lang="en-US" dirty="0"/>
          </a:p>
        </p:txBody>
      </p:sp>
      <p:sp>
        <p:nvSpPr>
          <p:cNvPr id="19" name="円/楕円 18"/>
          <p:cNvSpPr/>
          <p:nvPr/>
        </p:nvSpPr>
        <p:spPr>
          <a:xfrm>
            <a:off x="2471275" y="1213928"/>
            <a:ext cx="1288560" cy="948655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円/楕円 19"/>
          <p:cNvSpPr/>
          <p:nvPr/>
        </p:nvSpPr>
        <p:spPr>
          <a:xfrm>
            <a:off x="2537748" y="4740522"/>
            <a:ext cx="871450" cy="1463695"/>
          </a:xfrm>
          <a:prstGeom prst="ellipse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110304" y="3236761"/>
            <a:ext cx="805512" cy="146369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7825562" y="1213928"/>
            <a:ext cx="11975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Down flow</a:t>
            </a:r>
          </a:p>
        </p:txBody>
      </p:sp>
      <p:sp>
        <p:nvSpPr>
          <p:cNvPr id="23" name="正方形/長方形 22"/>
          <p:cNvSpPr/>
          <p:nvPr/>
        </p:nvSpPr>
        <p:spPr>
          <a:xfrm>
            <a:off x="7946428" y="1802432"/>
            <a:ext cx="9163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Up flow</a:t>
            </a:r>
          </a:p>
        </p:txBody>
      </p:sp>
      <p:sp>
        <p:nvSpPr>
          <p:cNvPr id="24" name="円/楕円 23"/>
          <p:cNvSpPr/>
          <p:nvPr/>
        </p:nvSpPr>
        <p:spPr>
          <a:xfrm>
            <a:off x="5948650" y="4700456"/>
            <a:ext cx="805512" cy="146369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円/楕円 24"/>
          <p:cNvSpPr/>
          <p:nvPr/>
        </p:nvSpPr>
        <p:spPr>
          <a:xfrm>
            <a:off x="5512925" y="3108327"/>
            <a:ext cx="871450" cy="1463695"/>
          </a:xfrm>
          <a:prstGeom prst="ellipse">
            <a:avLst/>
          </a:prstGeom>
          <a:noFill/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581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7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D71236-7A89-4834-B2B1-1F9B88AC3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Intensive ZOOM Lecture Course for HEOM (sponsored by USTC)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C34C426-10AA-4DAF-92E3-DC46EBD4734B}"/>
              </a:ext>
            </a:extLst>
          </p:cNvPr>
          <p:cNvSpPr txBox="1"/>
          <p:nvPr/>
        </p:nvSpPr>
        <p:spPr>
          <a:xfrm>
            <a:off x="1043608" y="1916832"/>
            <a:ext cx="94330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http://theochem.kuchem.kyoto-u.ac.jp/</a:t>
            </a:r>
          </a:p>
          <a:p>
            <a:r>
              <a:rPr lang="en-US" sz="2400" dirty="0"/>
              <a:t>and Somewhere in </a:t>
            </a:r>
            <a:r>
              <a:rPr lang="en-US" sz="2400" dirty="0" err="1"/>
              <a:t>KouShare</a:t>
            </a:r>
            <a:endParaRPr lang="en-US" sz="2400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4304974-14B4-4F59-B9FA-66DD1A503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996952"/>
            <a:ext cx="8712968" cy="543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5431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 3" descr="anime_Frensley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-28525"/>
            <a:ext cx="9000000" cy="6750000"/>
          </a:xfrm>
        </p:spPr>
      </p:pic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97223-A548-44DD-A3FF-5CFB32DEF460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  <p:pic>
        <p:nvPicPr>
          <p:cNvPr id="15677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424" y="440664"/>
            <a:ext cx="1999654" cy="116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579001" y="6165304"/>
            <a:ext cx="1937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Without heat-bath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481208" y="6165304"/>
            <a:ext cx="5049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>
                <a:ea typeface="Arial Unicode MS" panose="020B0604020202020204" pitchFamily="50" charset="-128"/>
              </a:rPr>
              <a:t>W. R. </a:t>
            </a:r>
            <a:r>
              <a:rPr kumimoji="1" lang="en-US" altLang="ja-JP" dirty="0" err="1">
                <a:ea typeface="Arial Unicode MS" panose="020B0604020202020204" pitchFamily="50" charset="-128"/>
              </a:rPr>
              <a:t>Frensley</a:t>
            </a:r>
            <a:r>
              <a:rPr kumimoji="1" lang="en-US" altLang="ja-JP" dirty="0">
                <a:ea typeface="Arial Unicode MS" panose="020B0604020202020204" pitchFamily="50" charset="-128"/>
              </a:rPr>
              <a:t>, Rev. Mod. Phys. 62, 745 (1990)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6839752" y="1576924"/>
          <a:ext cx="223361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73120" imgH="393480" progId="Equation.DSMT4">
                  <p:embed/>
                </p:oleObj>
              </mc:Choice>
              <mc:Fallback>
                <p:oleObj name="Equation" r:id="rId5" imgW="1473120" imgH="39348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9752" y="1576924"/>
                        <a:ext cx="2233613" cy="596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784246" y="2209444"/>
            <a:ext cx="1080120" cy="2592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974545" y="726908"/>
          <a:ext cx="210026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84200" imgH="393480" progId="Equation.DSMT4">
                  <p:embed/>
                </p:oleObj>
              </mc:Choice>
              <mc:Fallback>
                <p:oleObj name="Equation" r:id="rId7" imgW="1384200" imgH="39348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4545" y="726908"/>
                        <a:ext cx="2100263" cy="596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フリーフォーム 9"/>
          <p:cNvSpPr/>
          <p:nvPr/>
        </p:nvSpPr>
        <p:spPr>
          <a:xfrm>
            <a:off x="5947421" y="2259941"/>
            <a:ext cx="886968" cy="2034686"/>
          </a:xfrm>
          <a:custGeom>
            <a:avLst/>
            <a:gdLst>
              <a:gd name="connsiteX0" fmla="*/ 0 w 886968"/>
              <a:gd name="connsiteY0" fmla="*/ 2126142 h 2126142"/>
              <a:gd name="connsiteX1" fmla="*/ 630936 w 886968"/>
              <a:gd name="connsiteY1" fmla="*/ 1687230 h 2126142"/>
              <a:gd name="connsiteX2" fmla="*/ 795528 w 886968"/>
              <a:gd name="connsiteY2" fmla="*/ 1102014 h 2126142"/>
              <a:gd name="connsiteX3" fmla="*/ 832104 w 886968"/>
              <a:gd name="connsiteY3" fmla="*/ 105318 h 2126142"/>
              <a:gd name="connsiteX4" fmla="*/ 886968 w 886968"/>
              <a:gd name="connsiteY4" fmla="*/ 77886 h 2126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968" h="2126142">
                <a:moveTo>
                  <a:pt x="0" y="2126142"/>
                </a:moveTo>
                <a:cubicBezTo>
                  <a:pt x="249174" y="1992030"/>
                  <a:pt x="498348" y="1857918"/>
                  <a:pt x="630936" y="1687230"/>
                </a:cubicBezTo>
                <a:cubicBezTo>
                  <a:pt x="763524" y="1516542"/>
                  <a:pt x="762000" y="1365666"/>
                  <a:pt x="795528" y="1102014"/>
                </a:cubicBezTo>
                <a:cubicBezTo>
                  <a:pt x="829056" y="838362"/>
                  <a:pt x="816864" y="276006"/>
                  <a:pt x="832104" y="105318"/>
                </a:cubicBezTo>
                <a:cubicBezTo>
                  <a:pt x="847344" y="-65370"/>
                  <a:pt x="867156" y="6258"/>
                  <a:pt x="886968" y="77886"/>
                </a:cubicBezTo>
              </a:path>
            </a:pathLst>
          </a:custGeom>
          <a:noFill/>
          <a:ln w="3810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フリーフォーム 10"/>
          <p:cNvSpPr/>
          <p:nvPr/>
        </p:nvSpPr>
        <p:spPr>
          <a:xfrm>
            <a:off x="2851616" y="1478226"/>
            <a:ext cx="937232" cy="1349436"/>
          </a:xfrm>
          <a:custGeom>
            <a:avLst/>
            <a:gdLst>
              <a:gd name="connsiteX0" fmla="*/ 842040 w 842040"/>
              <a:gd name="connsiteY0" fmla="*/ 1079064 h 1368381"/>
              <a:gd name="connsiteX1" fmla="*/ 247680 w 842040"/>
              <a:gd name="connsiteY1" fmla="*/ 1307664 h 1368381"/>
              <a:gd name="connsiteX2" fmla="*/ 55656 w 842040"/>
              <a:gd name="connsiteY2" fmla="*/ 100656 h 1368381"/>
              <a:gd name="connsiteX3" fmla="*/ 792 w 842040"/>
              <a:gd name="connsiteY3" fmla="*/ 64080 h 1368381"/>
              <a:gd name="connsiteX4" fmla="*/ 28224 w 842040"/>
              <a:gd name="connsiteY4" fmla="*/ 54936 h 136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2040" h="1368381">
                <a:moveTo>
                  <a:pt x="842040" y="1079064"/>
                </a:moveTo>
                <a:cubicBezTo>
                  <a:pt x="610392" y="1274898"/>
                  <a:pt x="378744" y="1470732"/>
                  <a:pt x="247680" y="1307664"/>
                </a:cubicBezTo>
                <a:cubicBezTo>
                  <a:pt x="116616" y="1144596"/>
                  <a:pt x="96804" y="307920"/>
                  <a:pt x="55656" y="100656"/>
                </a:cubicBezTo>
                <a:cubicBezTo>
                  <a:pt x="14508" y="-106608"/>
                  <a:pt x="5364" y="71700"/>
                  <a:pt x="792" y="64080"/>
                </a:cubicBezTo>
                <a:cubicBezTo>
                  <a:pt x="-3780" y="56460"/>
                  <a:pt x="12222" y="55698"/>
                  <a:pt x="28224" y="54936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80408" y="1425369"/>
            <a:ext cx="2427268" cy="46166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ea typeface="Arial Unicode MS" panose="020B0604020202020204" pitchFamily="50" charset="-128"/>
              </a:rPr>
              <a:t>Incoming packet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cxnSp>
        <p:nvCxnSpPr>
          <p:cNvPr id="13" name="直線矢印コネクタ 12"/>
          <p:cNvCxnSpPr/>
          <p:nvPr/>
        </p:nvCxnSpPr>
        <p:spPr>
          <a:xfrm flipH="1" flipV="1">
            <a:off x="5745258" y="2677296"/>
            <a:ext cx="849731" cy="1979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線矢印コネクタ 17"/>
          <p:cNvCxnSpPr/>
          <p:nvPr/>
        </p:nvCxnSpPr>
        <p:spPr>
          <a:xfrm>
            <a:off x="2164879" y="2049080"/>
            <a:ext cx="648072" cy="2359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40963" y="3305210"/>
            <a:ext cx="2359941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ea typeface="Arial Unicode MS" panose="020B0604020202020204" pitchFamily="50" charset="-128"/>
              </a:rPr>
              <a:t>outgoing packet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 flipH="1" flipV="1">
            <a:off x="1817434" y="2896701"/>
            <a:ext cx="732531" cy="209355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>
            <a:off x="7081349" y="3536042"/>
            <a:ext cx="708108" cy="255180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3" name="テキスト ボックス 32"/>
          <p:cNvSpPr txBox="1"/>
          <p:nvPr/>
        </p:nvSpPr>
        <p:spPr>
          <a:xfrm>
            <a:off x="7076476" y="2875223"/>
            <a:ext cx="2359941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ea typeface="Arial Unicode MS" panose="020B0604020202020204" pitchFamily="50" charset="-128"/>
              </a:rPr>
              <a:t>outgoing packet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22" name="平行四辺形 21"/>
          <p:cNvSpPr/>
          <p:nvPr/>
        </p:nvSpPr>
        <p:spPr>
          <a:xfrm rot="1075336">
            <a:off x="4401884" y="2709736"/>
            <a:ext cx="1270447" cy="1485631"/>
          </a:xfrm>
          <a:prstGeom prst="parallelogram">
            <a:avLst>
              <a:gd name="adj" fmla="val 82609"/>
            </a:avLst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平行四辺形 23"/>
          <p:cNvSpPr/>
          <p:nvPr/>
        </p:nvSpPr>
        <p:spPr>
          <a:xfrm rot="1075336">
            <a:off x="3909915" y="2616318"/>
            <a:ext cx="1270447" cy="1485631"/>
          </a:xfrm>
          <a:prstGeom prst="parallelogram">
            <a:avLst>
              <a:gd name="adj" fmla="val 82609"/>
            </a:avLst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264653" y="4468224"/>
            <a:ext cx="4700069" cy="11996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356468" y="4617073"/>
          <a:ext cx="4516437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27200" imgH="495000" progId="Equation.DSMT4">
                  <p:embed/>
                </p:oleObj>
              </mc:Choice>
              <mc:Fallback>
                <p:oleObj name="Equation" r:id="rId9" imgW="2527200" imgH="49500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468" y="4617073"/>
                        <a:ext cx="4516437" cy="88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824" y="593064"/>
            <a:ext cx="1999654" cy="116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916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3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 3" descr="0300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496" y="-28525"/>
            <a:ext cx="9000000" cy="6750000"/>
          </a:xfrm>
        </p:spPr>
      </p:pic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97223-A548-44DD-A3FF-5CFB32DEF460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  <p:cxnSp>
        <p:nvCxnSpPr>
          <p:cNvPr id="8" name="直線矢印コネクタ 7"/>
          <p:cNvCxnSpPr/>
          <p:nvPr/>
        </p:nvCxnSpPr>
        <p:spPr>
          <a:xfrm>
            <a:off x="1835696" y="2812289"/>
            <a:ext cx="2088232" cy="72008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>
          <a:xfrm>
            <a:off x="171588" y="2104403"/>
            <a:ext cx="2042419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000" dirty="0"/>
              <a:t>Negative region</a:t>
            </a:r>
          </a:p>
          <a:p>
            <a:r>
              <a:rPr lang="en-US" sz="2000" dirty="0"/>
              <a:t>(quantum nature)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04664"/>
            <a:ext cx="1999654" cy="116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正方形/長方形 14"/>
          <p:cNvSpPr/>
          <p:nvPr/>
        </p:nvSpPr>
        <p:spPr>
          <a:xfrm>
            <a:off x="298672" y="5477433"/>
            <a:ext cx="22060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Without heat-bath</a:t>
            </a: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767901" y="5480557"/>
            <a:ext cx="4468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dirty="0"/>
              <a:t>W. R. </a:t>
            </a:r>
            <a:r>
              <a:rPr kumimoji="1" lang="en-US" altLang="ja-JP" dirty="0" err="1"/>
              <a:t>Frensley</a:t>
            </a:r>
            <a:r>
              <a:rPr kumimoji="1" lang="en-US" altLang="ja-JP" dirty="0"/>
              <a:t>, Rev. Mod. Phys. 62, 745 (1990)</a:t>
            </a:r>
            <a:endParaRPr kumimoji="1" lang="ja-JP" altLang="en-US" dirty="0"/>
          </a:p>
        </p:txBody>
      </p:sp>
      <p:sp>
        <p:nvSpPr>
          <p:cNvPr id="17" name="フリーフォーム 16"/>
          <p:cNvSpPr/>
          <p:nvPr/>
        </p:nvSpPr>
        <p:spPr>
          <a:xfrm>
            <a:off x="5468654" y="2420888"/>
            <a:ext cx="886968" cy="2034686"/>
          </a:xfrm>
          <a:custGeom>
            <a:avLst/>
            <a:gdLst>
              <a:gd name="connsiteX0" fmla="*/ 0 w 886968"/>
              <a:gd name="connsiteY0" fmla="*/ 2126142 h 2126142"/>
              <a:gd name="connsiteX1" fmla="*/ 630936 w 886968"/>
              <a:gd name="connsiteY1" fmla="*/ 1687230 h 2126142"/>
              <a:gd name="connsiteX2" fmla="*/ 795528 w 886968"/>
              <a:gd name="connsiteY2" fmla="*/ 1102014 h 2126142"/>
              <a:gd name="connsiteX3" fmla="*/ 832104 w 886968"/>
              <a:gd name="connsiteY3" fmla="*/ 105318 h 2126142"/>
              <a:gd name="connsiteX4" fmla="*/ 886968 w 886968"/>
              <a:gd name="connsiteY4" fmla="*/ 77886 h 2126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968" h="2126142">
                <a:moveTo>
                  <a:pt x="0" y="2126142"/>
                </a:moveTo>
                <a:cubicBezTo>
                  <a:pt x="249174" y="1992030"/>
                  <a:pt x="498348" y="1857918"/>
                  <a:pt x="630936" y="1687230"/>
                </a:cubicBezTo>
                <a:cubicBezTo>
                  <a:pt x="763524" y="1516542"/>
                  <a:pt x="762000" y="1365666"/>
                  <a:pt x="795528" y="1102014"/>
                </a:cubicBezTo>
                <a:cubicBezTo>
                  <a:pt x="829056" y="838362"/>
                  <a:pt x="816864" y="276006"/>
                  <a:pt x="832104" y="105318"/>
                </a:cubicBezTo>
                <a:cubicBezTo>
                  <a:pt x="847344" y="-65370"/>
                  <a:pt x="867156" y="6258"/>
                  <a:pt x="886968" y="77886"/>
                </a:cubicBezTo>
              </a:path>
            </a:pathLst>
          </a:custGeom>
          <a:noFill/>
          <a:ln w="3810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フリーフォーム 17"/>
          <p:cNvSpPr/>
          <p:nvPr/>
        </p:nvSpPr>
        <p:spPr>
          <a:xfrm>
            <a:off x="2411760" y="1574052"/>
            <a:ext cx="937232" cy="1349436"/>
          </a:xfrm>
          <a:custGeom>
            <a:avLst/>
            <a:gdLst>
              <a:gd name="connsiteX0" fmla="*/ 842040 w 842040"/>
              <a:gd name="connsiteY0" fmla="*/ 1079064 h 1368381"/>
              <a:gd name="connsiteX1" fmla="*/ 247680 w 842040"/>
              <a:gd name="connsiteY1" fmla="*/ 1307664 h 1368381"/>
              <a:gd name="connsiteX2" fmla="*/ 55656 w 842040"/>
              <a:gd name="connsiteY2" fmla="*/ 100656 h 1368381"/>
              <a:gd name="connsiteX3" fmla="*/ 792 w 842040"/>
              <a:gd name="connsiteY3" fmla="*/ 64080 h 1368381"/>
              <a:gd name="connsiteX4" fmla="*/ 28224 w 842040"/>
              <a:gd name="connsiteY4" fmla="*/ 54936 h 136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2040" h="1368381">
                <a:moveTo>
                  <a:pt x="842040" y="1079064"/>
                </a:moveTo>
                <a:cubicBezTo>
                  <a:pt x="610392" y="1274898"/>
                  <a:pt x="378744" y="1470732"/>
                  <a:pt x="247680" y="1307664"/>
                </a:cubicBezTo>
                <a:cubicBezTo>
                  <a:pt x="116616" y="1144596"/>
                  <a:pt x="96804" y="307920"/>
                  <a:pt x="55656" y="100656"/>
                </a:cubicBezTo>
                <a:cubicBezTo>
                  <a:pt x="14508" y="-106608"/>
                  <a:pt x="5364" y="71700"/>
                  <a:pt x="792" y="64080"/>
                </a:cubicBezTo>
                <a:cubicBezTo>
                  <a:pt x="-3780" y="56460"/>
                  <a:pt x="12222" y="55698"/>
                  <a:pt x="28224" y="54936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図 6" descr="current_Frensle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8584" y="1927472"/>
            <a:ext cx="5963507" cy="321453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正方形/長方形 10"/>
          <p:cNvSpPr/>
          <p:nvPr/>
        </p:nvSpPr>
        <p:spPr>
          <a:xfrm>
            <a:off x="751454" y="429729"/>
            <a:ext cx="4700069" cy="11996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9" name="Picture 5" descr="C:\sakurai\学会\物理学会2012秋\スライド図\共鳴トンネルダイオード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1609660"/>
            <a:ext cx="1420743" cy="3506416"/>
          </a:xfrm>
          <a:prstGeom prst="rect">
            <a:avLst/>
          </a:prstGeom>
          <a:noFill/>
        </p:spPr>
      </p:pic>
      <p:sp>
        <p:nvSpPr>
          <p:cNvPr id="20" name="テキスト ボックス 19"/>
          <p:cNvSpPr txBox="1"/>
          <p:nvPr/>
        </p:nvSpPr>
        <p:spPr>
          <a:xfrm>
            <a:off x="557337" y="5943851"/>
            <a:ext cx="68579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000" dirty="0"/>
              <a:t>Boltzmann equation (</a:t>
            </a:r>
            <a:r>
              <a:rPr lang="en-US" altLang="ja-JP" sz="2000" dirty="0" err="1"/>
              <a:t>semiclassical</a:t>
            </a:r>
            <a:r>
              <a:rPr lang="en-US" altLang="ja-JP" sz="2000" dirty="0"/>
              <a:t> and phenomenological)</a:t>
            </a:r>
            <a:endParaRPr kumimoji="1" lang="ja-JP" altLang="en-US" sz="2000" dirty="0"/>
          </a:p>
        </p:txBody>
      </p:sp>
      <p:sp>
        <p:nvSpPr>
          <p:cNvPr id="2" name="正方形/長方形 1"/>
          <p:cNvSpPr/>
          <p:nvPr/>
        </p:nvSpPr>
        <p:spPr>
          <a:xfrm>
            <a:off x="7415304" y="5956240"/>
            <a:ext cx="12125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/>
              <a:t>Buot</a:t>
            </a:r>
            <a:r>
              <a:rPr lang="en-US" altLang="ja-JP" dirty="0"/>
              <a:t> et al</a:t>
            </a:r>
            <a:r>
              <a:rPr lang="en-US" altLang="ja-JP" sz="2000" dirty="0"/>
              <a:t>, </a:t>
            </a:r>
            <a:endParaRPr lang="ja-JP" altLang="en-US" dirty="0"/>
          </a:p>
        </p:txBody>
      </p:sp>
      <p:graphicFrame>
        <p:nvGraphicFramePr>
          <p:cNvPr id="21" name="Object 4"/>
          <p:cNvGraphicFramePr>
            <a:graphicFrameLocks noChangeAspect="1"/>
          </p:cNvGraphicFramePr>
          <p:nvPr/>
        </p:nvGraphicFramePr>
        <p:xfrm>
          <a:off x="843269" y="578578"/>
          <a:ext cx="4516437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27200" imgH="495000" progId="Equation.DSMT4">
                  <p:embed/>
                </p:oleObj>
              </mc:Choice>
              <mc:Fallback>
                <p:oleObj name="Equation" r:id="rId7" imgW="2527200" imgH="495000" progId="Equation.DSMT4">
                  <p:embed/>
                  <p:pic>
                    <p:nvPicPr>
                      <p:cNvPr id="2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3269" y="578578"/>
                        <a:ext cx="4516437" cy="88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985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5" grpId="0"/>
      <p:bldP spid="16" grpId="0"/>
      <p:bldP spid="18" grpId="0" animBg="1"/>
      <p:bldP spid="11" grpId="0" animBg="1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sakurai\document\博士論文\公聴会\図\共鳴トンネルダイオード\Wigner分布関数\30.40\0.00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0360" y="150584"/>
            <a:ext cx="5400000" cy="4049999"/>
          </a:xfrm>
          <a:prstGeom prst="rect">
            <a:avLst/>
          </a:prstGeom>
          <a:noFill/>
        </p:spPr>
      </p:pic>
      <p:pic>
        <p:nvPicPr>
          <p:cNvPr id="1029" name="Picture 5" descr="C:\sakurai\document\博士論文\公聴会\図\共鳴トンネルダイオード\potential\pot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8000" y="4068000"/>
            <a:ext cx="5040000" cy="2660221"/>
          </a:xfrm>
          <a:prstGeom prst="rect">
            <a:avLst/>
          </a:prstGeom>
          <a:noFill/>
        </p:spPr>
      </p:pic>
      <p:pic>
        <p:nvPicPr>
          <p:cNvPr id="6" name="Picture 3" descr="C:\sakurai\document\博士論文\公聴会\図\共鳴トンネルダイオード\Fig2_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0000" y="1080000"/>
            <a:ext cx="3240360" cy="2741310"/>
          </a:xfrm>
          <a:prstGeom prst="rect">
            <a:avLst/>
          </a:prstGeom>
          <a:noFill/>
        </p:spPr>
      </p:pic>
      <p:sp>
        <p:nvSpPr>
          <p:cNvPr id="7" name="円/楕円 6"/>
          <p:cNvSpPr/>
          <p:nvPr/>
        </p:nvSpPr>
        <p:spPr>
          <a:xfrm>
            <a:off x="827584" y="3140968"/>
            <a:ext cx="288032" cy="288032"/>
          </a:xfrm>
          <a:prstGeom prst="ellipse">
            <a:avLst/>
          </a:prstGeom>
          <a:noFill/>
          <a:ln w="571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884667" y="3789040"/>
            <a:ext cx="1074333" cy="461665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ea typeface="Arial Unicode MS" panose="020B0604020202020204" pitchFamily="50" charset="-128"/>
              </a:rPr>
              <a:t>0.00 V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cxnSp>
        <p:nvCxnSpPr>
          <p:cNvPr id="10" name="直線矢印コネクタ 9"/>
          <p:cNvCxnSpPr/>
          <p:nvPr/>
        </p:nvCxnSpPr>
        <p:spPr>
          <a:xfrm flipH="1" flipV="1">
            <a:off x="1043608" y="3501008"/>
            <a:ext cx="72008" cy="2160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21" name="グループ化 20"/>
          <p:cNvGrpSpPr/>
          <p:nvPr/>
        </p:nvGrpSpPr>
        <p:grpSpPr>
          <a:xfrm>
            <a:off x="3817327" y="4181018"/>
            <a:ext cx="2210862" cy="688142"/>
            <a:chOff x="3817327" y="4181018"/>
            <a:chExt cx="2210862" cy="688142"/>
          </a:xfrm>
        </p:grpSpPr>
        <p:sp>
          <p:nvSpPr>
            <p:cNvPr id="12" name="テキスト ボックス 11"/>
            <p:cNvSpPr txBox="1"/>
            <p:nvPr/>
          </p:nvSpPr>
          <p:spPr>
            <a:xfrm>
              <a:off x="3817327" y="4181018"/>
              <a:ext cx="2210862" cy="369332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ja-JP" dirty="0">
                  <a:ea typeface="Arial Unicode MS" panose="020B0604020202020204" pitchFamily="50" charset="-128"/>
                </a:rPr>
                <a:t>Electron distribution</a:t>
              </a:r>
              <a:endParaRPr kumimoji="1" lang="ja-JP" altLang="en-US" dirty="0">
                <a:ea typeface="Arial Unicode MS" panose="020B0604020202020204" pitchFamily="50" charset="-128"/>
              </a:endParaRPr>
            </a:p>
          </p:txBody>
        </p:sp>
        <p:cxnSp>
          <p:nvCxnSpPr>
            <p:cNvPr id="14" name="直線矢印コネクタ 13"/>
            <p:cNvCxnSpPr/>
            <p:nvPr/>
          </p:nvCxnSpPr>
          <p:spPr>
            <a:xfrm>
              <a:off x="5004048" y="4653136"/>
              <a:ext cx="72008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0" name="グループ化 19"/>
          <p:cNvGrpSpPr/>
          <p:nvPr/>
        </p:nvGrpSpPr>
        <p:grpSpPr>
          <a:xfrm>
            <a:off x="6142628" y="4437112"/>
            <a:ext cx="2924965" cy="576064"/>
            <a:chOff x="6057072" y="4437112"/>
            <a:chExt cx="2924965" cy="576064"/>
          </a:xfrm>
        </p:grpSpPr>
        <p:sp>
          <p:nvSpPr>
            <p:cNvPr id="15" name="テキスト ボックス 14"/>
            <p:cNvSpPr txBox="1"/>
            <p:nvPr/>
          </p:nvSpPr>
          <p:spPr>
            <a:xfrm>
              <a:off x="7074142" y="4541058"/>
              <a:ext cx="1907895" cy="40011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kumimoji="1" lang="en-US" altLang="ja-JP" sz="2000" dirty="0">
                  <a:ea typeface="Arial Unicode MS" panose="020B0604020202020204" pitchFamily="50" charset="-128"/>
                </a:rPr>
                <a:t>Resonant state</a:t>
              </a:r>
              <a:endParaRPr kumimoji="1" lang="ja-JP" altLang="en-US" sz="2000" dirty="0">
                <a:ea typeface="Arial Unicode MS" panose="020B0604020202020204" pitchFamily="50" charset="-128"/>
              </a:endParaRPr>
            </a:p>
          </p:txBody>
        </p:sp>
        <p:cxnSp>
          <p:nvCxnSpPr>
            <p:cNvPr id="16" name="直線矢印コネクタ 15"/>
            <p:cNvCxnSpPr/>
            <p:nvPr/>
          </p:nvCxnSpPr>
          <p:spPr>
            <a:xfrm flipH="1">
              <a:off x="6718692" y="4748698"/>
              <a:ext cx="27448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19" name="円/楕円 18"/>
            <p:cNvSpPr/>
            <p:nvPr/>
          </p:nvSpPr>
          <p:spPr>
            <a:xfrm>
              <a:off x="6057072" y="4437112"/>
              <a:ext cx="589612" cy="576064"/>
            </a:xfrm>
            <a:prstGeom prst="ellipse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ea typeface="Arial Unicode MS" panose="020B0604020202020204" pitchFamily="50" charset="-128"/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30095">
            <a:off x="6871461" y="1197399"/>
            <a:ext cx="1024257" cy="619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1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sakurai\document\博士論文\公聴会\図\共鳴トンネルダイオード\Fig2_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000" y="1080000"/>
            <a:ext cx="3240360" cy="2741310"/>
          </a:xfrm>
          <a:prstGeom prst="rect">
            <a:avLst/>
          </a:prstGeom>
          <a:noFill/>
        </p:spPr>
      </p:pic>
      <p:pic>
        <p:nvPicPr>
          <p:cNvPr id="4098" name="Picture 2" descr="C:\sakurai\document\博士論文\公聴会\図\共鳴トンネルダイオード\Wigner分布関数\30.40\0.20V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0000" y="180000"/>
            <a:ext cx="5400000" cy="4050000"/>
          </a:xfrm>
          <a:prstGeom prst="rect">
            <a:avLst/>
          </a:prstGeom>
          <a:noFill/>
        </p:spPr>
      </p:pic>
      <p:pic>
        <p:nvPicPr>
          <p:cNvPr id="4099" name="Picture 3" descr="C:\sakurai\document\博士論文\公聴会\図\共鳴トンネルダイオード\potential\pot2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8000" y="4068000"/>
            <a:ext cx="5040000" cy="2660221"/>
          </a:xfrm>
          <a:prstGeom prst="rect">
            <a:avLst/>
          </a:prstGeom>
          <a:noFill/>
        </p:spPr>
      </p:pic>
      <p:grpSp>
        <p:nvGrpSpPr>
          <p:cNvPr id="12" name="グループ化 11"/>
          <p:cNvGrpSpPr/>
          <p:nvPr/>
        </p:nvGrpSpPr>
        <p:grpSpPr>
          <a:xfrm>
            <a:off x="1352352" y="1196752"/>
            <a:ext cx="1074333" cy="1152128"/>
            <a:chOff x="1640384" y="548680"/>
            <a:chExt cx="1074333" cy="1152128"/>
          </a:xfrm>
        </p:grpSpPr>
        <p:sp>
          <p:nvSpPr>
            <p:cNvPr id="13" name="円/楕円 12"/>
            <p:cNvSpPr/>
            <p:nvPr/>
          </p:nvSpPr>
          <p:spPr>
            <a:xfrm>
              <a:off x="2267744" y="1412776"/>
              <a:ext cx="288032" cy="288032"/>
            </a:xfrm>
            <a:prstGeom prst="ellipse">
              <a:avLst/>
            </a:prstGeom>
            <a:noFill/>
            <a:ln w="571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1640384" y="548680"/>
              <a:ext cx="1074333" cy="46166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2400" dirty="0">
                  <a:ea typeface="Arial Unicode MS" panose="020B0604020202020204" pitchFamily="50" charset="-128"/>
                </a:rPr>
                <a:t>0.20 V</a:t>
              </a:r>
              <a:endParaRPr kumimoji="1" lang="ja-JP" altLang="en-US" sz="2400" dirty="0">
                <a:ea typeface="Arial Unicode MS" panose="020B0604020202020204" pitchFamily="50" charset="-128"/>
              </a:endParaRPr>
            </a:p>
          </p:txBody>
        </p:sp>
        <p:cxnSp>
          <p:nvCxnSpPr>
            <p:cNvPr id="15" name="直線矢印コネクタ 14"/>
            <p:cNvCxnSpPr/>
            <p:nvPr/>
          </p:nvCxnSpPr>
          <p:spPr>
            <a:xfrm>
              <a:off x="2267744" y="1052736"/>
              <a:ext cx="72008" cy="28803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20" name="グループ化 19"/>
          <p:cNvGrpSpPr/>
          <p:nvPr/>
        </p:nvGrpSpPr>
        <p:grpSpPr>
          <a:xfrm>
            <a:off x="1586130" y="4346752"/>
            <a:ext cx="4625250" cy="707886"/>
            <a:chOff x="1674942" y="4473899"/>
            <a:chExt cx="4625250" cy="707886"/>
          </a:xfrm>
        </p:grpSpPr>
        <p:grpSp>
          <p:nvGrpSpPr>
            <p:cNvPr id="16" name="グループ化 15"/>
            <p:cNvGrpSpPr/>
            <p:nvPr/>
          </p:nvGrpSpPr>
          <p:grpSpPr>
            <a:xfrm>
              <a:off x="1674942" y="4473899"/>
              <a:ext cx="3761154" cy="707886"/>
              <a:chOff x="999962" y="4833939"/>
              <a:chExt cx="3761154" cy="707886"/>
            </a:xfrm>
          </p:grpSpPr>
          <p:sp>
            <p:nvSpPr>
              <p:cNvPr id="17" name="テキスト ボックス 16"/>
              <p:cNvSpPr txBox="1"/>
              <p:nvPr/>
            </p:nvSpPr>
            <p:spPr>
              <a:xfrm>
                <a:off x="999962" y="4833939"/>
                <a:ext cx="3219151" cy="707886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2000" dirty="0">
                    <a:ea typeface="Arial Unicode MS" panose="020B0604020202020204" pitchFamily="50" charset="-128"/>
                  </a:rPr>
                  <a:t>Electrons are accumulated</a:t>
                </a:r>
              </a:p>
              <a:p>
                <a:pPr algn="ctr"/>
                <a:r>
                  <a:rPr lang="en-US" altLang="ja-JP" sz="2000" dirty="0">
                    <a:ea typeface="Arial Unicode MS" panose="020B0604020202020204" pitchFamily="50" charset="-128"/>
                  </a:rPr>
                  <a:t>on the emitter side</a:t>
                </a:r>
                <a:endParaRPr kumimoji="1" lang="ja-JP" altLang="en-US" sz="2000" dirty="0">
                  <a:ea typeface="Arial Unicode MS" panose="020B0604020202020204" pitchFamily="50" charset="-128"/>
                </a:endParaRPr>
              </a:p>
            </p:txBody>
          </p:sp>
          <p:cxnSp>
            <p:nvCxnSpPr>
              <p:cNvPr id="18" name="直線矢印コネクタ 17"/>
              <p:cNvCxnSpPr/>
              <p:nvPr/>
            </p:nvCxnSpPr>
            <p:spPr>
              <a:xfrm>
                <a:off x="4473084" y="5165284"/>
                <a:ext cx="288032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9" name="円/楕円 18"/>
            <p:cNvSpPr/>
            <p:nvPr/>
          </p:nvSpPr>
          <p:spPr>
            <a:xfrm>
              <a:off x="5580112" y="4509120"/>
              <a:ext cx="720080" cy="648072"/>
            </a:xfrm>
            <a:prstGeom prst="ellipse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21" name="円弧 20"/>
          <p:cNvSpPr/>
          <p:nvPr/>
        </p:nvSpPr>
        <p:spPr>
          <a:xfrm rot="6151691">
            <a:off x="5418426" y="719971"/>
            <a:ext cx="496521" cy="1144031"/>
          </a:xfrm>
          <a:prstGeom prst="arc">
            <a:avLst>
              <a:gd name="adj1" fmla="val 14546510"/>
              <a:gd name="adj2" fmla="val 970755"/>
            </a:avLst>
          </a:prstGeom>
          <a:ln>
            <a:tailEnd type="stealth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0658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C:\sakurai\document\博士論文\公聴会\図\共鳴トンネルダイオード\Wigner分布関数\30.40\0.27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0000" y="180000"/>
            <a:ext cx="5400000" cy="4050000"/>
          </a:xfrm>
          <a:prstGeom prst="rect">
            <a:avLst/>
          </a:prstGeom>
          <a:noFill/>
        </p:spPr>
      </p:pic>
      <p:pic>
        <p:nvPicPr>
          <p:cNvPr id="6" name="Picture 3" descr="C:\sakurai\document\博士論文\公聴会\図\共鳴トンネルダイオード\Fig2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000" y="1080000"/>
            <a:ext cx="3240360" cy="2741310"/>
          </a:xfrm>
          <a:prstGeom prst="rect">
            <a:avLst/>
          </a:prstGeom>
          <a:noFill/>
        </p:spPr>
      </p:pic>
      <p:grpSp>
        <p:nvGrpSpPr>
          <p:cNvPr id="9" name="グループ化 8"/>
          <p:cNvGrpSpPr/>
          <p:nvPr/>
        </p:nvGrpSpPr>
        <p:grpSpPr>
          <a:xfrm>
            <a:off x="2436656" y="692696"/>
            <a:ext cx="1762607" cy="765296"/>
            <a:chOff x="2466000" y="1052736"/>
            <a:chExt cx="1762607" cy="765296"/>
          </a:xfrm>
        </p:grpSpPr>
        <p:sp>
          <p:nvSpPr>
            <p:cNvPr id="11" name="円/楕円 10"/>
            <p:cNvSpPr/>
            <p:nvPr/>
          </p:nvSpPr>
          <p:spPr>
            <a:xfrm>
              <a:off x="2466000" y="1530000"/>
              <a:ext cx="288032" cy="288032"/>
            </a:xfrm>
            <a:prstGeom prst="ellipse">
              <a:avLst/>
            </a:prstGeom>
            <a:noFill/>
            <a:ln w="571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ea typeface="Arial Unicode MS" panose="020B0604020202020204" pitchFamily="50" charset="-128"/>
              </a:endParaRPr>
            </a:p>
          </p:txBody>
        </p:sp>
        <p:cxnSp>
          <p:nvCxnSpPr>
            <p:cNvPr id="12" name="直線矢印コネクタ 11"/>
            <p:cNvCxnSpPr/>
            <p:nvPr/>
          </p:nvCxnSpPr>
          <p:spPr>
            <a:xfrm flipH="1">
              <a:off x="2771800" y="1412776"/>
              <a:ext cx="216023" cy="14401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3" name="テキスト ボックス 12"/>
            <p:cNvSpPr txBox="1"/>
            <p:nvPr/>
          </p:nvSpPr>
          <p:spPr>
            <a:xfrm>
              <a:off x="2982753" y="1052736"/>
              <a:ext cx="1245854" cy="46166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2400" dirty="0">
                  <a:ea typeface="Arial Unicode MS" panose="020B0604020202020204" pitchFamily="50" charset="-128"/>
                </a:rPr>
                <a:t>0.274 V</a:t>
              </a:r>
              <a:endParaRPr kumimoji="1" lang="ja-JP" altLang="en-US" sz="2400" dirty="0">
                <a:ea typeface="Arial Unicode MS" panose="020B0604020202020204" pitchFamily="50" charset="-128"/>
              </a:endParaRPr>
            </a:p>
          </p:txBody>
        </p:sp>
      </p:grpSp>
      <p:pic>
        <p:nvPicPr>
          <p:cNvPr id="14338" name="Picture 2" descr="C:\sakurai\document\博士論文\公聴会\図\共鳴トンネルダイオード\potential\pot13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8000" y="4068000"/>
            <a:ext cx="5040000" cy="2660221"/>
          </a:xfrm>
          <a:prstGeom prst="rect">
            <a:avLst/>
          </a:prstGeom>
          <a:noFill/>
        </p:spPr>
      </p:pic>
      <p:sp>
        <p:nvSpPr>
          <p:cNvPr id="16" name="角丸四角形 15"/>
          <p:cNvSpPr/>
          <p:nvPr/>
        </p:nvSpPr>
        <p:spPr>
          <a:xfrm>
            <a:off x="4283968" y="5013176"/>
            <a:ext cx="2088232" cy="432048"/>
          </a:xfrm>
          <a:prstGeom prst="round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71147" y="5029725"/>
            <a:ext cx="3204723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ja-JP" sz="2000" dirty="0">
                <a:ea typeface="Arial Unicode MS" panose="020B0604020202020204" pitchFamily="50" charset="-128"/>
              </a:rPr>
              <a:t>the basin becomes deeper</a:t>
            </a:r>
          </a:p>
          <a:p>
            <a:pPr algn="ctr"/>
            <a:r>
              <a:rPr lang="en-US" altLang="ja-JP" sz="2000" dirty="0">
                <a:ea typeface="Arial Unicode MS" panose="020B0604020202020204" pitchFamily="50" charset="-128"/>
              </a:rPr>
              <a:t>= more states appear</a:t>
            </a:r>
            <a:endParaRPr kumimoji="1" lang="ja-JP" altLang="en-US" sz="2000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7428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sakurai\document\博士論文\公聴会\図\共鳴トンネルダイオード\Wigner分布関数\30.40\0.28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0000" y="180000"/>
            <a:ext cx="5400000" cy="4050000"/>
          </a:xfrm>
          <a:prstGeom prst="rect">
            <a:avLst/>
          </a:prstGeom>
          <a:noFill/>
        </p:spPr>
      </p:pic>
      <p:pic>
        <p:nvPicPr>
          <p:cNvPr id="6" name="Picture 3" descr="C:\sakurai\document\博士論文\公聴会\図\共鳴トンネルダイオード\Fig2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000" y="1080000"/>
            <a:ext cx="3240360" cy="2741310"/>
          </a:xfrm>
          <a:prstGeom prst="rect">
            <a:avLst/>
          </a:prstGeom>
          <a:noFill/>
        </p:spPr>
      </p:pic>
      <p:grpSp>
        <p:nvGrpSpPr>
          <p:cNvPr id="13" name="グループ化 12"/>
          <p:cNvGrpSpPr/>
          <p:nvPr/>
        </p:nvGrpSpPr>
        <p:grpSpPr>
          <a:xfrm>
            <a:off x="2448000" y="954000"/>
            <a:ext cx="1616869" cy="765296"/>
            <a:chOff x="2466000" y="1052736"/>
            <a:chExt cx="1616869" cy="765296"/>
          </a:xfrm>
        </p:grpSpPr>
        <p:sp>
          <p:nvSpPr>
            <p:cNvPr id="7" name="円/楕円 6"/>
            <p:cNvSpPr/>
            <p:nvPr/>
          </p:nvSpPr>
          <p:spPr>
            <a:xfrm>
              <a:off x="2466000" y="1530000"/>
              <a:ext cx="288032" cy="288032"/>
            </a:xfrm>
            <a:prstGeom prst="ellipse">
              <a:avLst/>
            </a:prstGeom>
            <a:noFill/>
            <a:ln w="571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ea typeface="Arial Unicode MS" panose="020B0604020202020204" pitchFamily="50" charset="-128"/>
              </a:endParaRPr>
            </a:p>
          </p:txBody>
        </p:sp>
        <p:cxnSp>
          <p:nvCxnSpPr>
            <p:cNvPr id="10" name="直線矢印コネクタ 9"/>
            <p:cNvCxnSpPr/>
            <p:nvPr/>
          </p:nvCxnSpPr>
          <p:spPr>
            <a:xfrm flipH="1">
              <a:off x="2771800" y="1412776"/>
              <a:ext cx="216023" cy="14401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8" name="テキスト ボックス 7"/>
            <p:cNvSpPr txBox="1"/>
            <p:nvPr/>
          </p:nvSpPr>
          <p:spPr>
            <a:xfrm>
              <a:off x="3008536" y="1052736"/>
              <a:ext cx="1074333" cy="46166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2400" dirty="0">
                  <a:ea typeface="Arial Unicode MS" panose="020B0604020202020204" pitchFamily="50" charset="-128"/>
                </a:rPr>
                <a:t>0.28 V</a:t>
              </a:r>
              <a:endParaRPr kumimoji="1" lang="ja-JP" altLang="en-US" sz="2400" dirty="0">
                <a:ea typeface="Arial Unicode MS" panose="020B0604020202020204" pitchFamily="50" charset="-128"/>
              </a:endParaRPr>
            </a:p>
          </p:txBody>
        </p:sp>
      </p:grpSp>
      <p:pic>
        <p:nvPicPr>
          <p:cNvPr id="8195" name="Picture 3" descr="C:\sakurai\document\博士論文\公聴会\図\共鳴トンネルダイオード\potential\pot2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8000" y="4068000"/>
            <a:ext cx="5040000" cy="2660221"/>
          </a:xfrm>
          <a:prstGeom prst="rect">
            <a:avLst/>
          </a:prstGeom>
          <a:noFill/>
        </p:spPr>
      </p:pic>
      <p:grpSp>
        <p:nvGrpSpPr>
          <p:cNvPr id="21" name="グループ化 20"/>
          <p:cNvGrpSpPr/>
          <p:nvPr/>
        </p:nvGrpSpPr>
        <p:grpSpPr>
          <a:xfrm>
            <a:off x="4794725" y="404664"/>
            <a:ext cx="2165979" cy="1296144"/>
            <a:chOff x="4794725" y="404664"/>
            <a:chExt cx="2165979" cy="1296144"/>
          </a:xfrm>
        </p:grpSpPr>
        <p:cxnSp>
          <p:nvCxnSpPr>
            <p:cNvPr id="17" name="直線矢印コネクタ 16"/>
            <p:cNvCxnSpPr/>
            <p:nvPr/>
          </p:nvCxnSpPr>
          <p:spPr>
            <a:xfrm flipH="1">
              <a:off x="5652120" y="1268760"/>
              <a:ext cx="0" cy="43204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直線矢印コネクタ 17"/>
            <p:cNvCxnSpPr/>
            <p:nvPr/>
          </p:nvCxnSpPr>
          <p:spPr>
            <a:xfrm flipH="1">
              <a:off x="5940152" y="1268760"/>
              <a:ext cx="0" cy="43204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直線矢印コネクタ 18"/>
            <p:cNvCxnSpPr/>
            <p:nvPr/>
          </p:nvCxnSpPr>
          <p:spPr>
            <a:xfrm flipH="1">
              <a:off x="6120000" y="1196752"/>
              <a:ext cx="0" cy="43204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0" name="テキスト ボックス 19"/>
            <p:cNvSpPr txBox="1"/>
            <p:nvPr/>
          </p:nvSpPr>
          <p:spPr>
            <a:xfrm>
              <a:off x="4794725" y="404664"/>
              <a:ext cx="2165979" cy="70788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en-US" altLang="ja-JP" sz="2000" dirty="0">
                  <a:ea typeface="Arial Unicode MS" panose="020B0604020202020204" pitchFamily="50" charset="-128"/>
                </a:rPr>
                <a:t>The population of</a:t>
              </a:r>
            </a:p>
            <a:p>
              <a:pPr algn="ctr"/>
              <a:r>
                <a:rPr lang="en-US" altLang="ja-JP" sz="2000" dirty="0">
                  <a:ea typeface="Arial Unicode MS" panose="020B0604020202020204" pitchFamily="50" charset="-128"/>
                </a:rPr>
                <a:t>bound states</a:t>
              </a:r>
            </a:p>
          </p:txBody>
        </p:sp>
      </p:grpSp>
      <p:grpSp>
        <p:nvGrpSpPr>
          <p:cNvPr id="25" name="グループ化 24"/>
          <p:cNvGrpSpPr/>
          <p:nvPr/>
        </p:nvGrpSpPr>
        <p:grpSpPr>
          <a:xfrm>
            <a:off x="327471" y="3923937"/>
            <a:ext cx="6404769" cy="1521287"/>
            <a:chOff x="327471" y="3923937"/>
            <a:chExt cx="6404769" cy="1521287"/>
          </a:xfrm>
        </p:grpSpPr>
        <p:sp>
          <p:nvSpPr>
            <p:cNvPr id="14" name="角丸四角形 13"/>
            <p:cNvSpPr/>
            <p:nvPr/>
          </p:nvSpPr>
          <p:spPr>
            <a:xfrm>
              <a:off x="6156176" y="5013176"/>
              <a:ext cx="576064" cy="432048"/>
            </a:xfrm>
            <a:prstGeom prst="roundRect">
              <a:avLst/>
            </a:prstGeom>
            <a:noFill/>
            <a:ln>
              <a:solidFill>
                <a:srgbClr val="92D0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327471" y="3923937"/>
              <a:ext cx="3730508" cy="70788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en-US" altLang="ja-JP" sz="2000" dirty="0">
                  <a:ea typeface="Arial Unicode MS" panose="020B0604020202020204" pitchFamily="50" charset="-128"/>
                </a:rPr>
                <a:t>The bound and resonant states</a:t>
              </a:r>
            </a:p>
            <a:p>
              <a:pPr algn="ctr"/>
              <a:r>
                <a:rPr lang="en-US" altLang="ja-JP" sz="2000" dirty="0">
                  <a:ea typeface="Arial Unicode MS" panose="020B0604020202020204" pitchFamily="50" charset="-128"/>
                </a:rPr>
                <a:t>are coupled</a:t>
              </a:r>
              <a:endParaRPr kumimoji="1" lang="ja-JP" altLang="en-US" sz="2000" dirty="0">
                <a:ea typeface="Arial Unicode MS" panose="020B0604020202020204" pitchFamily="50" charset="-128"/>
              </a:endParaRPr>
            </a:p>
          </p:txBody>
        </p:sp>
        <p:cxnSp>
          <p:nvCxnSpPr>
            <p:cNvPr id="22" name="直線矢印コネクタ 21"/>
            <p:cNvCxnSpPr/>
            <p:nvPr/>
          </p:nvCxnSpPr>
          <p:spPr>
            <a:xfrm>
              <a:off x="4499992" y="4653136"/>
              <a:ext cx="1584176" cy="43204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3" name="テキスト ボックス 22"/>
          <p:cNvSpPr txBox="1"/>
          <p:nvPr/>
        </p:nvSpPr>
        <p:spPr>
          <a:xfrm>
            <a:off x="490191" y="5078144"/>
            <a:ext cx="3220753" cy="40011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2000" dirty="0">
                <a:ea typeface="Arial Unicode MS" panose="020B0604020202020204" pitchFamily="50" charset="-128"/>
              </a:rPr>
              <a:t>Next bias change is critical</a:t>
            </a:r>
            <a:endParaRPr kumimoji="1" lang="ja-JP" altLang="en-US" sz="2000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818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コンテンツ プレースホルダ 4" descr="anime_20.3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94519" y="172407"/>
            <a:ext cx="5068728" cy="3801546"/>
          </a:xfrm>
          <a:prstGeom prst="rect">
            <a:avLst/>
          </a:prstGeom>
        </p:spPr>
      </p:pic>
      <p:pic>
        <p:nvPicPr>
          <p:cNvPr id="6" name="Picture 3" descr="C:\sakurai\document\博士論文\公聴会\図\共鳴トンネルダイオード\Fig2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000" y="1080000"/>
            <a:ext cx="3240360" cy="2741310"/>
          </a:xfrm>
          <a:prstGeom prst="rect">
            <a:avLst/>
          </a:prstGeom>
          <a:noFill/>
        </p:spPr>
      </p:pic>
      <p:pic>
        <p:nvPicPr>
          <p:cNvPr id="9219" name="Picture 3" descr="C:\sakurai\document\博士論文\公聴会\図\共鳴トンネルダイオード\potential\pot2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8000" y="4068000"/>
            <a:ext cx="5040000" cy="2660221"/>
          </a:xfrm>
          <a:prstGeom prst="rect">
            <a:avLst/>
          </a:prstGeom>
          <a:noFill/>
        </p:spPr>
      </p:pic>
      <p:grpSp>
        <p:nvGrpSpPr>
          <p:cNvPr id="17" name="グループ化 8"/>
          <p:cNvGrpSpPr/>
          <p:nvPr/>
        </p:nvGrpSpPr>
        <p:grpSpPr>
          <a:xfrm>
            <a:off x="2520000" y="1080000"/>
            <a:ext cx="1616869" cy="765296"/>
            <a:chOff x="2466000" y="1052736"/>
            <a:chExt cx="1616869" cy="765296"/>
          </a:xfrm>
        </p:grpSpPr>
        <p:sp>
          <p:nvSpPr>
            <p:cNvPr id="18" name="円/楕円 17"/>
            <p:cNvSpPr/>
            <p:nvPr/>
          </p:nvSpPr>
          <p:spPr>
            <a:xfrm>
              <a:off x="2466000" y="1530000"/>
              <a:ext cx="288032" cy="288032"/>
            </a:xfrm>
            <a:prstGeom prst="ellipse">
              <a:avLst/>
            </a:prstGeom>
            <a:noFill/>
            <a:ln w="571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ea typeface="Arial Unicode MS" panose="020B0604020202020204" pitchFamily="50" charset="-128"/>
              </a:endParaRPr>
            </a:p>
          </p:txBody>
        </p:sp>
        <p:cxnSp>
          <p:nvCxnSpPr>
            <p:cNvPr id="19" name="直線矢印コネクタ 18"/>
            <p:cNvCxnSpPr/>
            <p:nvPr/>
          </p:nvCxnSpPr>
          <p:spPr>
            <a:xfrm flipH="1">
              <a:off x="2771800" y="1412776"/>
              <a:ext cx="216023" cy="14401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20" name="テキスト ボックス 19"/>
            <p:cNvSpPr txBox="1"/>
            <p:nvPr/>
          </p:nvSpPr>
          <p:spPr>
            <a:xfrm>
              <a:off x="3008536" y="1052736"/>
              <a:ext cx="1074333" cy="46166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2400" dirty="0">
                  <a:ea typeface="Arial Unicode MS" panose="020B0604020202020204" pitchFamily="50" charset="-128"/>
                </a:rPr>
                <a:t>0.29 V</a:t>
              </a:r>
              <a:endParaRPr kumimoji="1" lang="ja-JP" altLang="en-US" sz="2400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28" name="テキスト ボックス 27"/>
          <p:cNvSpPr txBox="1"/>
          <p:nvPr/>
        </p:nvSpPr>
        <p:spPr>
          <a:xfrm>
            <a:off x="4102853" y="332656"/>
            <a:ext cx="42520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800" b="1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Tornado-like</a:t>
            </a:r>
            <a:r>
              <a:rPr kumimoji="1" lang="en-US" altLang="ja-JP" sz="2800" b="1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 Oscillation</a:t>
            </a:r>
          </a:p>
        </p:txBody>
      </p:sp>
    </p:spTree>
    <p:extLst>
      <p:ext uri="{BB962C8B-B14F-4D97-AF65-F5344CB8AC3E}">
        <p14:creationId xmlns:p14="http://schemas.microsoft.com/office/powerpoint/2010/main" val="55748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 4" descr="anime_20.30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361" y="620688"/>
            <a:ext cx="9000000" cy="6750000"/>
          </a:xfrm>
        </p:spPr>
      </p:pic>
      <p:sp>
        <p:nvSpPr>
          <p:cNvPr id="7" name="円弧 6"/>
          <p:cNvSpPr/>
          <p:nvPr/>
        </p:nvSpPr>
        <p:spPr>
          <a:xfrm rot="21419612">
            <a:off x="474533" y="2579224"/>
            <a:ext cx="4392488" cy="2160240"/>
          </a:xfrm>
          <a:prstGeom prst="arc">
            <a:avLst>
              <a:gd name="adj1" fmla="val 16200000"/>
              <a:gd name="adj2" fmla="val 20899464"/>
            </a:avLst>
          </a:prstGeom>
          <a:ln w="31750"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581145" y="2014308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>
                <a:ea typeface="Arial Unicode MS" panose="020B0604020202020204" pitchFamily="50" charset="-128"/>
              </a:rPr>
              <a:t>Inflow</a:t>
            </a:r>
            <a:endParaRPr kumimoji="1" lang="ja-JP" altLang="en-US" sz="2800" b="1" dirty="0">
              <a:ea typeface="Arial Unicode MS" panose="020B0604020202020204" pitchFamily="50" charset="-128"/>
            </a:endParaRPr>
          </a:p>
        </p:txBody>
      </p:sp>
      <p:cxnSp>
        <p:nvCxnSpPr>
          <p:cNvPr id="10" name="直線矢印コネクタ 9"/>
          <p:cNvCxnSpPr/>
          <p:nvPr/>
        </p:nvCxnSpPr>
        <p:spPr>
          <a:xfrm flipH="1">
            <a:off x="3805281" y="3329616"/>
            <a:ext cx="936104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円弧 11"/>
          <p:cNvSpPr/>
          <p:nvPr/>
        </p:nvSpPr>
        <p:spPr>
          <a:xfrm rot="11923940">
            <a:off x="2283718" y="2316845"/>
            <a:ext cx="3973248" cy="2160240"/>
          </a:xfrm>
          <a:prstGeom prst="arc">
            <a:avLst>
              <a:gd name="adj1" fmla="val 17046218"/>
              <a:gd name="adj2" fmla="val 20899464"/>
            </a:avLst>
          </a:prstGeom>
          <a:ln w="31750"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393305" y="2969576"/>
            <a:ext cx="194316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800" b="1" dirty="0">
                <a:solidFill>
                  <a:srgbClr val="FFFF00"/>
                </a:solidFill>
                <a:ea typeface="Arial Unicode MS" panose="020B0604020202020204" pitchFamily="50" charset="-128"/>
              </a:rPr>
              <a:t>Elastic</a:t>
            </a:r>
          </a:p>
          <a:p>
            <a:pPr algn="ctr"/>
            <a:r>
              <a:rPr lang="en-US" altLang="ja-JP" sz="2800" b="1" dirty="0">
                <a:solidFill>
                  <a:srgbClr val="FFFF00"/>
                </a:solidFill>
                <a:ea typeface="Arial Unicode MS" panose="020B0604020202020204" pitchFamily="50" charset="-128"/>
              </a:rPr>
              <a:t>S</a:t>
            </a:r>
            <a:r>
              <a:rPr kumimoji="1" lang="en-US" altLang="ja-JP" sz="2800" b="1" dirty="0">
                <a:solidFill>
                  <a:srgbClr val="FFFF00"/>
                </a:solidFill>
                <a:ea typeface="Arial Unicode MS" panose="020B0604020202020204" pitchFamily="50" charset="-128"/>
              </a:rPr>
              <a:t>cattering</a:t>
            </a:r>
            <a:endParaRPr kumimoji="1" lang="ja-JP" altLang="en-US" sz="2800" b="1" dirty="0">
              <a:solidFill>
                <a:srgbClr val="FFFF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87126" y="3185600"/>
            <a:ext cx="19239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b="1" dirty="0">
                <a:ea typeface="Arial Unicode MS" panose="020B0604020202020204" pitchFamily="50" charset="-128"/>
              </a:rPr>
              <a:t>Reflection</a:t>
            </a:r>
            <a:endParaRPr kumimoji="1" lang="ja-JP" altLang="en-US" sz="2800" b="1" dirty="0">
              <a:ea typeface="Arial Unicode MS" panose="020B0604020202020204" pitchFamily="50" charset="-128"/>
            </a:endParaRPr>
          </a:p>
        </p:txBody>
      </p:sp>
      <p:sp>
        <p:nvSpPr>
          <p:cNvPr id="15" name="円弧 14"/>
          <p:cNvSpPr/>
          <p:nvPr/>
        </p:nvSpPr>
        <p:spPr>
          <a:xfrm rot="21063668">
            <a:off x="1097144" y="3119016"/>
            <a:ext cx="3116548" cy="1573325"/>
          </a:xfrm>
          <a:prstGeom prst="arc">
            <a:avLst>
              <a:gd name="adj1" fmla="val 17046218"/>
              <a:gd name="adj2" fmla="val 20306468"/>
            </a:avLst>
          </a:prstGeom>
          <a:ln w="31750"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151209" y="2529423"/>
            <a:ext cx="18838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800" b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relaxation</a:t>
            </a:r>
            <a:endParaRPr kumimoji="1" lang="ja-JP" altLang="en-US" sz="2800" b="1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pic>
        <p:nvPicPr>
          <p:cNvPr id="19" name="Picture 29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385" y="1643488"/>
            <a:ext cx="1030969" cy="1098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円弧 20"/>
          <p:cNvSpPr/>
          <p:nvPr/>
        </p:nvSpPr>
        <p:spPr>
          <a:xfrm rot="20536858">
            <a:off x="3433277" y="3461414"/>
            <a:ext cx="4120608" cy="2195725"/>
          </a:xfrm>
          <a:prstGeom prst="arc">
            <a:avLst>
              <a:gd name="adj1" fmla="val 14955244"/>
              <a:gd name="adj2" fmla="val 21495545"/>
            </a:avLst>
          </a:prstGeom>
          <a:ln>
            <a:tailEnd type="stealth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 rot="1661847">
            <a:off x="6213144" y="2923989"/>
            <a:ext cx="1874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800" b="1" dirty="0">
                <a:solidFill>
                  <a:srgbClr val="C00000"/>
                </a:solidFill>
                <a:ea typeface="Arial Unicode MS" panose="020B0604020202020204" pitchFamily="50" charset="-128"/>
              </a:rPr>
              <a:t>Tunneling</a:t>
            </a:r>
            <a:endParaRPr kumimoji="1" lang="ja-JP" altLang="en-US" sz="2800" b="1" dirty="0">
              <a:solidFill>
                <a:srgbClr val="C0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59893" y="725624"/>
            <a:ext cx="42520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800" b="1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Tornado-like</a:t>
            </a:r>
            <a:r>
              <a:rPr kumimoji="1" lang="en-US" altLang="ja-JP" sz="2800" b="1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 Oscillation</a:t>
            </a:r>
          </a:p>
        </p:txBody>
      </p:sp>
    </p:spTree>
    <p:extLst>
      <p:ext uri="{BB962C8B-B14F-4D97-AF65-F5344CB8AC3E}">
        <p14:creationId xmlns:p14="http://schemas.microsoft.com/office/powerpoint/2010/main" val="103980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2" grpId="0" animBg="1"/>
      <p:bldP spid="13" grpId="0"/>
      <p:bldP spid="13" grpId="1"/>
      <p:bldP spid="14" grpId="0"/>
      <p:bldP spid="15" grpId="0" animBg="1"/>
      <p:bldP spid="16" grpId="0"/>
      <p:bldP spid="21" grpId="0" animBg="1"/>
      <p:bldP spid="22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sakurai\document\博士論文\公聴会\図\共鳴トンネルダイオード\動画\anime_eige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00" y="72000"/>
            <a:ext cx="9000000" cy="6750000"/>
          </a:xfrm>
          <a:prstGeom prst="rect">
            <a:avLst/>
          </a:prstGeom>
          <a:noFill/>
        </p:spPr>
      </p:pic>
      <p:sp>
        <p:nvSpPr>
          <p:cNvPr id="6" name="テキスト ボックス 5"/>
          <p:cNvSpPr txBox="1"/>
          <p:nvPr/>
        </p:nvSpPr>
        <p:spPr>
          <a:xfrm>
            <a:off x="5870741" y="3284984"/>
            <a:ext cx="2255747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ea typeface="Arial Unicode MS" panose="020B0604020202020204" pitchFamily="50" charset="-128"/>
              </a:rPr>
              <a:t>Resonant state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cxnSp>
        <p:nvCxnSpPr>
          <p:cNvPr id="7" name="直線矢印コネクタ 6"/>
          <p:cNvCxnSpPr/>
          <p:nvPr/>
        </p:nvCxnSpPr>
        <p:spPr>
          <a:xfrm flipH="1">
            <a:off x="5436096" y="3501008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/>
          <p:cNvSpPr txBox="1"/>
          <p:nvPr/>
        </p:nvSpPr>
        <p:spPr>
          <a:xfrm>
            <a:off x="4947312" y="428471"/>
            <a:ext cx="3462807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ea typeface="Arial Unicode MS" panose="020B0604020202020204" pitchFamily="50" charset="-128"/>
              </a:rPr>
              <a:t>Current frequencies </a:t>
            </a:r>
            <a:endParaRPr lang="en-US" altLang="ja-JP" sz="2400" dirty="0">
              <a:ea typeface="Arial Unicode MS" panose="020B0604020202020204" pitchFamily="50" charset="-128"/>
            </a:endParaRPr>
          </a:p>
          <a:p>
            <a:pPr algn="ctr"/>
            <a:r>
              <a:rPr lang="en-US" altLang="ja-JP" sz="2400" dirty="0">
                <a:ea typeface="Arial Unicode MS" panose="020B0604020202020204" pitchFamily="50" charset="-128"/>
              </a:rPr>
              <a:t>=</a:t>
            </a:r>
            <a:r>
              <a:rPr kumimoji="1" lang="en-US" altLang="ja-JP" sz="2400" dirty="0">
                <a:ea typeface="Arial Unicode MS" panose="020B0604020202020204" pitchFamily="50" charset="-128"/>
              </a:rPr>
              <a:t>  transition frequencies</a:t>
            </a:r>
          </a:p>
        </p:txBody>
      </p:sp>
      <p:grpSp>
        <p:nvGrpSpPr>
          <p:cNvPr id="9" name="グループ化 14"/>
          <p:cNvGrpSpPr/>
          <p:nvPr/>
        </p:nvGrpSpPr>
        <p:grpSpPr>
          <a:xfrm>
            <a:off x="5652120" y="1772816"/>
            <a:ext cx="3003408" cy="3503987"/>
            <a:chOff x="5652120" y="1772816"/>
            <a:chExt cx="3003408" cy="3503987"/>
          </a:xfrm>
        </p:grpSpPr>
        <p:pic>
          <p:nvPicPr>
            <p:cNvPr id="10" name="Picture 2" descr="C:\sakurai\document\博士論文\公聴会\図\共鳴トンネルダイオード\Fig1(inset)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52120" y="1772816"/>
              <a:ext cx="2880320" cy="3503987"/>
            </a:xfrm>
            <a:prstGeom prst="rect">
              <a:avLst/>
            </a:prstGeom>
            <a:noFill/>
          </p:spPr>
        </p:pic>
        <p:sp>
          <p:nvSpPr>
            <p:cNvPr id="11" name="テキスト ボックス 10"/>
            <p:cNvSpPr txBox="1"/>
            <p:nvPr/>
          </p:nvSpPr>
          <p:spPr>
            <a:xfrm>
              <a:off x="7092280" y="2505090"/>
              <a:ext cx="156324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solidFill>
                    <a:srgbClr val="FF0000"/>
                  </a:solidFill>
                  <a:ea typeface="Arial Unicode MS" panose="020B0604020202020204" pitchFamily="50" charset="-128"/>
                </a:rPr>
                <a:t>Continuum</a:t>
              </a:r>
            </a:p>
            <a:p>
              <a:r>
                <a:rPr lang="en-US" altLang="ja-JP" sz="2000" dirty="0">
                  <a:solidFill>
                    <a:srgbClr val="FF0000"/>
                  </a:solidFill>
                  <a:ea typeface="Arial Unicode MS" panose="020B0604020202020204" pitchFamily="50" charset="-128"/>
                </a:rPr>
                <a:t>state </a:t>
              </a:r>
              <a:r>
                <a:rPr kumimoji="1" lang="en-US" altLang="ja-JP" sz="2000" dirty="0">
                  <a:solidFill>
                    <a:srgbClr val="FF0000"/>
                  </a:solidFill>
                  <a:ea typeface="Arial Unicode MS" panose="020B0604020202020204" pitchFamily="50" charset="-128"/>
                </a:rPr>
                <a:t>→ 3, 4</a:t>
              </a:r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6084168" y="3460938"/>
              <a:ext cx="101021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solidFill>
                    <a:srgbClr val="0033CC"/>
                  </a:solidFill>
                  <a:ea typeface="Arial Unicode MS" panose="020B0604020202020204" pitchFamily="50" charset="-128"/>
                </a:rPr>
                <a:t>5</a:t>
              </a:r>
              <a:r>
                <a:rPr kumimoji="1" lang="en-US" altLang="ja-JP" sz="2000" dirty="0">
                  <a:solidFill>
                    <a:srgbClr val="0033CC"/>
                  </a:solidFill>
                  <a:ea typeface="Arial Unicode MS" panose="020B0604020202020204" pitchFamily="50" charset="-128"/>
                </a:rPr>
                <a:t>→3, 4</a:t>
              </a:r>
              <a:endParaRPr kumimoji="1" lang="ja-JP" altLang="en-US" sz="2000" dirty="0">
                <a:solidFill>
                  <a:srgbClr val="0033CC"/>
                </a:solidFill>
                <a:ea typeface="Arial Unicode MS" panose="020B0604020202020204" pitchFamily="50" charset="-128"/>
              </a:endParaRPr>
            </a:p>
          </p:txBody>
        </p:sp>
      </p:grpSp>
      <p:sp>
        <p:nvSpPr>
          <p:cNvPr id="32" name="正方形/長方形 31"/>
          <p:cNvSpPr/>
          <p:nvPr/>
        </p:nvSpPr>
        <p:spPr>
          <a:xfrm>
            <a:off x="1230703" y="2361074"/>
            <a:ext cx="3312368" cy="635878"/>
          </a:xfrm>
          <a:prstGeom prst="rect">
            <a:avLst/>
          </a:prstGeom>
          <a:gradFill flip="none" rotWithShape="1">
            <a:gsLst>
              <a:gs pos="0">
                <a:srgbClr val="FFFFCC">
                  <a:shade val="30000"/>
                  <a:satMod val="115000"/>
                </a:srgbClr>
              </a:gs>
              <a:gs pos="50000">
                <a:srgbClr val="FFFFCC">
                  <a:shade val="67500"/>
                  <a:satMod val="115000"/>
                </a:srgbClr>
              </a:gs>
              <a:gs pos="100000">
                <a:srgbClr val="FFFFCC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FFFFCC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400" dirty="0">
                <a:ea typeface="Arial Unicode MS" panose="020B0604020202020204" pitchFamily="50" charset="-128"/>
              </a:rPr>
              <a:t>Continuum state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pic>
        <p:nvPicPr>
          <p:cNvPr id="15374" name="Picture 14" descr="C:\sakurai\document\博士論文\公聴会\図\共鳴トンネルダイオード\波線赤.ep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43018" y="2996952"/>
            <a:ext cx="168942" cy="504057"/>
          </a:xfrm>
          <a:prstGeom prst="rect">
            <a:avLst/>
          </a:prstGeom>
          <a:noFill/>
        </p:spPr>
      </p:pic>
      <p:pic>
        <p:nvPicPr>
          <p:cNvPr id="15377" name="Picture 17" descr="C:\sakurai\document\博士論文\公聴会\図\共鳴トンネルダイオード\波線青.ep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90404" y="3240000"/>
            <a:ext cx="144000" cy="2390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2836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3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sakurai\document\博士論文\公聴会\図\共鳴トンネルダイオード\Wigner分布関数\30.40\0.30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0000" y="180000"/>
            <a:ext cx="5400000" cy="4050000"/>
          </a:xfrm>
          <a:prstGeom prst="rect">
            <a:avLst/>
          </a:prstGeom>
          <a:noFill/>
        </p:spPr>
      </p:pic>
      <p:pic>
        <p:nvPicPr>
          <p:cNvPr id="6" name="Picture 3" descr="C:\sakurai\document\博士論文\公聴会\図\共鳴トンネルダイオード\Fig2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000" y="1080000"/>
            <a:ext cx="3240360" cy="2741310"/>
          </a:xfrm>
          <a:prstGeom prst="rect">
            <a:avLst/>
          </a:prstGeom>
          <a:noFill/>
        </p:spPr>
      </p:pic>
      <p:grpSp>
        <p:nvGrpSpPr>
          <p:cNvPr id="2" name="グループ化 8"/>
          <p:cNvGrpSpPr/>
          <p:nvPr/>
        </p:nvGrpSpPr>
        <p:grpSpPr>
          <a:xfrm>
            <a:off x="2555776" y="1844824"/>
            <a:ext cx="1616869" cy="765296"/>
            <a:chOff x="2466000" y="1052736"/>
            <a:chExt cx="1616869" cy="765296"/>
          </a:xfrm>
        </p:grpSpPr>
        <p:sp>
          <p:nvSpPr>
            <p:cNvPr id="11" name="円/楕円 10"/>
            <p:cNvSpPr/>
            <p:nvPr/>
          </p:nvSpPr>
          <p:spPr>
            <a:xfrm>
              <a:off x="2466000" y="1530000"/>
              <a:ext cx="288032" cy="288032"/>
            </a:xfrm>
            <a:prstGeom prst="ellipse">
              <a:avLst/>
            </a:prstGeom>
            <a:noFill/>
            <a:ln w="571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ea typeface="Arial Unicode MS" panose="020B0604020202020204" pitchFamily="50" charset="-128"/>
              </a:endParaRPr>
            </a:p>
          </p:txBody>
        </p:sp>
        <p:cxnSp>
          <p:nvCxnSpPr>
            <p:cNvPr id="12" name="直線矢印コネクタ 11"/>
            <p:cNvCxnSpPr/>
            <p:nvPr/>
          </p:nvCxnSpPr>
          <p:spPr>
            <a:xfrm flipH="1">
              <a:off x="2771800" y="1412776"/>
              <a:ext cx="216023" cy="14401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3" name="テキスト ボックス 12"/>
            <p:cNvSpPr txBox="1"/>
            <p:nvPr/>
          </p:nvSpPr>
          <p:spPr>
            <a:xfrm>
              <a:off x="3008536" y="1052736"/>
              <a:ext cx="1074333" cy="46166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2400" dirty="0">
                  <a:ea typeface="Arial Unicode MS" panose="020B0604020202020204" pitchFamily="50" charset="-128"/>
                </a:rPr>
                <a:t>0.30 V</a:t>
              </a:r>
              <a:endParaRPr kumimoji="1" lang="ja-JP" altLang="en-US" sz="2400" dirty="0">
                <a:ea typeface="Arial Unicode MS" panose="020B0604020202020204" pitchFamily="50" charset="-128"/>
              </a:endParaRPr>
            </a:p>
          </p:txBody>
        </p:sp>
      </p:grpSp>
      <p:pic>
        <p:nvPicPr>
          <p:cNvPr id="10243" name="Picture 3" descr="C:\sakurai\document\博士論文\公聴会\図\共鳴トンネルダイオード\potential\pot3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8000" y="4068000"/>
            <a:ext cx="5040000" cy="2660221"/>
          </a:xfrm>
          <a:prstGeom prst="rect">
            <a:avLst/>
          </a:prstGeom>
          <a:noFill/>
        </p:spPr>
      </p:pic>
      <p:sp>
        <p:nvSpPr>
          <p:cNvPr id="14" name="角丸四角形 13"/>
          <p:cNvSpPr/>
          <p:nvPr/>
        </p:nvSpPr>
        <p:spPr>
          <a:xfrm>
            <a:off x="5292080" y="5013176"/>
            <a:ext cx="1080120" cy="792088"/>
          </a:xfrm>
          <a:prstGeom prst="round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21860" y="4851157"/>
            <a:ext cx="3744416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>
                <a:ea typeface="Arial Unicode MS" panose="020B0604020202020204" pitchFamily="50" charset="-128"/>
              </a:rPr>
              <a:t>the potential becomes deep and narrow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grpSp>
        <p:nvGrpSpPr>
          <p:cNvPr id="16" name="グループ化 15"/>
          <p:cNvGrpSpPr/>
          <p:nvPr/>
        </p:nvGrpSpPr>
        <p:grpSpPr>
          <a:xfrm>
            <a:off x="5994479" y="5445224"/>
            <a:ext cx="3288080" cy="851902"/>
            <a:chOff x="5860668" y="4725144"/>
            <a:chExt cx="3288080" cy="851902"/>
          </a:xfrm>
        </p:grpSpPr>
        <p:sp>
          <p:nvSpPr>
            <p:cNvPr id="17" name="テキスト ボックス 16"/>
            <p:cNvSpPr txBox="1"/>
            <p:nvPr/>
          </p:nvSpPr>
          <p:spPr>
            <a:xfrm>
              <a:off x="5860668" y="4869160"/>
              <a:ext cx="3288080" cy="70788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en-US" altLang="ja-JP" sz="2000" b="1" dirty="0">
                  <a:ea typeface="Arial Unicode MS" panose="020B0604020202020204" pitchFamily="50" charset="-128"/>
                </a:rPr>
                <a:t>The 1</a:t>
              </a:r>
              <a:r>
                <a:rPr lang="en-US" altLang="ja-JP" sz="2000" b="1" baseline="30000" dirty="0">
                  <a:ea typeface="Arial Unicode MS" panose="020B0604020202020204" pitchFamily="50" charset="-128"/>
                </a:rPr>
                <a:t>st</a:t>
              </a:r>
              <a:r>
                <a:rPr lang="en-US" altLang="ja-JP" sz="2000" b="1" dirty="0">
                  <a:ea typeface="Arial Unicode MS" panose="020B0604020202020204" pitchFamily="50" charset="-128"/>
                </a:rPr>
                <a:t> and 2</a:t>
              </a:r>
              <a:r>
                <a:rPr lang="en-US" altLang="ja-JP" sz="2000" b="1" baseline="30000" dirty="0">
                  <a:ea typeface="Arial Unicode MS" panose="020B0604020202020204" pitchFamily="50" charset="-128"/>
                </a:rPr>
                <a:t>nd</a:t>
              </a:r>
              <a:r>
                <a:rPr lang="en-US" altLang="ja-JP" sz="2000" b="1" dirty="0">
                  <a:ea typeface="Arial Unicode MS" panose="020B0604020202020204" pitchFamily="50" charset="-128"/>
                </a:rPr>
                <a:t> states</a:t>
              </a:r>
              <a:endParaRPr lang="en-US" altLang="ja-JP" sz="2000" dirty="0">
                <a:ea typeface="Arial Unicode MS" panose="020B0604020202020204" pitchFamily="50" charset="-128"/>
              </a:endParaRPr>
            </a:p>
            <a:p>
              <a:pPr algn="ctr"/>
              <a:r>
                <a:rPr lang="en-US" altLang="ja-JP" sz="2000" dirty="0">
                  <a:ea typeface="Arial Unicode MS" panose="020B0604020202020204" pitchFamily="50" charset="-128"/>
                </a:rPr>
                <a:t>contribute to the resonance</a:t>
              </a:r>
              <a:endParaRPr kumimoji="1" lang="en-US" altLang="ja-JP" sz="2000" dirty="0">
                <a:ea typeface="Arial Unicode MS" panose="020B0604020202020204" pitchFamily="50" charset="-128"/>
              </a:endParaRPr>
            </a:p>
          </p:txBody>
        </p:sp>
        <p:cxnSp>
          <p:nvCxnSpPr>
            <p:cNvPr id="18" name="直線矢印コネクタ 17"/>
            <p:cNvCxnSpPr/>
            <p:nvPr/>
          </p:nvCxnSpPr>
          <p:spPr>
            <a:xfrm flipH="1">
              <a:off x="6574676" y="4725144"/>
              <a:ext cx="22957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0689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755777"/>
          </a:xfrm>
        </p:spPr>
        <p:txBody>
          <a:bodyPr>
            <a:normAutofit fontScale="90000"/>
          </a:bodyPr>
          <a:lstStyle/>
          <a:p>
            <a:r>
              <a:rPr kumimoji="1"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Hierarchical Fokker-Planck </a:t>
            </a:r>
            <a:r>
              <a:rPr kumimoji="1" lang="en-US" altLang="ja-JP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Eqs</a:t>
            </a:r>
            <a:r>
              <a:rPr kumimoji="1"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for quantum transport problem: dissipative tunneling</a:t>
            </a:r>
            <a:endParaRPr kumimoji="1" lang="ja-JP" alt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484828" y="4158478"/>
            <a:ext cx="4751622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Yoshitaka Tanimura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Department of Chemistry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Kyoto University</a:t>
            </a:r>
          </a:p>
          <a:p>
            <a:endParaRPr lang="en-US" altLang="ja-JP" sz="3200" dirty="0">
              <a:ea typeface="Arial Unicode MS" panose="020B0604020202020204" pitchFamily="50" charset="-128"/>
            </a:endParaRPr>
          </a:p>
        </p:txBody>
      </p:sp>
      <p:pic>
        <p:nvPicPr>
          <p:cNvPr id="185345" name="Picture 1" descr="C:\Users\tanimura.THEOCHEM\Desktop\谷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107841"/>
            <a:ext cx="1014390" cy="1196525"/>
          </a:xfrm>
          <a:prstGeom prst="rect">
            <a:avLst/>
          </a:prstGeom>
          <a:noFill/>
        </p:spPr>
      </p:pic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>
          <a:xfrm>
            <a:off x="3419872" y="3363478"/>
            <a:ext cx="2133600" cy="365125"/>
          </a:xfrm>
        </p:spPr>
        <p:txBody>
          <a:bodyPr/>
          <a:lstStyle/>
          <a:p>
            <a:pPr>
              <a:defRPr/>
            </a:pPr>
            <a:fld id="{20D6544E-0C8D-4EE7-A814-8896394F4F0A}" type="datetime1">
              <a:rPr lang="en-US" altLang="ja-JP" sz="28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pPr>
                <a:defRPr/>
              </a:pPr>
              <a:t>3/28/2025</a:t>
            </a:fld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3895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209334"/>
            <a:ext cx="196215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20">
            <a:extLst>
              <a:ext uri="{FF2B5EF4-FFF2-40B4-BE49-F238E27FC236}">
                <a16:creationId xmlns:a16="http://schemas.microsoft.com/office/drawing/2014/main" id="{54306818-1A16-4723-A1A7-9152E4E4AF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986" y="5480700"/>
            <a:ext cx="189547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06AA5D55-EBB6-4AB3-B953-750A513F3F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5834" y="5569282"/>
            <a:ext cx="906726" cy="860551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7BF358C-48D8-45C1-A77E-4D60DEC3F970}"/>
              </a:ext>
            </a:extLst>
          </p:cNvPr>
          <p:cNvSpPr/>
          <p:nvPr/>
        </p:nvSpPr>
        <p:spPr>
          <a:xfrm>
            <a:off x="5673279" y="6460113"/>
            <a:ext cx="2095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R. Kubo(</a:t>
            </a:r>
            <a:r>
              <a:rPr lang="ja-JP" altLang="en-US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久保亮五</a:t>
            </a:r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)</a:t>
            </a:r>
            <a:endParaRPr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2A5C870-52C8-4DC9-B982-75903EAC8F68}"/>
              </a:ext>
            </a:extLst>
          </p:cNvPr>
          <p:cNvSpPr/>
          <p:nvPr/>
        </p:nvSpPr>
        <p:spPr>
          <a:xfrm>
            <a:off x="6791566" y="6060501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visiting old, learn new</a:t>
            </a:r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sakurai\document\論文\Current Oscillations\data\g=0.1\z=0.0003\動画集\anime_150_0.31V.20.3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4354" y="108006"/>
            <a:ext cx="5580120" cy="4185090"/>
          </a:xfrm>
          <a:prstGeom prst="rect">
            <a:avLst/>
          </a:prstGeom>
          <a:noFill/>
        </p:spPr>
      </p:pic>
      <p:pic>
        <p:nvPicPr>
          <p:cNvPr id="6" name="Picture 3" descr="C:\sakurai\document\博士論文\公聴会\図\共鳴トンネルダイオード\Fig2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000" y="1080000"/>
            <a:ext cx="3240360" cy="2741310"/>
          </a:xfrm>
          <a:prstGeom prst="rect">
            <a:avLst/>
          </a:prstGeom>
          <a:noFill/>
        </p:spPr>
      </p:pic>
      <p:grpSp>
        <p:nvGrpSpPr>
          <p:cNvPr id="2" name="グループ化 8"/>
          <p:cNvGrpSpPr/>
          <p:nvPr/>
        </p:nvGrpSpPr>
        <p:grpSpPr>
          <a:xfrm>
            <a:off x="2646387" y="1871616"/>
            <a:ext cx="1616869" cy="765296"/>
            <a:chOff x="2466000" y="1052736"/>
            <a:chExt cx="1616869" cy="765296"/>
          </a:xfrm>
        </p:grpSpPr>
        <p:sp>
          <p:nvSpPr>
            <p:cNvPr id="11" name="円/楕円 10"/>
            <p:cNvSpPr/>
            <p:nvPr/>
          </p:nvSpPr>
          <p:spPr>
            <a:xfrm>
              <a:off x="2466000" y="1530000"/>
              <a:ext cx="288032" cy="288032"/>
            </a:xfrm>
            <a:prstGeom prst="ellipse">
              <a:avLst/>
            </a:prstGeom>
            <a:noFill/>
            <a:ln w="571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ea typeface="Arial Unicode MS" panose="020B0604020202020204" pitchFamily="50" charset="-128"/>
              </a:endParaRPr>
            </a:p>
          </p:txBody>
        </p:sp>
        <p:cxnSp>
          <p:nvCxnSpPr>
            <p:cNvPr id="12" name="直線矢印コネクタ 11"/>
            <p:cNvCxnSpPr/>
            <p:nvPr/>
          </p:nvCxnSpPr>
          <p:spPr>
            <a:xfrm flipH="1">
              <a:off x="2771800" y="1412776"/>
              <a:ext cx="216023" cy="14401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3" name="テキスト ボックス 12"/>
            <p:cNvSpPr txBox="1"/>
            <p:nvPr/>
          </p:nvSpPr>
          <p:spPr>
            <a:xfrm>
              <a:off x="3008536" y="1052736"/>
              <a:ext cx="1074333" cy="46166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2400" dirty="0">
                  <a:ea typeface="Arial Unicode MS" panose="020B0604020202020204" pitchFamily="50" charset="-128"/>
                </a:rPr>
                <a:t>0.31 V</a:t>
              </a:r>
              <a:endParaRPr kumimoji="1" lang="ja-JP" altLang="en-US" sz="2400" dirty="0">
                <a:ea typeface="Arial Unicode MS" panose="020B0604020202020204" pitchFamily="50" charset="-128"/>
              </a:endParaRPr>
            </a:p>
          </p:txBody>
        </p:sp>
      </p:grpSp>
      <p:pic>
        <p:nvPicPr>
          <p:cNvPr id="11267" name="Picture 3" descr="C:\sakurai\document\博士論文\公聴会\図\共鳴トンネルダイオード\potential\pot3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8000" y="4068000"/>
            <a:ext cx="5040000" cy="2660221"/>
          </a:xfrm>
          <a:prstGeom prst="rect">
            <a:avLst/>
          </a:prstGeom>
          <a:noFill/>
        </p:spPr>
      </p:pic>
      <p:sp>
        <p:nvSpPr>
          <p:cNvPr id="10" name="テキスト ボックス 9"/>
          <p:cNvSpPr txBox="1"/>
          <p:nvPr/>
        </p:nvSpPr>
        <p:spPr>
          <a:xfrm>
            <a:off x="3654084" y="297314"/>
            <a:ext cx="3938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8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Piston-like Oscillation</a:t>
            </a:r>
          </a:p>
        </p:txBody>
      </p:sp>
    </p:spTree>
    <p:extLst>
      <p:ext uri="{BB962C8B-B14F-4D97-AF65-F5344CB8AC3E}">
        <p14:creationId xmlns:p14="http://schemas.microsoft.com/office/powerpoint/2010/main" val="194460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sakurai\document\論文\Current Oscillations\data\g=0.1\z=0.0003\動画集\anime_150_0.31V.20.3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00" y="72000"/>
            <a:ext cx="9000000" cy="6750000"/>
          </a:xfrm>
          <a:prstGeom prst="rect">
            <a:avLst/>
          </a:prstGeom>
          <a:noFill/>
        </p:spPr>
      </p:pic>
      <p:sp>
        <p:nvSpPr>
          <p:cNvPr id="2" name="正方形/長方形 1"/>
          <p:cNvSpPr/>
          <p:nvPr/>
        </p:nvSpPr>
        <p:spPr>
          <a:xfrm>
            <a:off x="-20926" y="332656"/>
            <a:ext cx="3938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28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Piston-like Oscillation</a:t>
            </a:r>
          </a:p>
        </p:txBody>
      </p:sp>
    </p:spTree>
    <p:extLst>
      <p:ext uri="{BB962C8B-B14F-4D97-AF65-F5344CB8AC3E}">
        <p14:creationId xmlns:p14="http://schemas.microsoft.com/office/powerpoint/2010/main" val="9968970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C:\sakurai\document\博士論文\公聴会\図\共鳴トンネルダイオード\動画\anime_eigen_lower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00" y="72000"/>
            <a:ext cx="9000000" cy="6750000"/>
          </a:xfrm>
          <a:prstGeom prst="rect">
            <a:avLst/>
          </a:prstGeom>
          <a:noFill/>
        </p:spPr>
      </p:pic>
      <p:grpSp>
        <p:nvGrpSpPr>
          <p:cNvPr id="8" name="グループ化 7"/>
          <p:cNvGrpSpPr/>
          <p:nvPr/>
        </p:nvGrpSpPr>
        <p:grpSpPr>
          <a:xfrm>
            <a:off x="5460484" y="3471391"/>
            <a:ext cx="2666004" cy="461665"/>
            <a:chOff x="5460484" y="3429000"/>
            <a:chExt cx="2666004" cy="461665"/>
          </a:xfrm>
        </p:grpSpPr>
        <p:sp>
          <p:nvSpPr>
            <p:cNvPr id="6" name="テキスト ボックス 5"/>
            <p:cNvSpPr txBox="1"/>
            <p:nvPr/>
          </p:nvSpPr>
          <p:spPr>
            <a:xfrm>
              <a:off x="5870741" y="3429000"/>
              <a:ext cx="2255747" cy="461665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2400" dirty="0">
                  <a:ea typeface="Arial Unicode MS" panose="020B0604020202020204" pitchFamily="50" charset="-128"/>
                </a:rPr>
                <a:t>Resonant state</a:t>
              </a:r>
              <a:endParaRPr kumimoji="1" lang="ja-JP" altLang="en-US" sz="2400" dirty="0">
                <a:ea typeface="Arial Unicode MS" panose="020B0604020202020204" pitchFamily="50" charset="-128"/>
              </a:endParaRPr>
            </a:p>
          </p:txBody>
        </p:sp>
        <p:cxnSp>
          <p:nvCxnSpPr>
            <p:cNvPr id="7" name="直線矢印コネクタ 6"/>
            <p:cNvCxnSpPr/>
            <p:nvPr/>
          </p:nvCxnSpPr>
          <p:spPr>
            <a:xfrm flipH="1">
              <a:off x="5460484" y="3645024"/>
              <a:ext cx="43204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グループ化 11"/>
          <p:cNvGrpSpPr/>
          <p:nvPr/>
        </p:nvGrpSpPr>
        <p:grpSpPr>
          <a:xfrm>
            <a:off x="5508104" y="2062336"/>
            <a:ext cx="3024336" cy="2590800"/>
            <a:chOff x="5581826" y="2062336"/>
            <a:chExt cx="3096344" cy="2590800"/>
          </a:xfrm>
        </p:grpSpPr>
        <p:pic>
          <p:nvPicPr>
            <p:cNvPr id="38916" name="Picture 4" descr="C:\sakurai\document\博士論文\公聴会\図\共鳴トンネルダイオード\NJP_fig3_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81826" y="2062336"/>
              <a:ext cx="3096344" cy="2590800"/>
            </a:xfrm>
            <a:prstGeom prst="rect">
              <a:avLst/>
            </a:prstGeom>
            <a:noFill/>
          </p:spPr>
        </p:pic>
        <p:sp>
          <p:nvSpPr>
            <p:cNvPr id="11" name="テキスト ボックス 10"/>
            <p:cNvSpPr txBox="1"/>
            <p:nvPr/>
          </p:nvSpPr>
          <p:spPr>
            <a:xfrm>
              <a:off x="6862342" y="2420888"/>
              <a:ext cx="16234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2400" b="1" dirty="0">
                  <a:solidFill>
                    <a:srgbClr val="0033CC"/>
                  </a:solidFill>
                  <a:ea typeface="Arial Unicode MS" panose="020B0604020202020204" pitchFamily="50" charset="-128"/>
                </a:rPr>
                <a:t>3 </a:t>
              </a:r>
              <a:r>
                <a:rPr kumimoji="1" lang="en-US" altLang="ja-JP" sz="2400" b="1" dirty="0">
                  <a:solidFill>
                    <a:srgbClr val="0033CC"/>
                  </a:solidFill>
                  <a:ea typeface="Arial Unicode MS" panose="020B0604020202020204" pitchFamily="50" charset="-128"/>
                </a:rPr>
                <a:t>→ 1, 2</a:t>
              </a:r>
            </a:p>
            <a:p>
              <a:pPr algn="ctr"/>
              <a:r>
                <a:rPr lang="en-US" altLang="ja-JP" sz="2400" b="1" dirty="0">
                  <a:solidFill>
                    <a:srgbClr val="0033CC"/>
                  </a:solidFill>
                  <a:ea typeface="Arial Unicode MS" panose="020B0604020202020204" pitchFamily="50" charset="-128"/>
                </a:rPr>
                <a:t>transition</a:t>
              </a:r>
              <a:endParaRPr kumimoji="1" lang="ja-JP" altLang="en-US" sz="2400" b="1" dirty="0">
                <a:solidFill>
                  <a:srgbClr val="0033CC"/>
                </a:solidFill>
                <a:ea typeface="Arial Unicode MS" panose="020B0604020202020204" pitchFamily="50" charset="-128"/>
              </a:endParaRPr>
            </a:p>
          </p:txBody>
        </p:sp>
      </p:grpSp>
      <p:pic>
        <p:nvPicPr>
          <p:cNvPr id="13" name="Picture 17" descr="C:\sakurai\document\博士論文\公聴会\図\共鳴トンネルダイオード\波線青.ep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7388" y="3240000"/>
            <a:ext cx="258548" cy="477032"/>
          </a:xfrm>
          <a:prstGeom prst="rect">
            <a:avLst/>
          </a:prstGeom>
          <a:noFill/>
        </p:spPr>
      </p:pic>
      <p:grpSp>
        <p:nvGrpSpPr>
          <p:cNvPr id="10" name="グループ化 9"/>
          <p:cNvGrpSpPr/>
          <p:nvPr/>
        </p:nvGrpSpPr>
        <p:grpSpPr>
          <a:xfrm>
            <a:off x="1883810" y="2204864"/>
            <a:ext cx="1680268" cy="697434"/>
            <a:chOff x="2099834" y="2452826"/>
            <a:chExt cx="1680268" cy="697434"/>
          </a:xfrm>
        </p:grpSpPr>
        <p:sp>
          <p:nvSpPr>
            <p:cNvPr id="14" name="テキスト ボックス 13"/>
            <p:cNvSpPr txBox="1"/>
            <p:nvPr/>
          </p:nvSpPr>
          <p:spPr>
            <a:xfrm>
              <a:off x="2099834" y="2452826"/>
              <a:ext cx="1680268" cy="40011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kumimoji="1" lang="en-US" altLang="ja-JP" sz="2000" dirty="0">
                  <a:ea typeface="Arial Unicode MS" panose="020B0604020202020204" pitchFamily="50" charset="-128"/>
                </a:rPr>
                <a:t>Bound states</a:t>
              </a:r>
              <a:endParaRPr kumimoji="1" lang="ja-JP" altLang="en-US" sz="2000" dirty="0">
                <a:ea typeface="Arial Unicode MS" panose="020B0604020202020204" pitchFamily="50" charset="-128"/>
              </a:endParaRPr>
            </a:p>
          </p:txBody>
        </p:sp>
        <p:cxnSp>
          <p:nvCxnSpPr>
            <p:cNvPr id="15" name="直線矢印コネクタ 14"/>
            <p:cNvCxnSpPr/>
            <p:nvPr/>
          </p:nvCxnSpPr>
          <p:spPr>
            <a:xfrm>
              <a:off x="2915816" y="2924944"/>
              <a:ext cx="72008" cy="22531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6" name="グループ化 15"/>
          <p:cNvGrpSpPr/>
          <p:nvPr/>
        </p:nvGrpSpPr>
        <p:grpSpPr>
          <a:xfrm>
            <a:off x="827584" y="44624"/>
            <a:ext cx="2376264" cy="1080120"/>
            <a:chOff x="1187624" y="188640"/>
            <a:chExt cx="2376264" cy="1080120"/>
          </a:xfrm>
        </p:grpSpPr>
        <p:cxnSp>
          <p:nvCxnSpPr>
            <p:cNvPr id="17" name="直線矢印コネクタ 16"/>
            <p:cNvCxnSpPr/>
            <p:nvPr/>
          </p:nvCxnSpPr>
          <p:spPr>
            <a:xfrm>
              <a:off x="2411760" y="1052736"/>
              <a:ext cx="72008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18" name="グループ化 30"/>
            <p:cNvGrpSpPr/>
            <p:nvPr/>
          </p:nvGrpSpPr>
          <p:grpSpPr>
            <a:xfrm>
              <a:off x="1187624" y="188640"/>
              <a:ext cx="2376264" cy="1077218"/>
              <a:chOff x="1259632" y="200834"/>
              <a:chExt cx="2376264" cy="1077218"/>
            </a:xfrm>
          </p:grpSpPr>
          <p:sp>
            <p:nvSpPr>
              <p:cNvPr id="19" name="テキスト ボックス 18"/>
              <p:cNvSpPr txBox="1"/>
              <p:nvPr/>
            </p:nvSpPr>
            <p:spPr>
              <a:xfrm>
                <a:off x="1259632" y="200834"/>
                <a:ext cx="2376264" cy="1077218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2000" dirty="0">
                    <a:ea typeface="Arial Unicode MS" panose="020B0604020202020204" pitchFamily="50" charset="-128"/>
                  </a:rPr>
                  <a:t>Electron distribution</a:t>
                </a:r>
              </a:p>
              <a:p>
                <a:pPr algn="ctr"/>
                <a:endParaRPr kumimoji="1" lang="en-US" altLang="ja-JP" sz="800" dirty="0">
                  <a:ea typeface="Arial Unicode MS" panose="020B0604020202020204" pitchFamily="50" charset="-128"/>
                </a:endParaRPr>
              </a:p>
              <a:p>
                <a:pPr algn="ctr"/>
                <a:endParaRPr kumimoji="1" lang="en-US" altLang="ja-JP" sz="800" dirty="0">
                  <a:ea typeface="Arial Unicode MS" panose="020B0604020202020204" pitchFamily="50" charset="-128"/>
                </a:endParaRPr>
              </a:p>
              <a:p>
                <a:pPr algn="ctr"/>
                <a:endParaRPr kumimoji="1" lang="en-US" altLang="ja-JP" sz="800" dirty="0">
                  <a:ea typeface="Arial Unicode MS" panose="020B0604020202020204" pitchFamily="50" charset="-128"/>
                </a:endParaRPr>
              </a:p>
            </p:txBody>
          </p:sp>
          <p:pic>
            <p:nvPicPr>
              <p:cNvPr id="20" name="Picture 10" descr="\begin{align*}&#10;(/10^{19}\, \mathrm{cm}^{-3})&#10;\end{align*}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843286" y="620688"/>
                <a:ext cx="1288554" cy="267974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74689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sakurai\document\博士論文\公聴会\図\共鳴トンネルダイオード\Wigner分布関数\30.40\0.32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0000" y="180000"/>
            <a:ext cx="5400000" cy="4050000"/>
          </a:xfrm>
          <a:prstGeom prst="rect">
            <a:avLst/>
          </a:prstGeom>
          <a:noFill/>
        </p:spPr>
      </p:pic>
      <p:pic>
        <p:nvPicPr>
          <p:cNvPr id="6" name="Picture 3" descr="C:\sakurai\document\博士論文\公聴会\図\共鳴トンネルダイオード\Fig2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000" y="1080000"/>
            <a:ext cx="3240360" cy="2741310"/>
          </a:xfrm>
          <a:prstGeom prst="rect">
            <a:avLst/>
          </a:prstGeom>
          <a:noFill/>
        </p:spPr>
      </p:pic>
      <p:grpSp>
        <p:nvGrpSpPr>
          <p:cNvPr id="2" name="グループ化 8"/>
          <p:cNvGrpSpPr/>
          <p:nvPr/>
        </p:nvGrpSpPr>
        <p:grpSpPr>
          <a:xfrm>
            <a:off x="2664000" y="1772816"/>
            <a:ext cx="1274853" cy="1107216"/>
            <a:chOff x="2483613" y="737912"/>
            <a:chExt cx="1274853" cy="1107216"/>
          </a:xfrm>
        </p:grpSpPr>
        <p:sp>
          <p:nvSpPr>
            <p:cNvPr id="11" name="円/楕円 10"/>
            <p:cNvSpPr/>
            <p:nvPr/>
          </p:nvSpPr>
          <p:spPr>
            <a:xfrm>
              <a:off x="2483613" y="1557096"/>
              <a:ext cx="288032" cy="288032"/>
            </a:xfrm>
            <a:prstGeom prst="ellipse">
              <a:avLst/>
            </a:prstGeom>
            <a:noFill/>
            <a:ln w="571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ea typeface="Arial Unicode MS" panose="020B0604020202020204" pitchFamily="50" charset="-128"/>
              </a:endParaRPr>
            </a:p>
          </p:txBody>
        </p:sp>
        <p:cxnSp>
          <p:nvCxnSpPr>
            <p:cNvPr id="12" name="直線矢印コネクタ 11"/>
            <p:cNvCxnSpPr/>
            <p:nvPr/>
          </p:nvCxnSpPr>
          <p:spPr>
            <a:xfrm flipH="1">
              <a:off x="2735429" y="1287184"/>
              <a:ext cx="179652" cy="24281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3" name="テキスト ボックス 12"/>
            <p:cNvSpPr txBox="1"/>
            <p:nvPr/>
          </p:nvSpPr>
          <p:spPr>
            <a:xfrm>
              <a:off x="2684133" y="737912"/>
              <a:ext cx="1074333" cy="46166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2400" dirty="0">
                  <a:ea typeface="Arial Unicode MS" panose="020B0604020202020204" pitchFamily="50" charset="-128"/>
                </a:rPr>
                <a:t>0.32 V</a:t>
              </a:r>
              <a:endParaRPr kumimoji="1" lang="ja-JP" altLang="en-US" sz="2400" dirty="0">
                <a:ea typeface="Arial Unicode MS" panose="020B0604020202020204" pitchFamily="50" charset="-128"/>
              </a:endParaRPr>
            </a:p>
          </p:txBody>
        </p:sp>
      </p:grpSp>
      <p:pic>
        <p:nvPicPr>
          <p:cNvPr id="12291" name="Picture 3" descr="C:\sakurai\document\博士論文\公聴会\図\共鳴トンネルダイオード\potential\pot3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8000" y="4068000"/>
            <a:ext cx="5040000" cy="26602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460621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sakurai\document\博士論文\公聴会\図\共鳴トンネルダイオード\Wigner分布関数\30.40\0.33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0000" y="180000"/>
            <a:ext cx="5400000" cy="4050000"/>
          </a:xfrm>
          <a:prstGeom prst="rect">
            <a:avLst/>
          </a:prstGeom>
          <a:noFill/>
        </p:spPr>
      </p:pic>
      <p:pic>
        <p:nvPicPr>
          <p:cNvPr id="21505" name="Picture 1" descr="C:\sakurai\document\博士論文\公聴会\図\共鳴トンネルダイオード\電圧変化\ポテンシャル\pot3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8000" y="4068000"/>
            <a:ext cx="5040000" cy="2660221"/>
          </a:xfrm>
          <a:prstGeom prst="rect">
            <a:avLst/>
          </a:prstGeom>
          <a:noFill/>
        </p:spPr>
      </p:pic>
      <p:pic>
        <p:nvPicPr>
          <p:cNvPr id="6" name="Picture 3" descr="C:\sakurai\document\博士論文\公聴会\図\共鳴トンネルダイオード\Fig2_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0000" y="1080000"/>
            <a:ext cx="3240360" cy="2741310"/>
          </a:xfrm>
          <a:prstGeom prst="rect">
            <a:avLst/>
          </a:prstGeom>
          <a:noFill/>
        </p:spPr>
      </p:pic>
      <p:grpSp>
        <p:nvGrpSpPr>
          <p:cNvPr id="2" name="グループ化 8"/>
          <p:cNvGrpSpPr/>
          <p:nvPr/>
        </p:nvGrpSpPr>
        <p:grpSpPr>
          <a:xfrm>
            <a:off x="2699792" y="1961744"/>
            <a:ext cx="1274853" cy="1107216"/>
            <a:chOff x="2483613" y="737912"/>
            <a:chExt cx="1274853" cy="1107216"/>
          </a:xfrm>
        </p:grpSpPr>
        <p:sp>
          <p:nvSpPr>
            <p:cNvPr id="11" name="円/楕円 10"/>
            <p:cNvSpPr/>
            <p:nvPr/>
          </p:nvSpPr>
          <p:spPr>
            <a:xfrm>
              <a:off x="2483613" y="1557096"/>
              <a:ext cx="288032" cy="288032"/>
            </a:xfrm>
            <a:prstGeom prst="ellipse">
              <a:avLst/>
            </a:prstGeom>
            <a:noFill/>
            <a:ln w="571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ea typeface="Arial Unicode MS" panose="020B0604020202020204" pitchFamily="50" charset="-128"/>
              </a:endParaRPr>
            </a:p>
          </p:txBody>
        </p:sp>
        <p:cxnSp>
          <p:nvCxnSpPr>
            <p:cNvPr id="12" name="直線矢印コネクタ 11"/>
            <p:cNvCxnSpPr/>
            <p:nvPr/>
          </p:nvCxnSpPr>
          <p:spPr>
            <a:xfrm flipH="1">
              <a:off x="2735429" y="1287184"/>
              <a:ext cx="179652" cy="24281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3" name="テキスト ボックス 12"/>
            <p:cNvSpPr txBox="1"/>
            <p:nvPr/>
          </p:nvSpPr>
          <p:spPr>
            <a:xfrm>
              <a:off x="2684133" y="737912"/>
              <a:ext cx="1074333" cy="46166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2400" dirty="0">
                  <a:ea typeface="Arial Unicode MS" panose="020B0604020202020204" pitchFamily="50" charset="-128"/>
                </a:rPr>
                <a:t>0.33 V</a:t>
              </a:r>
              <a:endParaRPr kumimoji="1" lang="ja-JP" altLang="en-US" sz="2400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15" name="角丸四角形 14"/>
          <p:cNvSpPr/>
          <p:nvPr/>
        </p:nvSpPr>
        <p:spPr>
          <a:xfrm>
            <a:off x="5364088" y="4941168"/>
            <a:ext cx="1008112" cy="504056"/>
          </a:xfrm>
          <a:prstGeom prst="round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201351" y="4769888"/>
            <a:ext cx="2664296" cy="13849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2800" dirty="0">
                <a:ea typeface="Arial Unicode MS" panose="020B0604020202020204" pitchFamily="50" charset="-128"/>
              </a:rPr>
              <a:t>The potential basin disappears</a:t>
            </a:r>
          </a:p>
        </p:txBody>
      </p:sp>
    </p:spTree>
    <p:extLst>
      <p:ext uri="{BB962C8B-B14F-4D97-AF65-F5344CB8AC3E}">
        <p14:creationId xmlns:p14="http://schemas.microsoft.com/office/powerpoint/2010/main" val="8742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C:\sakurai\document\博士論文\公聴会\図\共鳴トンネルダイオード\Wigner分布関数\30.40\select\0.29V_bac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0000" y="180000"/>
            <a:ext cx="5400000" cy="4050000"/>
          </a:xfrm>
          <a:prstGeom prst="rect">
            <a:avLst/>
          </a:prstGeom>
          <a:noFill/>
        </p:spPr>
      </p:pic>
      <p:pic>
        <p:nvPicPr>
          <p:cNvPr id="6" name="Picture 3" descr="C:\sakurai\document\博士論文\公聴会\図\共鳴トンネルダイオード\Fig2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000" y="1080000"/>
            <a:ext cx="3240360" cy="2741310"/>
          </a:xfrm>
          <a:prstGeom prst="rect">
            <a:avLst/>
          </a:prstGeom>
          <a:noFill/>
        </p:spPr>
      </p:pic>
      <p:grpSp>
        <p:nvGrpSpPr>
          <p:cNvPr id="2" name="グループ化 8"/>
          <p:cNvGrpSpPr/>
          <p:nvPr/>
        </p:nvGrpSpPr>
        <p:grpSpPr>
          <a:xfrm>
            <a:off x="2520000" y="2276872"/>
            <a:ext cx="1616869" cy="765296"/>
            <a:chOff x="2466000" y="1052736"/>
            <a:chExt cx="1616869" cy="765296"/>
          </a:xfrm>
        </p:grpSpPr>
        <p:sp>
          <p:nvSpPr>
            <p:cNvPr id="18" name="円/楕円 17"/>
            <p:cNvSpPr/>
            <p:nvPr/>
          </p:nvSpPr>
          <p:spPr>
            <a:xfrm>
              <a:off x="2466000" y="1530000"/>
              <a:ext cx="288032" cy="288032"/>
            </a:xfrm>
            <a:prstGeom prst="ellipse">
              <a:avLst/>
            </a:prstGeom>
            <a:noFill/>
            <a:ln w="57150">
              <a:solidFill>
                <a:srgbClr val="0066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ea typeface="Arial Unicode MS" panose="020B0604020202020204" pitchFamily="50" charset="-128"/>
              </a:endParaRPr>
            </a:p>
          </p:txBody>
        </p:sp>
        <p:cxnSp>
          <p:nvCxnSpPr>
            <p:cNvPr id="19" name="直線矢印コネクタ 18"/>
            <p:cNvCxnSpPr/>
            <p:nvPr/>
          </p:nvCxnSpPr>
          <p:spPr>
            <a:xfrm flipH="1">
              <a:off x="2771800" y="1412776"/>
              <a:ext cx="216023" cy="144016"/>
            </a:xfrm>
            <a:prstGeom prst="straightConnector1">
              <a:avLst/>
            </a:prstGeom>
            <a:ln>
              <a:solidFill>
                <a:srgbClr val="0066FF"/>
              </a:solidFill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20" name="テキスト ボックス 19"/>
            <p:cNvSpPr txBox="1"/>
            <p:nvPr/>
          </p:nvSpPr>
          <p:spPr>
            <a:xfrm>
              <a:off x="3008536" y="1052736"/>
              <a:ext cx="1074333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66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2400" dirty="0">
                  <a:ea typeface="Arial Unicode MS" panose="020B0604020202020204" pitchFamily="50" charset="-128"/>
                </a:rPr>
                <a:t>0.29 V</a:t>
              </a:r>
              <a:endParaRPr kumimoji="1" lang="ja-JP" altLang="en-US" sz="2400" dirty="0">
                <a:ea typeface="Arial Unicode MS" panose="020B0604020202020204" pitchFamily="50" charset="-128"/>
              </a:endParaRPr>
            </a:p>
          </p:txBody>
        </p:sp>
      </p:grpSp>
      <p:pic>
        <p:nvPicPr>
          <p:cNvPr id="78850" name="Picture 2" descr="C:\sakurai\document\博士論文\公聴会\図\共鳴トンネルダイオード\電圧変化\ポテンシャル\pot29_back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8000" y="4068000"/>
            <a:ext cx="5040000" cy="2660221"/>
          </a:xfrm>
          <a:prstGeom prst="rect">
            <a:avLst/>
          </a:prstGeom>
          <a:noFill/>
        </p:spPr>
      </p:pic>
      <p:sp>
        <p:nvSpPr>
          <p:cNvPr id="11" name="テキスト ボックス 10"/>
          <p:cNvSpPr txBox="1"/>
          <p:nvPr/>
        </p:nvSpPr>
        <p:spPr>
          <a:xfrm>
            <a:off x="2153962" y="332656"/>
            <a:ext cx="4822154" cy="52322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ja-JP" sz="2800" dirty="0">
                <a:ea typeface="Arial Unicode MS" panose="020B0604020202020204" pitchFamily="50" charset="-128"/>
              </a:rPr>
              <a:t>The case of </a:t>
            </a:r>
            <a:r>
              <a:rPr lang="en-US" altLang="ja-JP" sz="2800" b="1" dirty="0">
                <a:ea typeface="Arial Unicode MS" panose="020B0604020202020204" pitchFamily="50" charset="-128"/>
              </a:rPr>
              <a:t>decreasing</a:t>
            </a:r>
            <a:r>
              <a:rPr lang="en-US" altLang="ja-JP" sz="2800" dirty="0">
                <a:ea typeface="Arial Unicode MS" panose="020B0604020202020204" pitchFamily="50" charset="-128"/>
              </a:rPr>
              <a:t> bias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87932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sakurai\document\博士論文\公聴会\図\共鳴トンネルダイオード\Wigner分布関数\30.40\0.29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0000" y="180000"/>
            <a:ext cx="5400000" cy="4050000"/>
          </a:xfrm>
          <a:prstGeom prst="rect">
            <a:avLst/>
          </a:prstGeom>
          <a:noFill/>
        </p:spPr>
      </p:pic>
      <p:pic>
        <p:nvPicPr>
          <p:cNvPr id="6" name="Picture 3" descr="C:\sakurai\document\博士論文\公聴会\図\共鳴トンネルダイオード\Fig2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000" y="1080000"/>
            <a:ext cx="3240360" cy="2741310"/>
          </a:xfrm>
          <a:prstGeom prst="rect">
            <a:avLst/>
          </a:prstGeom>
          <a:noFill/>
        </p:spPr>
      </p:pic>
      <p:pic>
        <p:nvPicPr>
          <p:cNvPr id="9219" name="Picture 3" descr="C:\sakurai\document\博士論文\公聴会\図\共鳴トンネルダイオード\potential\pot2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8000" y="4068000"/>
            <a:ext cx="5040000" cy="2660221"/>
          </a:xfrm>
          <a:prstGeom prst="rect">
            <a:avLst/>
          </a:prstGeom>
          <a:noFill/>
        </p:spPr>
      </p:pic>
      <p:grpSp>
        <p:nvGrpSpPr>
          <p:cNvPr id="3" name="グループ化 8"/>
          <p:cNvGrpSpPr/>
          <p:nvPr/>
        </p:nvGrpSpPr>
        <p:grpSpPr>
          <a:xfrm>
            <a:off x="2520000" y="1080000"/>
            <a:ext cx="1616869" cy="765296"/>
            <a:chOff x="2466000" y="1052736"/>
            <a:chExt cx="1616869" cy="765296"/>
          </a:xfrm>
        </p:grpSpPr>
        <p:sp>
          <p:nvSpPr>
            <p:cNvPr id="18" name="円/楕円 17"/>
            <p:cNvSpPr/>
            <p:nvPr/>
          </p:nvSpPr>
          <p:spPr>
            <a:xfrm>
              <a:off x="2466000" y="1530000"/>
              <a:ext cx="288032" cy="288032"/>
            </a:xfrm>
            <a:prstGeom prst="ellipse">
              <a:avLst/>
            </a:prstGeom>
            <a:noFill/>
            <a:ln w="5715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dirty="0">
                <a:ea typeface="Arial Unicode MS" panose="020B0604020202020204" pitchFamily="50" charset="-128"/>
              </a:endParaRPr>
            </a:p>
          </p:txBody>
        </p:sp>
        <p:cxnSp>
          <p:nvCxnSpPr>
            <p:cNvPr id="19" name="直線矢印コネクタ 18"/>
            <p:cNvCxnSpPr/>
            <p:nvPr/>
          </p:nvCxnSpPr>
          <p:spPr>
            <a:xfrm flipH="1">
              <a:off x="2771800" y="1412776"/>
              <a:ext cx="216023" cy="14401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20" name="テキスト ボックス 19"/>
            <p:cNvSpPr txBox="1"/>
            <p:nvPr/>
          </p:nvSpPr>
          <p:spPr>
            <a:xfrm>
              <a:off x="3008536" y="1052736"/>
              <a:ext cx="1074333" cy="46166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2400" dirty="0">
                  <a:ea typeface="Arial Unicode MS" panose="020B0604020202020204" pitchFamily="50" charset="-128"/>
                </a:rPr>
                <a:t>0.29 V</a:t>
              </a:r>
              <a:endParaRPr kumimoji="1" lang="ja-JP" altLang="en-US" sz="2400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14" name="テキスト ボックス 13"/>
          <p:cNvSpPr txBox="1"/>
          <p:nvPr/>
        </p:nvSpPr>
        <p:spPr>
          <a:xfrm>
            <a:off x="2204457" y="332656"/>
            <a:ext cx="4721164" cy="52322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ja-JP" sz="2800" dirty="0">
                <a:ea typeface="Arial Unicode MS" panose="020B0604020202020204" pitchFamily="50" charset="-128"/>
              </a:rPr>
              <a:t>The case of </a:t>
            </a:r>
            <a:r>
              <a:rPr lang="en-US" altLang="ja-JP" sz="2800" b="1" dirty="0">
                <a:ea typeface="Arial Unicode MS" panose="020B0604020202020204" pitchFamily="50" charset="-128"/>
              </a:rPr>
              <a:t>increasing</a:t>
            </a:r>
            <a:r>
              <a:rPr lang="en-US" altLang="ja-JP" sz="2800" dirty="0">
                <a:ea typeface="Arial Unicode MS" panose="020B0604020202020204" pitchFamily="50" charset="-128"/>
              </a:rPr>
              <a:t> bias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38951" y="4226423"/>
            <a:ext cx="4180953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2400" dirty="0">
                <a:ea typeface="Arial Unicode MS" panose="020B0604020202020204" pitchFamily="50" charset="-128"/>
              </a:rPr>
              <a:t>The hysteresis of I-V curve</a:t>
            </a:r>
          </a:p>
          <a:p>
            <a:r>
              <a:rPr lang="en-US" altLang="ja-JP" sz="2400" dirty="0">
                <a:ea typeface="Arial Unicode MS" panose="020B0604020202020204" pitchFamily="50" charset="-128"/>
              </a:rPr>
              <a:t>= potential basin exists or not</a:t>
            </a:r>
          </a:p>
        </p:txBody>
      </p:sp>
    </p:spTree>
    <p:extLst>
      <p:ext uri="{BB962C8B-B14F-4D97-AF65-F5344CB8AC3E}">
        <p14:creationId xmlns:p14="http://schemas.microsoft.com/office/powerpoint/2010/main" val="213249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sakurai\document\論文\Current Oscillations\図\Fig2\fig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5027" y="855659"/>
            <a:ext cx="4519131" cy="5324236"/>
          </a:xfrm>
          <a:prstGeom prst="rect">
            <a:avLst/>
          </a:prstGeom>
          <a:noFill/>
        </p:spPr>
      </p:pic>
      <p:pic>
        <p:nvPicPr>
          <p:cNvPr id="1567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49" y="1124744"/>
            <a:ext cx="2046231" cy="75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677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39" y="2913192"/>
            <a:ext cx="2316251" cy="745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677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59" y="4797152"/>
            <a:ext cx="260270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365608" y="94159"/>
            <a:ext cx="4434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3200" dirty="0">
                <a:ea typeface="Arial Unicode MS" panose="020B0604020202020204" pitchFamily="50" charset="-128"/>
              </a:rPr>
              <a:t>Different doped regions</a:t>
            </a:r>
            <a:endParaRPr lang="ja-JP" altLang="en-US" sz="3200" dirty="0">
              <a:ea typeface="Arial Unicode MS" panose="020B060402020202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971600" y="61653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12539" y="6349970"/>
            <a:ext cx="5874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Sakurai &amp;</a:t>
            </a:r>
            <a:r>
              <a:rPr kumimoji="1" lang="en-US" altLang="ja-JP" dirty="0">
                <a:ea typeface="Arial Unicode MS" panose="020B0604020202020204" pitchFamily="50" charset="-128"/>
              </a:rPr>
              <a:t> Tanimura, </a:t>
            </a:r>
            <a:r>
              <a:rPr lang="en-US" altLang="ja-JP" dirty="0">
                <a:ea typeface="Arial Unicode MS" panose="020B0604020202020204" pitchFamily="50" charset="-128"/>
              </a:rPr>
              <a:t>New J. of Phys. 16, 015002 (2014)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50766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sakurai\document\論文\Current Oscillations\図\Fig2\150_plateau_and_tornado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9236" y="476672"/>
            <a:ext cx="4737364" cy="2088232"/>
          </a:xfrm>
          <a:prstGeom prst="rect">
            <a:avLst/>
          </a:prstGeom>
          <a:noFill/>
        </p:spPr>
      </p:pic>
      <p:pic>
        <p:nvPicPr>
          <p:cNvPr id="6148" name="Picture 4" descr="C:\sakurai\document\論文\Current Oscillations\data\g=0.1\z=0.0003\動画集\anime_150_0.31V.20.3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84584" y="2286000"/>
            <a:ext cx="6096000" cy="4572000"/>
          </a:xfrm>
          <a:prstGeom prst="rect">
            <a:avLst/>
          </a:prstGeom>
          <a:noFill/>
        </p:spPr>
      </p:pic>
      <p:pic>
        <p:nvPicPr>
          <p:cNvPr id="6147" name="Picture 3" descr="C:\sakurai\document\論文\Current Oscillations\data\g=0.1\z=0.0003\selcon150\0.31V\pot\eigen\anime_eigenfunction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3872" y="3501008"/>
            <a:ext cx="4200128" cy="3150096"/>
          </a:xfrm>
          <a:prstGeom prst="rect">
            <a:avLst/>
          </a:prstGeom>
          <a:noFill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021" y="478936"/>
            <a:ext cx="4173458" cy="122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178424" y="2564904"/>
            <a:ext cx="31133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FF0000"/>
                </a:solidFill>
                <a:ea typeface="Arial Unicode MS" panose="020B0604020202020204" pitchFamily="50" charset="-128"/>
              </a:rPr>
              <a:t>Piston-like Oscillation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443217" y="4903969"/>
            <a:ext cx="15856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>
                <a:solidFill>
                  <a:srgbClr val="0033CC"/>
                </a:solidFill>
                <a:ea typeface="Arial Unicode MS" panose="020B0604020202020204" pitchFamily="50" charset="-128"/>
              </a:rPr>
              <a:t>3 </a:t>
            </a:r>
            <a:r>
              <a:rPr kumimoji="1" lang="en-US" altLang="ja-JP" sz="2400" b="1" dirty="0">
                <a:solidFill>
                  <a:srgbClr val="0033CC"/>
                </a:solidFill>
                <a:ea typeface="Arial Unicode MS" panose="020B0604020202020204" pitchFamily="50" charset="-128"/>
              </a:rPr>
              <a:t>→ 1, 2</a:t>
            </a:r>
          </a:p>
          <a:p>
            <a:pPr algn="ctr"/>
            <a:r>
              <a:rPr lang="en-US" altLang="ja-JP" sz="2400" b="1" dirty="0">
                <a:solidFill>
                  <a:srgbClr val="0033CC"/>
                </a:solidFill>
                <a:ea typeface="Arial Unicode MS" panose="020B0604020202020204" pitchFamily="50" charset="-128"/>
              </a:rPr>
              <a:t>transition</a:t>
            </a:r>
            <a:endParaRPr kumimoji="1" lang="ja-JP" altLang="en-US" sz="2400" b="1" dirty="0">
              <a:solidFill>
                <a:srgbClr val="0033CC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9" name="Picture 17" descr="C:\sakurai\document\博士論文\公聴会\図\共鳴トンネルダイオード\波線青.ep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7396" y="5013176"/>
            <a:ext cx="234884" cy="216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5708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sakurai\document\論文\Current Oscillations\図\Fig2\150_plateau_and_tornado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4804" y="488136"/>
            <a:ext cx="4737364" cy="2088232"/>
          </a:xfrm>
          <a:prstGeom prst="rect">
            <a:avLst/>
          </a:prstGeom>
          <a:noFill/>
        </p:spPr>
      </p:pic>
      <p:pic>
        <p:nvPicPr>
          <p:cNvPr id="5122" name="Picture 2" descr="C:\sakurai\document\論文\Current Oscillations\data\g=0.1\z=0.0003\動画集\anime_150_0.292V.20.3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56592" y="2286000"/>
            <a:ext cx="6096000" cy="4572000"/>
          </a:xfrm>
          <a:prstGeom prst="rect">
            <a:avLst/>
          </a:prstGeom>
          <a:noFill/>
        </p:spPr>
      </p:pic>
      <p:pic>
        <p:nvPicPr>
          <p:cNvPr id="5123" name="Picture 3" descr="C:\sakurai\document\論文\Current Oscillations\data\g=0.1\z=0.0003\selcon150\0.29V\pot\eigen\anim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447256"/>
            <a:ext cx="4488160" cy="3366120"/>
          </a:xfrm>
          <a:prstGeom prst="rect">
            <a:avLst/>
          </a:prstGeom>
          <a:noFill/>
        </p:spPr>
      </p:pic>
      <p:sp>
        <p:nvSpPr>
          <p:cNvPr id="7" name="テキスト ボックス 6"/>
          <p:cNvSpPr txBox="1"/>
          <p:nvPr/>
        </p:nvSpPr>
        <p:spPr>
          <a:xfrm>
            <a:off x="71791" y="2576368"/>
            <a:ext cx="33709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>
                <a:solidFill>
                  <a:srgbClr val="92D050"/>
                </a:solidFill>
                <a:ea typeface="Arial Unicode MS" panose="020B0604020202020204" pitchFamily="50" charset="-128"/>
              </a:rPr>
              <a:t>Tornado-like</a:t>
            </a:r>
            <a:r>
              <a:rPr kumimoji="1" lang="en-US" altLang="ja-JP" sz="2400" dirty="0">
                <a:solidFill>
                  <a:srgbClr val="92D050"/>
                </a:solidFill>
                <a:ea typeface="Arial Unicode MS" panose="020B0604020202020204" pitchFamily="50" charset="-128"/>
              </a:rPr>
              <a:t> Oscillation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679" y="468736"/>
            <a:ext cx="4173458" cy="1221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7668344" y="4930261"/>
            <a:ext cx="936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solidFill>
                  <a:srgbClr val="0033CC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5</a:t>
            </a:r>
            <a:r>
              <a:rPr kumimoji="1" lang="en-US" altLang="ja-JP" sz="2000" dirty="0">
                <a:solidFill>
                  <a:srgbClr val="0033CC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→3, 4</a:t>
            </a:r>
            <a:endParaRPr kumimoji="1" lang="ja-JP" altLang="en-US" sz="2000" dirty="0">
              <a:solidFill>
                <a:srgbClr val="0033CC"/>
              </a:solidFill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220072" y="4775404"/>
            <a:ext cx="1656184" cy="154857"/>
          </a:xfrm>
          <a:prstGeom prst="rect">
            <a:avLst/>
          </a:prstGeom>
          <a:gradFill flip="none" rotWithShape="1">
            <a:gsLst>
              <a:gs pos="0">
                <a:srgbClr val="FFFFCC">
                  <a:shade val="30000"/>
                  <a:satMod val="115000"/>
                </a:srgbClr>
              </a:gs>
              <a:gs pos="50000">
                <a:srgbClr val="FFFFCC">
                  <a:shade val="67500"/>
                  <a:satMod val="115000"/>
                </a:srgbClr>
              </a:gs>
              <a:gs pos="100000">
                <a:srgbClr val="FFFFCC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FFFFCC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ea typeface="Arial Unicode MS" panose="020B0604020202020204" pitchFamily="50" charset="-128"/>
              </a:rPr>
              <a:t>Continuum state</a:t>
            </a:r>
            <a:endParaRPr kumimoji="1"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10" name="Picture 14" descr="C:\sakurai\document\博士論文\公聴会\図\共鳴トンネルダイオード\波線赤.eps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3772" y="4820028"/>
            <a:ext cx="75217" cy="2244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0207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5609" y="1126599"/>
            <a:ext cx="1903793" cy="1393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227" y="705847"/>
            <a:ext cx="2110575" cy="2208508"/>
          </a:xfrm>
          <a:prstGeom prst="rect">
            <a:avLst/>
          </a:prstGeom>
        </p:spPr>
      </p:pic>
      <p:pic>
        <p:nvPicPr>
          <p:cNvPr id="14" name="コンテンツ プレースホルダ 4" descr="anime_20.30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63430" y="1029285"/>
            <a:ext cx="2383678" cy="1787758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4855692" y="2188162"/>
            <a:ext cx="11304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A. Sakurai</a:t>
            </a:r>
            <a:endParaRPr lang="ja-JP" altLang="en-US" sz="1600" dirty="0"/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262" y="5204100"/>
            <a:ext cx="1809940" cy="1131494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96047" y="5197782"/>
            <a:ext cx="668604" cy="790166"/>
          </a:xfrm>
          <a:prstGeom prst="rect">
            <a:avLst/>
          </a:prstGeom>
        </p:spPr>
      </p:pic>
      <p:sp>
        <p:nvSpPr>
          <p:cNvPr id="22" name="正方形/長方形 21"/>
          <p:cNvSpPr/>
          <p:nvPr/>
        </p:nvSpPr>
        <p:spPr>
          <a:xfrm>
            <a:off x="4832191" y="6039218"/>
            <a:ext cx="10141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A. Kato</a:t>
            </a:r>
            <a:endParaRPr lang="en-US" altLang="ja-JP" dirty="0"/>
          </a:p>
        </p:txBody>
      </p:sp>
      <p:sp>
        <p:nvSpPr>
          <p:cNvPr id="6" name="正方形/長方形 5"/>
          <p:cNvSpPr/>
          <p:nvPr/>
        </p:nvSpPr>
        <p:spPr>
          <a:xfrm>
            <a:off x="3078235" y="730259"/>
            <a:ext cx="1817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Tunneling diode</a:t>
            </a:r>
          </a:p>
        </p:txBody>
      </p:sp>
      <p:sp>
        <p:nvSpPr>
          <p:cNvPr id="28" name="正方形/長方形 27"/>
          <p:cNvSpPr/>
          <p:nvPr/>
        </p:nvSpPr>
        <p:spPr>
          <a:xfrm>
            <a:off x="6132356" y="4787328"/>
            <a:ext cx="26276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Holstein-Hubbard+bath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endParaRPr lang="en-US" altLang="ja-JP" dirty="0">
              <a:solidFill>
                <a:srgbClr val="FF0000"/>
              </a:solidFill>
            </a:endParaRPr>
          </a:p>
          <a:p>
            <a:r>
              <a:rPr lang="en-US" altLang="ja-JP" dirty="0">
                <a:solidFill>
                  <a:schemeClr val="accent1">
                    <a:lumMod val="50000"/>
                  </a:schemeClr>
                </a:solidFill>
              </a:rPr>
              <a:t>(super conductivity)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3078003" y="4740819"/>
            <a:ext cx="2467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Quantum Heat Engine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721002" y="264079"/>
            <a:ext cx="2531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JCP, </a:t>
            </a:r>
            <a:r>
              <a:rPr lang="en-US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153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020901 (2020).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5993913" y="784555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Quantum Ratchet</a:t>
            </a:r>
            <a:endParaRPr lang="ja-JP" altLang="en-US" dirty="0">
              <a:solidFill>
                <a:srgbClr val="FF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6385101" y="5433659"/>
          <a:ext cx="1494912" cy="1320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0" imgW="1893600" imgH="1672560" progId="PBrush">
                  <p:embed/>
                </p:oleObj>
              </mc:Choice>
              <mc:Fallback>
                <p:oleObj name="Bitmap Image" r:id="rId10" imgW="1893600" imgH="1672560" progId="PBrush">
                  <p:embed/>
                  <p:pic>
                    <p:nvPicPr>
                      <p:cNvPr id="3" name="オブジェクト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85101" y="5433659"/>
                        <a:ext cx="1494912" cy="13207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図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676" y="5419408"/>
            <a:ext cx="641670" cy="819276"/>
          </a:xfrm>
          <a:prstGeom prst="rect">
            <a:avLst/>
          </a:prstGeom>
        </p:spPr>
      </p:pic>
      <p:sp>
        <p:nvSpPr>
          <p:cNvPr id="33" name="正方形/長方形 32"/>
          <p:cNvSpPr/>
          <p:nvPr/>
        </p:nvSpPr>
        <p:spPr>
          <a:xfrm>
            <a:off x="7795223" y="2076868"/>
            <a:ext cx="10141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A. Kato</a:t>
            </a:r>
            <a:endParaRPr lang="en-US" altLang="ja-JP" dirty="0"/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369" y="3325809"/>
            <a:ext cx="634872" cy="6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正方形/長方形 38"/>
          <p:cNvSpPr/>
          <p:nvPr/>
        </p:nvSpPr>
        <p:spPr>
          <a:xfrm>
            <a:off x="322167" y="2772620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Quantum information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469245" y="3121920"/>
          <a:ext cx="1612890" cy="1435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4" imgW="3051720" imgH="2716560" progId="PBrush">
                  <p:embed/>
                </p:oleObj>
              </mc:Choice>
              <mc:Fallback>
                <p:oleObj name="Bitmap Image" r:id="rId14" imgW="3051720" imgH="2716560" progId="PBrush">
                  <p:embed/>
                  <p:pic>
                    <p:nvPicPr>
                      <p:cNvPr id="5" name="オブジェクト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9245" y="3121920"/>
                        <a:ext cx="1612890" cy="14358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" name="図 5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004931" y="3373819"/>
            <a:ext cx="1867042" cy="1095912"/>
          </a:xfrm>
          <a:prstGeom prst="rect">
            <a:avLst/>
          </a:prstGeom>
        </p:spPr>
      </p:pic>
      <p:sp>
        <p:nvSpPr>
          <p:cNvPr id="52" name="正方形/長方形 51"/>
          <p:cNvSpPr/>
          <p:nvPr/>
        </p:nvSpPr>
        <p:spPr>
          <a:xfrm>
            <a:off x="3137442" y="2871315"/>
            <a:ext cx="2172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Exciton coupled ET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4800055" y="4060841"/>
            <a:ext cx="11860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/>
              <a:t>Sakamoto</a:t>
            </a:r>
            <a:endParaRPr lang="ja-JP" altLang="en-US" sz="1600" dirty="0"/>
          </a:p>
        </p:txBody>
      </p:sp>
      <p:pic>
        <p:nvPicPr>
          <p:cNvPr id="54" name="図 5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726" y="3266545"/>
            <a:ext cx="622421" cy="741972"/>
          </a:xfrm>
          <a:prstGeom prst="rect">
            <a:avLst/>
          </a:prstGeom>
        </p:spPr>
      </p:pic>
      <p:sp>
        <p:nvSpPr>
          <p:cNvPr id="55" name="正方形/長方形 54"/>
          <p:cNvSpPr/>
          <p:nvPr/>
        </p:nvSpPr>
        <p:spPr>
          <a:xfrm>
            <a:off x="2034542" y="4037859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Dijkstra</a:t>
            </a:r>
            <a:endParaRPr lang="ja-JP" altLang="en-US" dirty="0"/>
          </a:p>
        </p:txBody>
      </p:sp>
      <p:sp>
        <p:nvSpPr>
          <p:cNvPr id="57" name="正方形/長方形 56"/>
          <p:cNvSpPr/>
          <p:nvPr/>
        </p:nvSpPr>
        <p:spPr>
          <a:xfrm>
            <a:off x="6027134" y="2888488"/>
            <a:ext cx="2198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Conical intersection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58" name="図 5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901" y="3233702"/>
            <a:ext cx="504272" cy="742006"/>
          </a:xfrm>
          <a:prstGeom prst="rect">
            <a:avLst/>
          </a:prstGeom>
        </p:spPr>
      </p:pic>
      <p:sp>
        <p:nvSpPr>
          <p:cNvPr id="59" name="正方形/長方形 58"/>
          <p:cNvSpPr/>
          <p:nvPr/>
        </p:nvSpPr>
        <p:spPr>
          <a:xfrm>
            <a:off x="8382259" y="4004424"/>
            <a:ext cx="8543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/>
              <a:t>Ikeda</a:t>
            </a:r>
            <a:endParaRPr lang="ja-JP" altLang="en-US" sz="1600" dirty="0"/>
          </a:p>
        </p:txBody>
      </p:sp>
      <p:sp>
        <p:nvSpPr>
          <p:cNvPr id="41" name="正方形/長方形 40"/>
          <p:cNvSpPr/>
          <p:nvPr/>
        </p:nvSpPr>
        <p:spPr>
          <a:xfrm>
            <a:off x="2105141" y="2103894"/>
            <a:ext cx="8675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Ishizaki</a:t>
            </a:r>
            <a:endParaRPr lang="ja-JP" altLang="en-US" sz="1600" dirty="0"/>
          </a:p>
        </p:txBody>
      </p:sp>
      <p:pic>
        <p:nvPicPr>
          <p:cNvPr id="42" name="図 4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639" y="1124046"/>
            <a:ext cx="839173" cy="857372"/>
          </a:xfrm>
          <a:prstGeom prst="rect">
            <a:avLst/>
          </a:prstGeom>
        </p:spPr>
      </p:pic>
      <p:pic>
        <p:nvPicPr>
          <p:cNvPr id="46" name="Picture 9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201" y="3870169"/>
            <a:ext cx="925795" cy="856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正方形/長方形 47"/>
          <p:cNvSpPr/>
          <p:nvPr/>
        </p:nvSpPr>
        <p:spPr>
          <a:xfrm>
            <a:off x="270005" y="4769267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Electron transfer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49" name="Picture 4" descr="C:\Users\tanimura\Desktop\JCP谷村\BO+Drude_FIGS\Fig1.eps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87" y="5176311"/>
            <a:ext cx="1679090" cy="159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417" y="4976459"/>
            <a:ext cx="514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正方形/長方形 59"/>
          <p:cNvSpPr/>
          <p:nvPr/>
        </p:nvSpPr>
        <p:spPr>
          <a:xfrm>
            <a:off x="1864263" y="6066289"/>
            <a:ext cx="1375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M. Tanaka</a:t>
            </a:r>
            <a:endParaRPr lang="en-US" altLang="ja-JP" dirty="0"/>
          </a:p>
        </p:txBody>
      </p: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324" y="1265135"/>
            <a:ext cx="719889" cy="1002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292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348" y="1053813"/>
            <a:ext cx="717430" cy="604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図 6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86766" y="1190584"/>
            <a:ext cx="664271" cy="785047"/>
          </a:xfrm>
          <a:prstGeom prst="rect">
            <a:avLst/>
          </a:prstGeom>
        </p:spPr>
      </p:pic>
      <p:sp>
        <p:nvSpPr>
          <p:cNvPr id="65" name="正方形/長方形 64"/>
          <p:cNvSpPr/>
          <p:nvPr/>
        </p:nvSpPr>
        <p:spPr>
          <a:xfrm>
            <a:off x="260880" y="160869"/>
            <a:ext cx="693008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/>
              <a:t>HEOM approach (applications)</a:t>
            </a:r>
            <a:br>
              <a:rPr lang="ja-JP" altLang="ja-JP" dirty="0"/>
            </a:br>
            <a:endParaRPr lang="ja-JP" altLang="en-US" dirty="0"/>
          </a:p>
        </p:txBody>
      </p:sp>
      <p:sp>
        <p:nvSpPr>
          <p:cNvPr id="66" name="正方形/長方形 65"/>
          <p:cNvSpPr/>
          <p:nvPr/>
        </p:nvSpPr>
        <p:spPr>
          <a:xfrm>
            <a:off x="406767" y="719555"/>
            <a:ext cx="190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2D spectroscopy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82" name="video_wavepacket_ci1_d-1.5">
            <a:hlinkClick r:id="" action="ppaction://media"/>
            <a:extLst>
              <a:ext uri="{FF2B5EF4-FFF2-40B4-BE49-F238E27FC236}">
                <a16:creationId xmlns:a16="http://schemas.microsoft.com/office/drawing/2014/main" id="{01FDAD0D-DE4F-41E6-A468-0CBCFD9291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7443918" y="3789040"/>
            <a:ext cx="992548" cy="992548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171222" y="3277359"/>
            <a:ext cx="1436465" cy="1489799"/>
          </a:xfrm>
          <a:prstGeom prst="rect">
            <a:avLst/>
          </a:prstGeom>
        </p:spPr>
      </p:pic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39CEEC05-E6E0-41B1-A8D9-188C93620119}"/>
              </a:ext>
            </a:extLst>
          </p:cNvPr>
          <p:cNvSpPr/>
          <p:nvPr/>
        </p:nvSpPr>
        <p:spPr>
          <a:xfrm>
            <a:off x="7948900" y="6268222"/>
            <a:ext cx="13036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/>
              <a:t>Nakamura</a:t>
            </a:r>
          </a:p>
        </p:txBody>
      </p:sp>
    </p:spTree>
    <p:extLst>
      <p:ext uri="{BB962C8B-B14F-4D97-AF65-F5344CB8AC3E}">
        <p14:creationId xmlns:p14="http://schemas.microsoft.com/office/powerpoint/2010/main" val="265109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2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US" altLang="ja-JP" sz="3600" dirty="0"/>
              <a:t>Quantum Boltzmann </a:t>
            </a:r>
            <a:r>
              <a:rPr lang="en-US" altLang="ja-JP" sz="3600"/>
              <a:t>equation approach</a:t>
            </a:r>
            <a:endParaRPr kumimoji="1" lang="ja-JP" altLang="en-US" sz="36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124744" y="3233830"/>
            <a:ext cx="4756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n-NO" altLang="ja-JP" dirty="0"/>
              <a:t>Jensen and Buot, </a:t>
            </a:r>
            <a:r>
              <a:rPr lang="nn-NO" altLang="ja-JP" i="1" dirty="0"/>
              <a:t>Phys. Rev. Lett. </a:t>
            </a:r>
            <a:r>
              <a:rPr lang="nn-NO" altLang="ja-JP" b="1" dirty="0"/>
              <a:t>66</a:t>
            </a:r>
            <a:r>
              <a:rPr lang="nn-NO" altLang="ja-JP" dirty="0"/>
              <a:t>, 1078 (1991)</a:t>
            </a:r>
            <a:endParaRPr kumimoji="1" lang="ja-JP" altLang="en-US" dirty="0"/>
          </a:p>
        </p:txBody>
      </p:sp>
      <p:grpSp>
        <p:nvGrpSpPr>
          <p:cNvPr id="4" name="グループ化 36"/>
          <p:cNvGrpSpPr/>
          <p:nvPr/>
        </p:nvGrpSpPr>
        <p:grpSpPr>
          <a:xfrm>
            <a:off x="1835696" y="2365015"/>
            <a:ext cx="3600400" cy="612000"/>
            <a:chOff x="5220000" y="3312000"/>
            <a:chExt cx="3600400" cy="612000"/>
          </a:xfrm>
        </p:grpSpPr>
        <p:sp>
          <p:nvSpPr>
            <p:cNvPr id="23" name="正方形/長方形 22"/>
            <p:cNvSpPr/>
            <p:nvPr/>
          </p:nvSpPr>
          <p:spPr>
            <a:xfrm>
              <a:off x="5220000" y="3312000"/>
              <a:ext cx="3600400" cy="6120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5" name="グループ化 24"/>
            <p:cNvGrpSpPr/>
            <p:nvPr/>
          </p:nvGrpSpPr>
          <p:grpSpPr>
            <a:xfrm>
              <a:off x="5238861" y="3367011"/>
              <a:ext cx="3482688" cy="494037"/>
              <a:chOff x="5238861" y="3367011"/>
              <a:chExt cx="3482688" cy="494037"/>
            </a:xfrm>
          </p:grpSpPr>
          <p:pic>
            <p:nvPicPr>
              <p:cNvPr id="28" name="Picture 2" descr="\begin{align*}&#10;n(q;t) = \int_{-\infty}^\infty \frac{dp}{2\pi\hbar} W(p,q;t)&#10;\end{align*}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74965" y="3367011"/>
                <a:ext cx="2546584" cy="494037"/>
              </a:xfrm>
              <a:prstGeom prst="rect">
                <a:avLst/>
              </a:prstGeom>
              <a:noFill/>
            </p:spPr>
          </p:pic>
          <p:sp>
            <p:nvSpPr>
              <p:cNvPr id="31" name="テキスト ボックス 30"/>
              <p:cNvSpPr txBox="1"/>
              <p:nvPr/>
            </p:nvSpPr>
            <p:spPr>
              <a:xfrm>
                <a:off x="5238861" y="3429000"/>
                <a:ext cx="84209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/>
                  <a:t>where:</a:t>
                </a:r>
                <a:endParaRPr kumimoji="1" lang="ja-JP" altLang="en-US" dirty="0"/>
              </a:p>
            </p:txBody>
          </p:sp>
        </p:grpSp>
      </p:grpSp>
      <p:graphicFrame>
        <p:nvGraphicFramePr>
          <p:cNvPr id="24" name="Object 5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683568" y="1051944"/>
          <a:ext cx="730567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32160" imgH="812520" progId="Equation.DSMT4">
                  <p:embed/>
                </p:oleObj>
              </mc:Choice>
              <mc:Fallback>
                <p:oleObj name="Equation" r:id="rId4" imgW="6032160" imgH="812520" progId="Equation.DSMT4">
                  <p:embed/>
                  <p:pic>
                    <p:nvPicPr>
                      <p:cNvPr id="2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1051944"/>
                        <a:ext cx="7305675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図 2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2469" y="2234240"/>
            <a:ext cx="2105515" cy="4538411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660046" y="3917836"/>
            <a:ext cx="5400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B0F0"/>
                </a:solidFill>
              </a:rPr>
              <a:t>Phenomenological theory: </a:t>
            </a:r>
          </a:p>
          <a:p>
            <a:r>
              <a:rPr lang="en-US" altLang="ja-JP" sz="2400" dirty="0"/>
              <a:t> </a:t>
            </a:r>
            <a:r>
              <a:rPr lang="en-US" altLang="ja-JP" sz="2400" dirty="0">
                <a:solidFill>
                  <a:srgbClr val="FF0000"/>
                </a:solidFill>
              </a:rPr>
              <a:t>ex. Equilibrium state is not intrinsic  </a:t>
            </a:r>
          </a:p>
          <a:p>
            <a:r>
              <a:rPr lang="en-US" altLang="ja-JP" sz="2400" dirty="0">
                <a:solidFill>
                  <a:srgbClr val="FF0000"/>
                </a:solidFill>
              </a:rPr>
              <a:t>        (violation of F-D theorem)</a:t>
            </a:r>
          </a:p>
          <a:p>
            <a:r>
              <a:rPr lang="en-US" altLang="ja-JP" sz="2400" dirty="0"/>
              <a:t>    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613638" y="5373216"/>
            <a:ext cx="57789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2060"/>
                </a:solidFill>
              </a:rPr>
              <a:t>RTD problem for the present case:</a:t>
            </a:r>
          </a:p>
          <a:p>
            <a:r>
              <a:rPr lang="en-US" altLang="ja-JP" sz="2400" dirty="0">
                <a:solidFill>
                  <a:srgbClr val="002060"/>
                </a:solidFill>
              </a:rPr>
              <a:t>  Current oscillation is not observed </a:t>
            </a:r>
          </a:p>
          <a:p>
            <a:r>
              <a:rPr lang="en-US" altLang="ja-JP" sz="2400" dirty="0">
                <a:solidFill>
                  <a:srgbClr val="002060"/>
                </a:solidFill>
              </a:rPr>
              <a:t>   no-double plateau like structure</a:t>
            </a:r>
            <a:r>
              <a:rPr lang="en-US" altLang="ja-JP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2687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467544" y="620688"/>
            <a:ext cx="8322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dirty="0"/>
              <a:t>self excited oscillation was not observed from Boltzmann approach at this temperature</a:t>
            </a:r>
            <a:endParaRPr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3707904" y="1268760"/>
            <a:ext cx="4071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dirty="0"/>
              <a:t>Wigner distribution from two approaches</a:t>
            </a:r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1916832"/>
            <a:ext cx="7811363" cy="4893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6069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4093" y="89307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Summary of </a:t>
            </a:r>
            <a:r>
              <a:rPr lang="en-US" altLang="ja-JP" dirty="0"/>
              <a:t>RTD part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11560" y="1432608"/>
            <a:ext cx="874962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3200" dirty="0"/>
              <a:t>HEOM is applied to solve resonant </a:t>
            </a:r>
          </a:p>
          <a:p>
            <a:pPr marL="0" indent="0">
              <a:buNone/>
            </a:pPr>
            <a:r>
              <a:rPr lang="en-US" altLang="ja-JP" sz="3200" dirty="0"/>
              <a:t>tunneling problem.</a:t>
            </a:r>
          </a:p>
          <a:p>
            <a:pPr marL="0" indent="0">
              <a:buNone/>
            </a:pPr>
            <a:r>
              <a:rPr lang="en-US" altLang="ja-JP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r>
              <a:rPr lang="ja-JP" altLang="en-US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・</a:t>
            </a:r>
            <a:r>
              <a:rPr lang="en-US" altLang="ja-JP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Negative resistance region</a:t>
            </a:r>
          </a:p>
          <a:p>
            <a:pPr marL="0" indent="0">
              <a:buNone/>
            </a:pPr>
            <a:r>
              <a:rPr lang="en-US" altLang="ja-JP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r>
              <a:rPr lang="ja-JP" altLang="en-US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・</a:t>
            </a:r>
            <a:r>
              <a:rPr lang="en-US" altLang="ja-JP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current oscillations</a:t>
            </a:r>
          </a:p>
          <a:p>
            <a:pPr marL="0" indent="0">
              <a:buNone/>
            </a:pPr>
            <a:r>
              <a:rPr lang="en-US" altLang="ja-JP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r>
              <a:rPr lang="ja-JP" altLang="en-US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・</a:t>
            </a:r>
            <a:r>
              <a:rPr lang="en-US" altLang="ja-JP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double plateaus like feature</a:t>
            </a:r>
          </a:p>
          <a:p>
            <a:pPr marL="0" indent="0">
              <a:buNone/>
            </a:pPr>
            <a:endParaRPr lang="en-US" altLang="ja-JP" sz="3200" dirty="0"/>
          </a:p>
          <a:p>
            <a:pPr marL="0" indent="0">
              <a:buNone/>
            </a:pPr>
            <a:endParaRPr kumimoji="1" lang="en-US" altLang="ja-JP" sz="3200" dirty="0"/>
          </a:p>
        </p:txBody>
      </p:sp>
      <p:sp>
        <p:nvSpPr>
          <p:cNvPr id="5" name="正方形/長方形 4"/>
          <p:cNvSpPr/>
          <p:nvPr/>
        </p:nvSpPr>
        <p:spPr>
          <a:xfrm>
            <a:off x="6700678" y="3326258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chemeClr val="tx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Atsunori</a:t>
            </a:r>
            <a:r>
              <a:rPr lang="en-US" b="1" dirty="0">
                <a:solidFill>
                  <a:schemeClr val="tx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Sakurai</a:t>
            </a:r>
            <a:endParaRPr lang="en-US" dirty="0"/>
          </a:p>
        </p:txBody>
      </p:sp>
      <p:pic>
        <p:nvPicPr>
          <p:cNvPr id="1559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484335"/>
            <a:ext cx="123825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テキスト ボックス 8"/>
          <p:cNvSpPr txBox="1"/>
          <p:nvPr/>
        </p:nvSpPr>
        <p:spPr>
          <a:xfrm>
            <a:off x="467544" y="4532623"/>
            <a:ext cx="81692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Sakurai &amp;</a:t>
            </a:r>
            <a:r>
              <a:rPr kumimoji="1"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 Tanimura, </a:t>
            </a:r>
            <a:r>
              <a:rPr kumimoji="1"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3"/>
              </a:rPr>
              <a:t>J. Phys. Soc. </a:t>
            </a:r>
            <a:r>
              <a:rPr kumimoji="1" lang="en-US" altLang="ja-JP" sz="2000" dirty="0" err="1">
                <a:latin typeface="Arial Unicode MS" panose="020B0604020202020204" pitchFamily="50" charset="-128"/>
                <a:ea typeface="Arial Unicode MS" panose="020B0604020202020204" pitchFamily="50" charset="-128"/>
                <a:hlinkClick r:id="rId3"/>
              </a:rPr>
              <a:t>Jpn</a:t>
            </a:r>
            <a:r>
              <a:rPr kumimoji="1"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3"/>
              </a:rPr>
              <a:t>, 82, 033707 (2013)</a:t>
            </a:r>
            <a:endParaRPr kumimoji="1" lang="en-US" altLang="ja-JP" sz="2000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  <a:p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Sakurai &amp; Tanimura,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4"/>
              </a:rPr>
              <a:t>New J. of Phys. 16, 015002 (2014). </a:t>
            </a:r>
            <a:endParaRPr lang="en-US" altLang="ja-JP" sz="2000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  <a:p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Grossmann, Sakurai, Tanimura, J. Phys. Soc. </a:t>
            </a:r>
            <a:r>
              <a:rPr lang="en-US" altLang="ja-JP" sz="2000" dirty="0" err="1">
                <a:latin typeface="Arial Unicode MS" panose="020B0604020202020204" pitchFamily="50" charset="-128"/>
                <a:ea typeface="Arial Unicode MS" panose="020B0604020202020204" pitchFamily="50" charset="-128"/>
              </a:rPr>
              <a:t>Jpn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. 85, 034803 (2016).</a:t>
            </a:r>
            <a:endParaRPr kumimoji="1" lang="en-US" altLang="ja-JP" sz="2000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  <a:p>
            <a:endParaRPr lang="en-US" altLang="ja-JP" sz="2000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228559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5220072" y="1340617"/>
            <a:ext cx="3772612" cy="44646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350" dirty="0">
              <a:ea typeface="Arial Unicode MS" panose="020B060402020202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219735" y="1402876"/>
            <a:ext cx="2223686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35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biharmonic</a:t>
            </a:r>
            <a:r>
              <a:rPr lang="en-US" altLang="ja-JP" sz="135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force</a:t>
            </a:r>
          </a:p>
          <a:p>
            <a:endParaRPr lang="en-US" altLang="ja-JP" sz="135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en-US" altLang="ja-JP" sz="135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en-US" altLang="ja-JP" sz="135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en-US" altLang="ja-JP" sz="135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sz="135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time-independent potential</a:t>
            </a:r>
          </a:p>
          <a:p>
            <a:endParaRPr lang="en-US" altLang="ja-JP" sz="135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en-US" altLang="ja-JP" sz="135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en-US" altLang="ja-JP" sz="135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en-US" altLang="ja-JP" sz="135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en-US" altLang="ja-JP" sz="135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en-US" altLang="ja-JP" sz="135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en-US" altLang="ja-JP" sz="135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sz="135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time-dependent potential</a:t>
            </a:r>
          </a:p>
        </p:txBody>
      </p:sp>
      <p:pic>
        <p:nvPicPr>
          <p:cNvPr id="2050" name="Picture 2" descr="\begin{align*}&#10;&amp;F(t)=F_1\cos(\Omega t)+F_2\cos(2\Omega t +\theta),\\&#10;&amp;F(t)=F(t+T), T=2\pi/\Omega&#10;\end{align*}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493" y="1819452"/>
            <a:ext cx="2981817" cy="46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135" y="2822705"/>
            <a:ext cx="3020641" cy="1279475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136" y="4567395"/>
            <a:ext cx="3020641" cy="1066457"/>
          </a:xfrm>
          <a:prstGeom prst="rect">
            <a:avLst/>
          </a:prstGeom>
        </p:spPr>
      </p:pic>
      <p:pic>
        <p:nvPicPr>
          <p:cNvPr id="1030" name="Picture 6" descr="\begin{align*}&#10;U(q,t) = U(q) - qF(t)&#10;\end{align*}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280" y="3349628"/>
            <a:ext cx="2217742" cy="22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テキスト ボックス 9"/>
          <p:cNvSpPr txBox="1"/>
          <p:nvPr/>
        </p:nvSpPr>
        <p:spPr>
          <a:xfrm>
            <a:off x="23618" y="1484784"/>
            <a:ext cx="523733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･ </a:t>
            </a:r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Ratchet system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- rectify the thermal or mechanical fluctuation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- extract work from an unbiased fluctuation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 = produce the directed current.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</a:t>
            </a:r>
          </a:p>
          <a:p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･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Brownian particle with time-dependent pot.</a:t>
            </a:r>
          </a:p>
          <a:p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･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Biharmonic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force: breaking the detailed balance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                           &amp; the space-time symmetries.</a:t>
            </a:r>
          </a:p>
          <a:p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･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Biharmonic force is unbiased,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3074" name="Picture 2" descr="\begin{align*}&#10;\int_0^T F(t)dt =0&#10;\end{align*}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830" y="4427820"/>
            <a:ext cx="1320493" cy="52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\begin{align*}&#10;U(q)=U_0\cos^2(kq), U(q)=U(q+\pi/k)&#10;\end{align*}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630" y="2822705"/>
            <a:ext cx="2874711" cy="192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タイトル 3"/>
          <p:cNvSpPr txBox="1">
            <a:spLocks/>
          </p:cNvSpPr>
          <p:nvPr/>
        </p:nvSpPr>
        <p:spPr>
          <a:xfrm>
            <a:off x="512813" y="408222"/>
            <a:ext cx="7990676" cy="125703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dirty="0">
                <a:solidFill>
                  <a:srgbClr val="002060"/>
                </a:solidFill>
                <a:latin typeface="+mn-lt"/>
                <a:ea typeface="Arial Unicode MS" panose="020B0604020202020204" pitchFamily="50" charset="-128"/>
              </a:rPr>
              <a:t>2 Quantum Ratchet Rectification </a:t>
            </a:r>
            <a:br>
              <a:rPr lang="en-US" altLang="ja-JP" dirty="0">
                <a:solidFill>
                  <a:srgbClr val="002060"/>
                </a:solidFill>
                <a:latin typeface="+mn-lt"/>
                <a:ea typeface="Arial Unicode MS" panose="020B0604020202020204" pitchFamily="50" charset="-128"/>
              </a:rPr>
            </a:br>
            <a:endParaRPr lang="ja-JP" altLang="en-US" sz="4000" dirty="0">
              <a:solidFill>
                <a:srgbClr val="002060"/>
              </a:solidFill>
              <a:latin typeface="+mn-lt"/>
              <a:ea typeface="Arial Unicode MS" panose="020B0604020202020204" pitchFamily="50" charset="-128"/>
            </a:endParaRP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01675" y="236810"/>
            <a:ext cx="664271" cy="785047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8202717" y="1008603"/>
            <a:ext cx="941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A. Kato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3070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/>
          <p:cNvSpPr txBox="1"/>
          <p:nvPr/>
        </p:nvSpPr>
        <p:spPr>
          <a:xfrm>
            <a:off x="-54285" y="1174910"/>
            <a:ext cx="383951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5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･ </a:t>
            </a:r>
            <a:r>
              <a:rPr lang="en-US" altLang="ja-JP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</a:p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asymptotic behavior</a:t>
            </a:r>
          </a:p>
          <a:p>
            <a:endParaRPr lang="en-US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ja-JP" altLang="en-US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･ </a:t>
            </a:r>
            <a:r>
              <a:rPr lang="en-US" altLang="ja-JP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Quantum Calculations</a:t>
            </a:r>
          </a:p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Floquet state expansion</a:t>
            </a:r>
          </a:p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resonance</a:t>
            </a:r>
          </a:p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multiple current reversal</a:t>
            </a:r>
          </a:p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phase inversion symmetry breaking</a:t>
            </a:r>
            <a:endParaRPr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710023" y="1049499"/>
            <a:ext cx="5386596" cy="50821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35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95536" y="318335"/>
            <a:ext cx="60564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HG明朝B" panose="02020809000000000000" pitchFamily="17" charset="-128"/>
                <a:cs typeface="Times New Roman" panose="02020603050405020304" pitchFamily="18" charset="0"/>
              </a:rPr>
              <a:t>Experimental and Quantum Calculation Results</a:t>
            </a:r>
            <a:endParaRPr lang="ja-JP" altLang="en-US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HG明朝B" panose="02020809000000000000" pitchFamily="17" charset="-128"/>
              <a:cs typeface="Times New Roman" panose="02020603050405020304" pitchFamily="18" charset="0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736" y="1552917"/>
            <a:ext cx="2571639" cy="2079321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321" y="1446874"/>
            <a:ext cx="2435353" cy="2143725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228" y="4052201"/>
            <a:ext cx="2604370" cy="1989915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321" y="3979870"/>
            <a:ext cx="2606932" cy="2097282"/>
          </a:xfrm>
          <a:prstGeom prst="rect">
            <a:avLst/>
          </a:prstGeom>
        </p:spPr>
      </p:pic>
      <p:pic>
        <p:nvPicPr>
          <p:cNvPr id="4098" name="Picture 2" descr="\begin{align*}&#10;J \approx J_{max}\sin(\theta-\theta_0)&#10;\end{align*}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88" y="1988840"/>
            <a:ext cx="2210343" cy="24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\begin{align*}&#10;　J(\theta)\ne -J(\theta + \pi)&#10;\end{align*}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88" y="3857903"/>
            <a:ext cx="1880067" cy="243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/>
          <p:cNvSpPr txBox="1"/>
          <p:nvPr/>
        </p:nvSpPr>
        <p:spPr>
          <a:xfrm>
            <a:off x="3707904" y="1212750"/>
            <a:ext cx="54777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Josephson </a:t>
            </a:r>
            <a:r>
              <a:rPr lang="en-US" altLang="ja-JP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junct</a:t>
            </a:r>
            <a:r>
              <a:rPr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Ustinov et al, PRL(2004)     Optical </a:t>
            </a:r>
            <a:r>
              <a:rPr lang="en-US" altLang="ja-JP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latt</a:t>
            </a:r>
            <a:r>
              <a:rPr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en-US" altLang="ja-JP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Gommers</a:t>
            </a:r>
            <a:r>
              <a:rPr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et al, PRL(2005)</a:t>
            </a:r>
            <a:endParaRPr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778535" y="3758573"/>
            <a:ext cx="53001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Hamiltonian, Denisov et al, PRA (2007)   Underdamped, Denisov et al, EPL (2009)</a:t>
            </a:r>
            <a:endParaRPr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88162" y="4474513"/>
            <a:ext cx="32223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are these different ?</a:t>
            </a:r>
          </a:p>
          <a:p>
            <a:r>
              <a:rPr lang="ja-JP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･</a:t>
            </a:r>
            <a:r>
              <a:rPr lang="ja-JP" altLang="en-US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experiments are in classical regime</a:t>
            </a:r>
          </a:p>
          <a:p>
            <a:r>
              <a:rPr lang="ja-JP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･ </a:t>
            </a:r>
            <a:r>
              <a:rPr lang="en-US" altLang="ja-JP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well-tuned parameter </a:t>
            </a:r>
          </a:p>
          <a:p>
            <a:r>
              <a:rPr lang="ja-JP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･ </a:t>
            </a:r>
            <a:r>
              <a:rPr lang="en-US" altLang="ja-JP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calculation is not accurate</a:t>
            </a:r>
            <a:endParaRPr lang="ja-JP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7013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9330715"/>
              </p:ext>
            </p:extLst>
          </p:nvPr>
        </p:nvGraphicFramePr>
        <p:xfrm>
          <a:off x="467544" y="761802"/>
          <a:ext cx="66659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667200" imgH="672840" progId="Equation.DSMT4">
                  <p:embed/>
                </p:oleObj>
              </mc:Choice>
              <mc:Fallback>
                <p:oleObj name="Equation" r:id="rId2" imgW="666720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761802"/>
                        <a:ext cx="66659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175568" y="192274"/>
            <a:ext cx="30869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QHFP in explicit form</a:t>
            </a: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381523"/>
              </p:ext>
            </p:extLst>
          </p:nvPr>
        </p:nvGraphicFramePr>
        <p:xfrm>
          <a:off x="372567" y="1503268"/>
          <a:ext cx="82153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216640" imgH="672840" progId="Equation.DSMT4">
                  <p:embed/>
                </p:oleObj>
              </mc:Choice>
              <mc:Fallback>
                <p:oleObj name="Equation" r:id="rId4" imgW="821664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567" y="1503268"/>
                        <a:ext cx="82153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3180018"/>
              </p:ext>
            </p:extLst>
          </p:nvPr>
        </p:nvGraphicFramePr>
        <p:xfrm>
          <a:off x="343764" y="2277897"/>
          <a:ext cx="8418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420040" imgH="672840" progId="Equation.DSMT4">
                  <p:embed/>
                </p:oleObj>
              </mc:Choice>
              <mc:Fallback>
                <p:oleObj name="Equation" r:id="rId6" imgW="842004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764" y="2277897"/>
                        <a:ext cx="8418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89521" y="303045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7159" y="3025697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6096" y="3025697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36409" y="3025697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" name="Object 9">
            <a:extLst>
              <a:ext uri="{FF2B5EF4-FFF2-40B4-BE49-F238E27FC236}">
                <a16:creationId xmlns:a16="http://schemas.microsoft.com/office/drawing/2014/main" id="{15B7709B-18F4-4B56-9B5B-0568F0A6F3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22846"/>
              </p:ext>
            </p:extLst>
          </p:nvPr>
        </p:nvGraphicFramePr>
        <p:xfrm>
          <a:off x="981801" y="3669595"/>
          <a:ext cx="69469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946560" imgH="799920" progId="Equation.DSMT4">
                  <p:embed/>
                </p:oleObj>
              </mc:Choice>
              <mc:Fallback>
                <p:oleObj name="Equation" r:id="rId9" imgW="6946560" imgH="799920" progId="Equation.DSMT4">
                  <p:embed/>
                  <p:pic>
                    <p:nvPicPr>
                      <p:cNvPr id="18" name="Object 9">
                        <a:extLst>
                          <a:ext uri="{FF2B5EF4-FFF2-40B4-BE49-F238E27FC236}">
                            <a16:creationId xmlns:a16="http://schemas.microsoft.com/office/drawing/2014/main" id="{15B7709B-18F4-4B56-9B5B-0568F0A6F3F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1801" y="3669595"/>
                        <a:ext cx="69469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31701D3B-6459-42A3-80F2-365B16FACAB5}"/>
              </a:ext>
            </a:extLst>
          </p:cNvPr>
          <p:cNvSpPr txBox="1"/>
          <p:nvPr/>
        </p:nvSpPr>
        <p:spPr>
          <a:xfrm>
            <a:off x="35496" y="4725874"/>
            <a:ext cx="849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Ratchet current is evaluated from the time-average of the momentum</a:t>
            </a:r>
            <a:endParaRPr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Picture 14" descr="\begin{align*}&#10; &amp;J\equiv \lim_{t\to\infty}\frac{1}{T}\int_t^{t+T}dt'\langle\hat{p}(t')\rangle \\&#10;  &amp;\langle \hat{p}(t) \rangle = \int_0^{2\pi/k}dq\int_{-\infty}^{\infty}dp~pW(p,q;t)&#10;\end{align*}">
            <a:extLst>
              <a:ext uri="{FF2B5EF4-FFF2-40B4-BE49-F238E27FC236}">
                <a16:creationId xmlns:a16="http://schemas.microsoft.com/office/drawing/2014/main" id="{B7E3E91F-D5AF-4436-9225-C7D19B95A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44" y="5335509"/>
            <a:ext cx="3838957" cy="133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075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5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794806753"/>
              </p:ext>
            </p:extLst>
          </p:nvPr>
        </p:nvGraphicFramePr>
        <p:xfrm>
          <a:off x="477838" y="887413"/>
          <a:ext cx="7186612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111800" imgH="2412720" progId="Equation.DSMT4">
                  <p:embed/>
                </p:oleObj>
              </mc:Choice>
              <mc:Fallback>
                <p:oleObj name="Equation" r:id="rId2" imgW="7111800" imgH="2412720" progId="Equation.DSMT4">
                  <p:embed/>
                  <p:pic>
                    <p:nvPicPr>
                      <p:cNvPr id="5939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838" y="887413"/>
                        <a:ext cx="7186612" cy="243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8" name="Rectangle 12"/>
          <p:cNvSpPr>
            <a:spLocks noChangeArrowheads="1"/>
          </p:cNvSpPr>
          <p:nvPr/>
        </p:nvSpPr>
        <p:spPr bwMode="auto">
          <a:xfrm>
            <a:off x="1619672" y="3550108"/>
            <a:ext cx="541423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1600" dirty="0">
                <a:ea typeface="Arial Unicode MS" panose="020B0604020202020204" pitchFamily="50" charset="-128"/>
                <a:sym typeface="Wingdings" pitchFamily="2" charset="2"/>
              </a:rPr>
              <a:t>YT &amp; </a:t>
            </a:r>
            <a:r>
              <a:rPr lang="en-US" altLang="ja-JP" sz="1600" dirty="0" err="1">
                <a:ea typeface="Arial Unicode MS" panose="020B0604020202020204" pitchFamily="50" charset="-128"/>
                <a:sym typeface="Wingdings" pitchFamily="2" charset="2"/>
              </a:rPr>
              <a:t>Wolynes</a:t>
            </a:r>
            <a:r>
              <a:rPr lang="en-US" sz="16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4"/>
              </a:rPr>
              <a:t>, PRA43, 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4"/>
              </a:rPr>
              <a:t>4131 (1991)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;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JCP96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, 8485 (1992).</a:t>
            </a:r>
            <a:endParaRPr lang="en-US" altLang="ja-JP" sz="1600" dirty="0">
              <a:solidFill>
                <a:srgbClr val="0000CC"/>
              </a:solidFill>
              <a:ea typeface="Arial Unicode MS" panose="020B0604020202020204" pitchFamily="50" charset="-128"/>
              <a:sym typeface="Wingdings" pitchFamily="2" charset="2"/>
            </a:endParaRPr>
          </a:p>
        </p:txBody>
      </p:sp>
      <p:sp>
        <p:nvSpPr>
          <p:cNvPr id="59399" name="Rectangle 13"/>
          <p:cNvSpPr>
            <a:spLocks noChangeArrowheads="1"/>
          </p:cNvSpPr>
          <p:nvPr/>
        </p:nvSpPr>
        <p:spPr bwMode="auto">
          <a:xfrm>
            <a:off x="35496" y="224780"/>
            <a:ext cx="559800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Classical hierarchical Kramers equation</a:t>
            </a: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37031" y="220120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8667" y="220120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94617" y="220120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6187" y="220120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正方形/長方形 12"/>
          <p:cNvSpPr/>
          <p:nvPr/>
        </p:nvSpPr>
        <p:spPr>
          <a:xfrm>
            <a:off x="5580737" y="861414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  <a:sym typeface="Wingdings" pitchFamily="2" charset="2"/>
              </a:rPr>
              <a:t>Noise correlation: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90458693"/>
              </p:ext>
            </p:extLst>
          </p:nvPr>
        </p:nvGraphicFramePr>
        <p:xfrm>
          <a:off x="7518044" y="766843"/>
          <a:ext cx="5445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203040" progId="Equation.DSMT4">
                  <p:embed/>
                </p:oleObj>
              </mc:Choice>
              <mc:Fallback>
                <p:oleObj name="Equation" r:id="rId7" imgW="253800" imgH="20304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18044" y="766843"/>
                        <a:ext cx="544512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図 20">
            <a:extLst>
              <a:ext uri="{FF2B5EF4-FFF2-40B4-BE49-F238E27FC236}">
                <a16:creationId xmlns:a16="http://schemas.microsoft.com/office/drawing/2014/main" id="{2048C000-8820-4F8E-B03B-85B2CCDD14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98470" y="3352727"/>
            <a:ext cx="758026" cy="772465"/>
          </a:xfrm>
          <a:prstGeom prst="rect">
            <a:avLst/>
          </a:prstGeom>
        </p:spPr>
      </p:pic>
      <p:sp>
        <p:nvSpPr>
          <p:cNvPr id="27" name="Text Box 10">
            <a:extLst>
              <a:ext uri="{FF2B5EF4-FFF2-40B4-BE49-F238E27FC236}">
                <a16:creationId xmlns:a16="http://schemas.microsoft.com/office/drawing/2014/main" id="{5D1EFDCD-28C1-49AC-9A18-61D876D64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26" y="4261054"/>
            <a:ext cx="37433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0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Classical Version</a:t>
            </a:r>
          </a:p>
        </p:txBody>
      </p:sp>
      <p:graphicFrame>
        <p:nvGraphicFramePr>
          <p:cNvPr id="28" name="Object 8">
            <a:extLst>
              <a:ext uri="{FF2B5EF4-FFF2-40B4-BE49-F238E27FC236}">
                <a16:creationId xmlns:a16="http://schemas.microsoft.com/office/drawing/2014/main" id="{6A6A5D32-87EC-486C-9420-B8C80910E3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11629"/>
              </p:ext>
            </p:extLst>
          </p:nvPr>
        </p:nvGraphicFramePr>
        <p:xfrm>
          <a:off x="203226" y="4845581"/>
          <a:ext cx="49022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902120" imgH="660240" progId="Equation.DSMT4">
                  <p:embed/>
                </p:oleObj>
              </mc:Choice>
              <mc:Fallback>
                <p:oleObj name="Equation" r:id="rId10" imgW="4902120" imgH="660240" progId="Equation.DSMT4">
                  <p:embed/>
                  <p:pic>
                    <p:nvPicPr>
                      <p:cNvPr id="28" name="Object 8">
                        <a:extLst>
                          <a:ext uri="{FF2B5EF4-FFF2-40B4-BE49-F238E27FC236}">
                            <a16:creationId xmlns:a16="http://schemas.microsoft.com/office/drawing/2014/main" id="{6A6A5D32-87EC-486C-9420-B8C80910E3D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26" y="4845581"/>
                        <a:ext cx="49022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11">
            <a:extLst>
              <a:ext uri="{FF2B5EF4-FFF2-40B4-BE49-F238E27FC236}">
                <a16:creationId xmlns:a16="http://schemas.microsoft.com/office/drawing/2014/main" id="{2B0A44EF-6186-4E15-A3B0-FA1D716C68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1442645"/>
              </p:ext>
            </p:extLst>
          </p:nvPr>
        </p:nvGraphicFramePr>
        <p:xfrm>
          <a:off x="6010721" y="4807481"/>
          <a:ext cx="2654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54280" imgH="736560" progId="Equation.DSMT4">
                  <p:embed/>
                </p:oleObj>
              </mc:Choice>
              <mc:Fallback>
                <p:oleObj name="Equation" r:id="rId12" imgW="2654280" imgH="736560" progId="Equation.DSMT4">
                  <p:embed/>
                  <p:pic>
                    <p:nvPicPr>
                      <p:cNvPr id="29" name="Object 11">
                        <a:extLst>
                          <a:ext uri="{FF2B5EF4-FFF2-40B4-BE49-F238E27FC236}">
                            <a16:creationId xmlns:a16="http://schemas.microsoft.com/office/drawing/2014/main" id="{2B0A44EF-6186-4E15-A3B0-FA1D716C68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0721" y="4807481"/>
                        <a:ext cx="2654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Picture 16">
            <a:extLst>
              <a:ext uri="{FF2B5EF4-FFF2-40B4-BE49-F238E27FC236}">
                <a16:creationId xmlns:a16="http://schemas.microsoft.com/office/drawing/2014/main" id="{89BC0AEB-1D66-45FB-80EA-D7E19A96BE0D}"/>
              </a:ext>
            </a:extLst>
          </p:cNvPr>
          <p:cNvPicPr>
            <a:picLocks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457904" y="5055879"/>
            <a:ext cx="457779" cy="239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E835E409-508E-4DC3-B202-E952FD2EAC5E}"/>
              </a:ext>
            </a:extLst>
          </p:cNvPr>
          <p:cNvSpPr>
            <a:spLocks/>
          </p:cNvSpPr>
          <p:nvPr/>
        </p:nvSpPr>
        <p:spPr>
          <a:xfrm>
            <a:off x="6745262" y="5637178"/>
            <a:ext cx="1531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de-DE" altLang="ja-JP" dirty="0">
                <a:latin typeface="Arial Unicode MS"/>
                <a:ea typeface="Arial Unicode MS"/>
                <a:cs typeface="Arial Unicode MS"/>
              </a:rPr>
              <a:t>classical limit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2" name="Object 9">
            <a:extLst>
              <a:ext uri="{FF2B5EF4-FFF2-40B4-BE49-F238E27FC236}">
                <a16:creationId xmlns:a16="http://schemas.microsoft.com/office/drawing/2014/main" id="{ECAF20BF-9666-4C3D-A971-AEB44249CB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610182"/>
              </p:ext>
            </p:extLst>
          </p:nvPr>
        </p:nvGraphicFramePr>
        <p:xfrm>
          <a:off x="368562" y="5630117"/>
          <a:ext cx="48768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876560" imgH="647640" progId="Equation.DSMT4">
                  <p:embed/>
                </p:oleObj>
              </mc:Choice>
              <mc:Fallback>
                <p:oleObj name="Equation" r:id="rId15" imgW="4876560" imgH="647640" progId="Equation.DSMT4">
                  <p:embed/>
                  <p:pic>
                    <p:nvPicPr>
                      <p:cNvPr id="32" name="Object 9">
                        <a:extLst>
                          <a:ext uri="{FF2B5EF4-FFF2-40B4-BE49-F238E27FC236}">
                            <a16:creationId xmlns:a16="http://schemas.microsoft.com/office/drawing/2014/main" id="{ECAF20BF-9666-4C3D-A971-AEB44249CB6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562" y="5630117"/>
                        <a:ext cx="48768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655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tanimura.HIMALAYA\Desktop\加藤隼戦闘隊\kato_gif\cl\wc0z010b05v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3" y="1945788"/>
            <a:ext cx="3502280" cy="262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Users\tanimura.HIMALAYA\Desktop\加藤隼戦闘隊\kato_gif\cl\wc0z010b30v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400" y="1934435"/>
            <a:ext cx="3717851" cy="278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7" descr="C:\Users\tanimura.HIMALAYA\Desktop\加藤隼戦闘隊\kato_gif\cl\wc0z010b50v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520" y="1928749"/>
            <a:ext cx="3741497" cy="280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tanimura.HIMALAYA\Desktop\加藤隼戦闘隊\kato_gif\qm\wq0z010b05v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44" y="4347059"/>
            <a:ext cx="3741529" cy="2806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tanimura.HIMALAYA\Desktop\加藤隼戦闘隊\kato_gif\qm\wq0z010b30v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725" y="4392639"/>
            <a:ext cx="3736080" cy="2802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tanimura.HIMALAYA\Desktop\加藤隼戦闘隊\kato_gif\qm\wq0z010b50v2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607" y="4389636"/>
            <a:ext cx="3770086" cy="2827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1337915" y="4510905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solidFill>
                  <a:srgbClr val="FF66CC"/>
                </a:solidFill>
                <a:ea typeface="Arial Unicode MS" panose="020B0604020202020204" pitchFamily="50" charset="-128"/>
              </a:rPr>
              <a:t>β </a:t>
            </a:r>
            <a:r>
              <a:rPr kumimoji="1" lang="en-US" altLang="ja-JP" sz="1600" dirty="0">
                <a:solidFill>
                  <a:srgbClr val="FF66CC"/>
                </a:solidFill>
              </a:rPr>
              <a:t>=0.5</a:t>
            </a:r>
            <a:endParaRPr kumimoji="1" lang="ja-JP" altLang="en-US" sz="1600" dirty="0">
              <a:solidFill>
                <a:srgbClr val="FF66CC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286046" y="4553546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ea typeface="Arial Unicode MS" panose="020B0604020202020204" pitchFamily="50" charset="-128"/>
              </a:rPr>
              <a:t>β </a:t>
            </a:r>
            <a:r>
              <a:rPr kumimoji="1" lang="en-US" altLang="ja-JP" sz="1600" dirty="0"/>
              <a:t>=3.0</a:t>
            </a:r>
            <a:endParaRPr kumimoji="1" lang="ja-JP" altLang="en-US" sz="16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163928" y="4553546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solidFill>
                  <a:srgbClr val="0066FF"/>
                </a:solidFill>
                <a:ea typeface="Arial Unicode MS" panose="020B0604020202020204" pitchFamily="50" charset="-128"/>
              </a:rPr>
              <a:t>β </a:t>
            </a:r>
            <a:r>
              <a:rPr kumimoji="1" lang="en-US" altLang="ja-JP" sz="1600" dirty="0">
                <a:solidFill>
                  <a:srgbClr val="0066FF"/>
                </a:solidFill>
              </a:rPr>
              <a:t>=5.0</a:t>
            </a:r>
            <a:endParaRPr kumimoji="1" lang="ja-JP" altLang="en-US" sz="1600" dirty="0">
              <a:solidFill>
                <a:srgbClr val="0066FF"/>
              </a:solidFill>
            </a:endParaRPr>
          </a:p>
        </p:txBody>
      </p:sp>
      <p:pic>
        <p:nvPicPr>
          <p:cNvPr id="2056" name="Picture 8" descr="C:\Users\tanimura.HIMALAYA\Desktop\加藤隼戦闘隊\Fig3b.ep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672" y="341042"/>
            <a:ext cx="2335630" cy="1763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367" y="202784"/>
            <a:ext cx="1611838" cy="1759472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280386" y="1788446"/>
            <a:ext cx="2403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Classical distributions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07940" y="4189716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Quantum distributions </a:t>
            </a:r>
            <a:endParaRPr lang="ja-JP" altLang="en-US" dirty="0">
              <a:solidFill>
                <a:srgbClr val="00B05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292856" y="2080522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solidFill>
                  <a:srgbClr val="FF66CC"/>
                </a:solidFill>
                <a:ea typeface="Arial Unicode MS" panose="020B0604020202020204" pitchFamily="50" charset="-128"/>
              </a:rPr>
              <a:t>β </a:t>
            </a:r>
            <a:r>
              <a:rPr kumimoji="1" lang="en-US" altLang="ja-JP" sz="1600" dirty="0">
                <a:solidFill>
                  <a:srgbClr val="FF66CC"/>
                </a:solidFill>
              </a:rPr>
              <a:t>=0.5</a:t>
            </a:r>
            <a:endParaRPr kumimoji="1" lang="ja-JP" altLang="en-US" sz="1600" dirty="0">
              <a:solidFill>
                <a:srgbClr val="FF66CC"/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240987" y="2123163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ea typeface="Arial Unicode MS" panose="020B0604020202020204" pitchFamily="50" charset="-128"/>
              </a:rPr>
              <a:t>β </a:t>
            </a:r>
            <a:r>
              <a:rPr kumimoji="1" lang="en-US" altLang="ja-JP" sz="1600" dirty="0"/>
              <a:t>=3.0</a:t>
            </a:r>
            <a:endParaRPr kumimoji="1" lang="ja-JP" altLang="en-US" sz="1600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7118869" y="2123163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solidFill>
                  <a:srgbClr val="0066FF"/>
                </a:solidFill>
                <a:ea typeface="Arial Unicode MS" panose="020B0604020202020204" pitchFamily="50" charset="-128"/>
              </a:rPr>
              <a:t>β </a:t>
            </a:r>
            <a:r>
              <a:rPr kumimoji="1" lang="en-US" altLang="ja-JP" sz="1600" dirty="0">
                <a:solidFill>
                  <a:srgbClr val="0066FF"/>
                </a:solidFill>
              </a:rPr>
              <a:t>=5.0</a:t>
            </a:r>
            <a:endParaRPr kumimoji="1" lang="ja-JP" altLang="en-US" sz="1600" dirty="0">
              <a:solidFill>
                <a:srgbClr val="0066FF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395536" y="179802"/>
            <a:ext cx="299312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2060"/>
                </a:solidFill>
                <a:ea typeface="Arial Unicode MS" panose="020B0604020202020204" pitchFamily="50" charset="-128"/>
              </a:rPr>
              <a:t>Temperature effects</a:t>
            </a:r>
          </a:p>
          <a:p>
            <a:r>
              <a:rPr lang="en-US" altLang="ja-JP" dirty="0">
                <a:solidFill>
                  <a:srgbClr val="002060"/>
                </a:solidFill>
                <a:ea typeface="Arial Unicode MS" panose="020B0604020202020204" pitchFamily="50" charset="-128"/>
              </a:rPr>
              <a:t>(classical vs quantal cases)</a:t>
            </a:r>
            <a:endParaRPr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4598025" y="-32208"/>
            <a:ext cx="1595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  <a:ea typeface="Arial Unicode MS" panose="020B0604020202020204" pitchFamily="50" charset="-128"/>
              </a:rPr>
              <a:t>High potential</a:t>
            </a:r>
            <a:endParaRPr lang="ja-JP" altLang="en-US" dirty="0"/>
          </a:p>
        </p:txBody>
      </p:sp>
      <p:pic>
        <p:nvPicPr>
          <p:cNvPr id="29" name="図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59" y="1035032"/>
            <a:ext cx="3295412" cy="584137"/>
          </a:xfrm>
          <a:prstGeom prst="rect">
            <a:avLst/>
          </a:prstGeom>
        </p:spPr>
      </p:pic>
      <p:sp>
        <p:nvSpPr>
          <p:cNvPr id="31" name="正方形/長方形 30"/>
          <p:cNvSpPr/>
          <p:nvPr/>
        </p:nvSpPr>
        <p:spPr>
          <a:xfrm>
            <a:off x="6601367" y="-20411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  <a:ea typeface="Arial Unicode MS" panose="020B0604020202020204" pitchFamily="50" charset="-128"/>
              </a:rPr>
              <a:t>Ratchet current</a:t>
            </a:r>
            <a:endParaRPr lang="ja-JP" altLang="en-US" dirty="0"/>
          </a:p>
        </p:txBody>
      </p:sp>
      <p:sp>
        <p:nvSpPr>
          <p:cNvPr id="32" name="正方形/長方形 31"/>
          <p:cNvSpPr/>
          <p:nvPr/>
        </p:nvSpPr>
        <p:spPr>
          <a:xfrm>
            <a:off x="7829423" y="991469"/>
            <a:ext cx="8816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B050"/>
                </a:solidFill>
                <a:ea typeface="Arial Unicode MS" panose="020B0604020202020204" pitchFamily="50" charset="-128"/>
              </a:rPr>
              <a:t>tunneling</a:t>
            </a:r>
            <a:endParaRPr lang="ja-JP" altLang="en-US" sz="1200" dirty="0"/>
          </a:p>
        </p:txBody>
      </p:sp>
      <p:cxnSp>
        <p:nvCxnSpPr>
          <p:cNvPr id="10" name="直線矢印コネクタ 9"/>
          <p:cNvCxnSpPr/>
          <p:nvPr/>
        </p:nvCxnSpPr>
        <p:spPr>
          <a:xfrm flipV="1">
            <a:off x="7835143" y="854546"/>
            <a:ext cx="0" cy="609595"/>
          </a:xfrm>
          <a:prstGeom prst="straightConnector1">
            <a:avLst/>
          </a:prstGeom>
          <a:ln w="22225"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3947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 descr="C:\Users\tanimura.HIMALAYA\Desktop\加藤隼戦闘隊\kato_gif\qm\wq0z010b05v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055" y="4296576"/>
            <a:ext cx="3849195" cy="2886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5" descr="C:\Users\tanimura.HIMALAYA\Desktop\加藤隼戦闘隊\kato_gif\qm\wq0z010b30v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230" y="4395085"/>
            <a:ext cx="3935639" cy="2951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" descr="C:\Users\tanimura.HIMALAYA\Desktop\加藤隼戦闘隊\kato_gif\qm\wq0z010b50v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373" y="4363528"/>
            <a:ext cx="3909514" cy="293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tanimura.HIMALAYA\Desktop\加藤隼戦闘隊\kato_gif\cl\wc0z010b05v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9" y="1953924"/>
            <a:ext cx="3572037" cy="2679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5" descr="C:\Users\tanimura.HIMALAYA\Desktop\加藤隼戦闘隊\kato_gif\cl\wc0z010b30v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581" y="1953924"/>
            <a:ext cx="3717851" cy="278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7" descr="C:\Users\tanimura.HIMALAYA\Desktop\加藤隼戦闘隊\kato_gif\cl\wc0z010b50v2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288" y="1945056"/>
            <a:ext cx="3741497" cy="280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1337915" y="4510905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solidFill>
                  <a:srgbClr val="FF66CC"/>
                </a:solidFill>
                <a:ea typeface="Arial Unicode MS" panose="020B0604020202020204" pitchFamily="50" charset="-128"/>
              </a:rPr>
              <a:t>β </a:t>
            </a:r>
            <a:r>
              <a:rPr kumimoji="1" lang="en-US" altLang="ja-JP" sz="1600" dirty="0">
                <a:solidFill>
                  <a:srgbClr val="FF66CC"/>
                </a:solidFill>
              </a:rPr>
              <a:t>=0.5</a:t>
            </a:r>
            <a:endParaRPr kumimoji="1" lang="ja-JP" altLang="en-US" sz="1600" dirty="0">
              <a:solidFill>
                <a:srgbClr val="FF66CC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286046" y="4553546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ea typeface="Arial Unicode MS" panose="020B0604020202020204" pitchFamily="50" charset="-128"/>
              </a:rPr>
              <a:t>β </a:t>
            </a:r>
            <a:r>
              <a:rPr kumimoji="1" lang="en-US" altLang="ja-JP" sz="1600" dirty="0"/>
              <a:t>=3.0</a:t>
            </a:r>
            <a:endParaRPr kumimoji="1" lang="ja-JP" altLang="en-US" sz="16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163928" y="4553546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solidFill>
                  <a:srgbClr val="0066FF"/>
                </a:solidFill>
                <a:ea typeface="Arial Unicode MS" panose="020B0604020202020204" pitchFamily="50" charset="-128"/>
              </a:rPr>
              <a:t>β </a:t>
            </a:r>
            <a:r>
              <a:rPr kumimoji="1" lang="en-US" altLang="ja-JP" sz="1600" dirty="0">
                <a:solidFill>
                  <a:srgbClr val="0066FF"/>
                </a:solidFill>
              </a:rPr>
              <a:t>=5.0</a:t>
            </a:r>
            <a:endParaRPr kumimoji="1" lang="ja-JP" altLang="en-US" sz="1600" dirty="0">
              <a:solidFill>
                <a:srgbClr val="0066FF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80386" y="1788446"/>
            <a:ext cx="2403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Classical distributions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07940" y="4189716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Quantum distributions </a:t>
            </a:r>
            <a:endParaRPr lang="ja-JP" altLang="en-US" dirty="0">
              <a:solidFill>
                <a:srgbClr val="00B05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292856" y="2080522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solidFill>
                  <a:srgbClr val="FF66CC"/>
                </a:solidFill>
                <a:ea typeface="Arial Unicode MS" panose="020B0604020202020204" pitchFamily="50" charset="-128"/>
              </a:rPr>
              <a:t>β </a:t>
            </a:r>
            <a:r>
              <a:rPr kumimoji="1" lang="en-US" altLang="ja-JP" sz="1600" dirty="0">
                <a:solidFill>
                  <a:srgbClr val="FF66CC"/>
                </a:solidFill>
              </a:rPr>
              <a:t>=0.5</a:t>
            </a:r>
            <a:endParaRPr kumimoji="1" lang="ja-JP" altLang="en-US" sz="1600" dirty="0">
              <a:solidFill>
                <a:srgbClr val="FF66CC"/>
              </a:solidFill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240987" y="2123163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ea typeface="Arial Unicode MS" panose="020B0604020202020204" pitchFamily="50" charset="-128"/>
              </a:rPr>
              <a:t>β </a:t>
            </a:r>
            <a:r>
              <a:rPr kumimoji="1" lang="en-US" altLang="ja-JP" sz="1600" dirty="0"/>
              <a:t>=3.0</a:t>
            </a:r>
            <a:endParaRPr kumimoji="1" lang="ja-JP" altLang="en-US" sz="1600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7118869" y="2123163"/>
            <a:ext cx="76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>
                <a:solidFill>
                  <a:srgbClr val="0066FF"/>
                </a:solidFill>
                <a:ea typeface="Arial Unicode MS" panose="020B0604020202020204" pitchFamily="50" charset="-128"/>
              </a:rPr>
              <a:t>β </a:t>
            </a:r>
            <a:r>
              <a:rPr kumimoji="1" lang="en-US" altLang="ja-JP" sz="1600" dirty="0">
                <a:solidFill>
                  <a:srgbClr val="0066FF"/>
                </a:solidFill>
              </a:rPr>
              <a:t>=5.0</a:t>
            </a:r>
            <a:endParaRPr kumimoji="1" lang="ja-JP" altLang="en-US" sz="1600" dirty="0">
              <a:solidFill>
                <a:srgbClr val="0066FF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395536" y="179802"/>
            <a:ext cx="299312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2060"/>
                </a:solidFill>
                <a:ea typeface="Arial Unicode MS" panose="020B0604020202020204" pitchFamily="50" charset="-128"/>
              </a:rPr>
              <a:t>Temperature effects</a:t>
            </a:r>
          </a:p>
          <a:p>
            <a:r>
              <a:rPr lang="en-US" altLang="ja-JP" dirty="0">
                <a:solidFill>
                  <a:srgbClr val="002060"/>
                </a:solidFill>
                <a:ea typeface="Arial Unicode MS" panose="020B0604020202020204" pitchFamily="50" charset="-128"/>
              </a:rPr>
              <a:t>(classical vs quantal cases)</a:t>
            </a:r>
            <a:endParaRPr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4598025" y="-32208"/>
            <a:ext cx="1544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  <a:ea typeface="Arial Unicode MS" panose="020B0604020202020204" pitchFamily="50" charset="-128"/>
              </a:rPr>
              <a:t>Low potential</a:t>
            </a:r>
            <a:endParaRPr lang="ja-JP" altLang="en-US" dirty="0"/>
          </a:p>
        </p:txBody>
      </p:sp>
      <p:pic>
        <p:nvPicPr>
          <p:cNvPr id="20" name="Picture 11" descr="C:\Users\tanimura.HIMALAYA\Desktop\加藤隼戦闘隊\Fig4a.ep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432" y="620688"/>
            <a:ext cx="1662902" cy="116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9" descr="C:\Users\tanimura.HIMALAYA\Desktop\加藤隼戦闘隊\Fig3a.ep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1" y="277508"/>
            <a:ext cx="2232248" cy="1816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59" y="1035032"/>
            <a:ext cx="3295412" cy="584137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7266498" y="1058992"/>
            <a:ext cx="13708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Cl </a:t>
            </a:r>
            <a:r>
              <a:rPr lang="en-US" altLang="ja-JP" sz="1200" dirty="0">
                <a:ea typeface="Arial Unicode MS" panose="020B0604020202020204" pitchFamily="50" charset="-128"/>
              </a:rPr>
              <a:t>case is larger than </a:t>
            </a:r>
            <a:r>
              <a:rPr lang="en-US" altLang="ja-JP" sz="1200" dirty="0" err="1">
                <a:solidFill>
                  <a:srgbClr val="00B050"/>
                </a:solidFill>
                <a:ea typeface="Arial Unicode MS" panose="020B0604020202020204" pitchFamily="50" charset="-128"/>
              </a:rPr>
              <a:t>Qm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 </a:t>
            </a:r>
            <a:r>
              <a:rPr lang="en-US" altLang="ja-JP" sz="1200" dirty="0">
                <a:ea typeface="Arial Unicode MS" panose="020B0604020202020204" pitchFamily="50" charset="-128"/>
              </a:rPr>
              <a:t>case!</a:t>
            </a:r>
            <a:endParaRPr lang="ja-JP" altLang="en-US" sz="1200" dirty="0"/>
          </a:p>
        </p:txBody>
      </p:sp>
      <p:sp>
        <p:nvSpPr>
          <p:cNvPr id="11" name="正方形/長方形 10"/>
          <p:cNvSpPr/>
          <p:nvPr/>
        </p:nvSpPr>
        <p:spPr>
          <a:xfrm>
            <a:off x="6601367" y="-20411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  <a:ea typeface="Arial Unicode MS" panose="020B0604020202020204" pitchFamily="50" charset="-128"/>
              </a:rPr>
              <a:t>Ratchet current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50750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395536" y="550471"/>
            <a:ext cx="44591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solidFill>
                  <a:srgbClr val="002060"/>
                </a:solidFill>
                <a:ea typeface="Arial Unicode MS" panose="020B0604020202020204" pitchFamily="50" charset="-128"/>
              </a:rPr>
              <a:t>Different System-bath Coupling</a:t>
            </a:r>
            <a:endParaRPr lang="ja-JP" altLang="en-US" sz="2400" dirty="0">
              <a:solidFill>
                <a:srgbClr val="002060"/>
              </a:solidFill>
              <a:ea typeface="Arial Unicode MS" panose="020B0604020202020204" pitchFamily="50" charset="-128"/>
            </a:endParaRPr>
          </a:p>
          <a:p>
            <a:endParaRPr lang="ja-JP" altLang="en-US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75" y="1342429"/>
            <a:ext cx="2742056" cy="444854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154" y="1291788"/>
            <a:ext cx="4710439" cy="4591021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254018" y="5789085"/>
            <a:ext cx="67504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 Q. max-current approaches to classical one.</a:t>
            </a:r>
          </a:p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ii) Q. phase-lag approaches  the Smoluchowski limit rapidly.</a:t>
            </a:r>
          </a:p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iii) Deviation from the Smoluchowski limit: violation of q. coherence.</a:t>
            </a:r>
          </a:p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iv) In the strong damping case: Gaussian profile in the p-direction.</a:t>
            </a:r>
            <a:endParaRPr lang="ja-JP" altLang="en-US" sz="1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3629266" y="1801852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cl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661392" y="3649117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cl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3664141" y="251823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q</a:t>
            </a:r>
            <a:endParaRPr lang="ja-JP" altLang="en-US" dirty="0">
              <a:solidFill>
                <a:srgbClr val="00B050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3648502" y="455016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q</a:t>
            </a:r>
            <a:endParaRPr lang="ja-JP" altLang="en-US" dirty="0">
              <a:solidFill>
                <a:srgbClr val="00B050"/>
              </a:solidFill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669" y="25794"/>
            <a:ext cx="1611838" cy="1386291"/>
          </a:xfrm>
          <a:prstGeom prst="rect">
            <a:avLst/>
          </a:prstGeom>
        </p:spPr>
      </p:pic>
      <p:pic>
        <p:nvPicPr>
          <p:cNvPr id="12" name="Picture 11" descr="C:\Users\tanimura.HIMALAYA\Desktop\加藤隼戦闘隊\Fig4a.ep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687" y="456291"/>
            <a:ext cx="1404149" cy="83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正方形/長方形 12"/>
          <p:cNvSpPr/>
          <p:nvPr/>
        </p:nvSpPr>
        <p:spPr>
          <a:xfrm>
            <a:off x="1090495" y="1374098"/>
            <a:ext cx="14366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002060"/>
                </a:solidFill>
                <a:ea typeface="Arial Unicode MS" panose="020B0604020202020204" pitchFamily="50" charset="-128"/>
              </a:rPr>
              <a:t>High potential</a:t>
            </a:r>
            <a:endParaRPr lang="ja-JP" altLang="en-US" sz="1600" dirty="0"/>
          </a:p>
        </p:txBody>
      </p:sp>
      <p:sp>
        <p:nvSpPr>
          <p:cNvPr id="14" name="正方形/長方形 13"/>
          <p:cNvSpPr/>
          <p:nvPr/>
        </p:nvSpPr>
        <p:spPr>
          <a:xfrm>
            <a:off x="1090495" y="3433420"/>
            <a:ext cx="13917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002060"/>
                </a:solidFill>
                <a:ea typeface="Arial Unicode MS" panose="020B0604020202020204" pitchFamily="50" charset="-128"/>
              </a:rPr>
              <a:t>Low potential</a:t>
            </a:r>
            <a:endParaRPr lang="ja-JP" altLang="en-US" sz="1600" dirty="0"/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5832" y="5873614"/>
            <a:ext cx="664271" cy="785047"/>
          </a:xfrm>
          <a:prstGeom prst="rect">
            <a:avLst/>
          </a:prstGeom>
        </p:spPr>
      </p:pic>
      <p:sp>
        <p:nvSpPr>
          <p:cNvPr id="17" name="テキスト ボックス 16"/>
          <p:cNvSpPr txBox="1"/>
          <p:nvPr/>
        </p:nvSpPr>
        <p:spPr>
          <a:xfrm>
            <a:off x="5796136" y="6009125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Kato and Tanimura, </a:t>
            </a:r>
          </a:p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8"/>
              </a:rPr>
              <a:t>JPC B </a:t>
            </a:r>
            <a:r>
              <a:rPr lang="en-US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8"/>
              </a:rPr>
              <a:t>117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8"/>
              </a:rPr>
              <a:t>, 13132 (2013).</a:t>
            </a:r>
            <a:r>
              <a:rPr lang="en-US" altLang="ja-JP" sz="1400" i="1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8"/>
              </a:rPr>
              <a:t> </a:t>
            </a: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35224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図 71">
            <a:extLst>
              <a:ext uri="{FF2B5EF4-FFF2-40B4-BE49-F238E27FC236}">
                <a16:creationId xmlns:a16="http://schemas.microsoft.com/office/drawing/2014/main" id="{7EB5710F-5A8A-4F67-A791-16D79A9265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00161">
            <a:off x="425244" y="3465580"/>
            <a:ext cx="1308063" cy="1102876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02C4B5E4-510A-4911-A0A3-8FD96DA507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2481" y="1186897"/>
            <a:ext cx="1861195" cy="1342316"/>
          </a:xfrm>
          <a:prstGeom prst="rect">
            <a:avLst/>
          </a:prstGeom>
        </p:spPr>
      </p:pic>
      <p:sp>
        <p:nvSpPr>
          <p:cNvPr id="28" name="正方形/長方形 27"/>
          <p:cNvSpPr/>
          <p:nvPr/>
        </p:nvSpPr>
        <p:spPr>
          <a:xfrm>
            <a:off x="6444610" y="714355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Spin-System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3061267" y="686254"/>
            <a:ext cx="2890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Quantum thermodynamics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721002" y="264079"/>
            <a:ext cx="2531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JCP, </a:t>
            </a:r>
            <a:r>
              <a:rPr lang="en-US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153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020901 (2020).</a:t>
            </a:r>
          </a:p>
        </p:txBody>
      </p:sp>
      <p:sp>
        <p:nvSpPr>
          <p:cNvPr id="52" name="正方形/長方形 51"/>
          <p:cNvSpPr/>
          <p:nvPr/>
        </p:nvSpPr>
        <p:spPr>
          <a:xfrm>
            <a:off x="406767" y="3189153"/>
            <a:ext cx="1672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Quantum </a:t>
            </a:r>
            <a:r>
              <a:rPr lang="en-US" altLang="ja-JP" dirty="0" err="1">
                <a:solidFill>
                  <a:srgbClr val="FF0000"/>
                </a:solidFill>
              </a:rPr>
              <a:t>rotar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6430378" y="2588403"/>
            <a:ext cx="1791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Water modeling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260880" y="160869"/>
            <a:ext cx="693008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/>
              <a:t>HEOM approach (applications)</a:t>
            </a:r>
            <a:br>
              <a:rPr lang="ja-JP" altLang="ja-JP" dirty="0"/>
            </a:br>
            <a:endParaRPr lang="ja-JP" altLang="en-US" dirty="0"/>
          </a:p>
        </p:txBody>
      </p:sp>
      <p:sp>
        <p:nvSpPr>
          <p:cNvPr id="66" name="正方形/長方形 65"/>
          <p:cNvSpPr/>
          <p:nvPr/>
        </p:nvSpPr>
        <p:spPr>
          <a:xfrm>
            <a:off x="406767" y="719555"/>
            <a:ext cx="941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2DEVS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F4EE299-AD1B-4034-853C-9DCE434A4D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390" y="1032856"/>
            <a:ext cx="1732999" cy="1991655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1F7B63E5-4F87-44EF-9D5A-A03E92D9764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195" y="1212104"/>
            <a:ext cx="504272" cy="742006"/>
          </a:xfrm>
          <a:prstGeom prst="rect">
            <a:avLst/>
          </a:prstGeom>
        </p:spPr>
      </p:pic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C1DF6279-EB24-45EC-B98A-08B71B2389F7}"/>
              </a:ext>
            </a:extLst>
          </p:cNvPr>
          <p:cNvSpPr/>
          <p:nvPr/>
        </p:nvSpPr>
        <p:spPr>
          <a:xfrm>
            <a:off x="2223702" y="2054286"/>
            <a:ext cx="8543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/>
              <a:t>Ikeda</a:t>
            </a:r>
            <a:endParaRPr lang="ja-JP" altLang="en-US" sz="1600" dirty="0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AFB00846-7BFE-4235-B5D8-BDD06FD169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7446" y="997754"/>
            <a:ext cx="2057186" cy="1716035"/>
          </a:xfrm>
          <a:prstGeom prst="rect">
            <a:avLst/>
          </a:prstGeom>
        </p:spPr>
      </p:pic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95E308E2-F11E-4AA3-B65E-528A5990CD2D}"/>
              </a:ext>
            </a:extLst>
          </p:cNvPr>
          <p:cNvSpPr txBox="1"/>
          <p:nvPr/>
        </p:nvSpPr>
        <p:spPr>
          <a:xfrm>
            <a:off x="5359188" y="1968875"/>
            <a:ext cx="9332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 err="1">
                <a:solidFill>
                  <a:srgbClr val="0C0597"/>
                </a:solidFill>
              </a:rPr>
              <a:t>Koyanag</a:t>
            </a:r>
            <a:endParaRPr lang="en-US" altLang="ja-JP" sz="1400" dirty="0">
              <a:solidFill>
                <a:srgbClr val="0C0597"/>
              </a:solidFill>
            </a:endParaRPr>
          </a:p>
        </p:txBody>
      </p:sp>
      <p:pic>
        <p:nvPicPr>
          <p:cNvPr id="64" name="図 63">
            <a:extLst>
              <a:ext uri="{FF2B5EF4-FFF2-40B4-BE49-F238E27FC236}">
                <a16:creationId xmlns:a16="http://schemas.microsoft.com/office/drawing/2014/main" id="{EAD75414-FCFD-46E6-85AD-9EF0EC5CC42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10811" y="1163083"/>
            <a:ext cx="726696" cy="757686"/>
          </a:xfrm>
          <a:prstGeom prst="rect">
            <a:avLst/>
          </a:prstGeom>
        </p:spPr>
      </p:pic>
      <p:pic>
        <p:nvPicPr>
          <p:cNvPr id="67" name="図 66">
            <a:extLst>
              <a:ext uri="{FF2B5EF4-FFF2-40B4-BE49-F238E27FC236}">
                <a16:creationId xmlns:a16="http://schemas.microsoft.com/office/drawing/2014/main" id="{11F81F6F-67C5-411C-9D6E-2432483903C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503" y="1145092"/>
            <a:ext cx="641670" cy="819276"/>
          </a:xfrm>
          <a:prstGeom prst="rect">
            <a:avLst/>
          </a:prstGeom>
        </p:spPr>
      </p:pic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1BD8472D-6AEB-4A66-96D3-AB8E306E83C0}"/>
              </a:ext>
            </a:extLst>
          </p:cNvPr>
          <p:cNvSpPr/>
          <p:nvPr/>
        </p:nvSpPr>
        <p:spPr>
          <a:xfrm>
            <a:off x="8100392" y="1989306"/>
            <a:ext cx="13036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/>
              <a:t>Nakamura</a:t>
            </a:r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5EAFF27F-94B8-4A35-9820-F33D72576493}"/>
              </a:ext>
            </a:extLst>
          </p:cNvPr>
          <p:cNvSpPr/>
          <p:nvPr/>
        </p:nvSpPr>
        <p:spPr>
          <a:xfrm>
            <a:off x="3144358" y="3019675"/>
            <a:ext cx="2018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Machine Learning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B3C9F6CF-84B5-4A86-ACAC-36E0D924F4E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07331" y="3471282"/>
            <a:ext cx="1877437" cy="1379996"/>
          </a:xfrm>
          <a:prstGeom prst="rect">
            <a:avLst/>
          </a:prstGeom>
        </p:spPr>
      </p:pic>
      <p:pic>
        <p:nvPicPr>
          <p:cNvPr id="70" name="図 69">
            <a:extLst>
              <a:ext uri="{FF2B5EF4-FFF2-40B4-BE49-F238E27FC236}">
                <a16:creationId xmlns:a16="http://schemas.microsoft.com/office/drawing/2014/main" id="{12200A35-0FF2-4572-A363-A8D9B523604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06714" y="3193552"/>
            <a:ext cx="647544" cy="770236"/>
          </a:xfrm>
          <a:prstGeom prst="rect">
            <a:avLst/>
          </a:prstGeom>
        </p:spPr>
      </p:pic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67A09839-8218-43C5-8B3E-9AF326365076}"/>
              </a:ext>
            </a:extLst>
          </p:cNvPr>
          <p:cNvSpPr txBox="1"/>
          <p:nvPr/>
        </p:nvSpPr>
        <p:spPr>
          <a:xfrm>
            <a:off x="5951802" y="4295192"/>
            <a:ext cx="9332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</a:rPr>
              <a:t>Park</a:t>
            </a:r>
          </a:p>
        </p:txBody>
      </p:sp>
      <p:pic>
        <p:nvPicPr>
          <p:cNvPr id="73" name="図 72">
            <a:extLst>
              <a:ext uri="{FF2B5EF4-FFF2-40B4-BE49-F238E27FC236}">
                <a16:creationId xmlns:a16="http://schemas.microsoft.com/office/drawing/2014/main" id="{21956079-9944-4E99-BFB7-9739105AF7C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00243" y="3408238"/>
            <a:ext cx="639461" cy="821326"/>
          </a:xfrm>
          <a:prstGeom prst="rect">
            <a:avLst/>
          </a:prstGeom>
        </p:spPr>
      </p:pic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4329F3A5-23A5-4F5B-86B3-F8A05E501533}"/>
              </a:ext>
            </a:extLst>
          </p:cNvPr>
          <p:cNvSpPr/>
          <p:nvPr/>
        </p:nvSpPr>
        <p:spPr>
          <a:xfrm>
            <a:off x="2016526" y="4182175"/>
            <a:ext cx="10044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/>
              <a:t>Iwamoto</a:t>
            </a:r>
            <a:endParaRPr lang="ja-JP" altLang="en-US" sz="1600" dirty="0"/>
          </a:p>
        </p:txBody>
      </p:sp>
      <p:pic>
        <p:nvPicPr>
          <p:cNvPr id="75" name="図 74">
            <a:extLst>
              <a:ext uri="{FF2B5EF4-FFF2-40B4-BE49-F238E27FC236}">
                <a16:creationId xmlns:a16="http://schemas.microsoft.com/office/drawing/2014/main" id="{C233673C-A77E-470C-A5E4-6C051095869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39374" y="2853508"/>
            <a:ext cx="663799" cy="713464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256B32A4-24D0-41EC-AEA9-F14145D41B3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44302" y="4042631"/>
            <a:ext cx="616186" cy="701038"/>
          </a:xfrm>
          <a:prstGeom prst="rect">
            <a:avLst/>
          </a:prstGeom>
        </p:spPr>
      </p:pic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00C820B3-44CF-455D-B90E-14AF37CE8A97}"/>
              </a:ext>
            </a:extLst>
          </p:cNvPr>
          <p:cNvSpPr txBox="1"/>
          <p:nvPr/>
        </p:nvSpPr>
        <p:spPr>
          <a:xfrm>
            <a:off x="5951802" y="3459013"/>
            <a:ext cx="9332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</a:rPr>
              <a:t>Ueno</a:t>
            </a:r>
          </a:p>
        </p:txBody>
      </p:sp>
      <p:pic>
        <p:nvPicPr>
          <p:cNvPr id="78" name="図 77">
            <a:extLst>
              <a:ext uri="{FF2B5EF4-FFF2-40B4-BE49-F238E27FC236}">
                <a16:creationId xmlns:a16="http://schemas.microsoft.com/office/drawing/2014/main" id="{6C5CCFBA-5C54-466B-BEE2-FD352C38619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99282" y="5161903"/>
            <a:ext cx="633645" cy="810649"/>
          </a:xfrm>
          <a:prstGeom prst="rect">
            <a:avLst/>
          </a:prstGeom>
        </p:spPr>
      </p:pic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0B4F647-4B0A-4846-83A3-5D0312B6F58D}"/>
              </a:ext>
            </a:extLst>
          </p:cNvPr>
          <p:cNvSpPr/>
          <p:nvPr/>
        </p:nvSpPr>
        <p:spPr>
          <a:xfrm>
            <a:off x="300327" y="4790999"/>
            <a:ext cx="2095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Proton coupled ET</a:t>
            </a: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C7245769-E729-4435-9BC2-FC1134C56E52}"/>
              </a:ext>
            </a:extLst>
          </p:cNvPr>
          <p:cNvSpPr/>
          <p:nvPr/>
        </p:nvSpPr>
        <p:spPr>
          <a:xfrm>
            <a:off x="8273886" y="6035314"/>
            <a:ext cx="13036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/>
              <a:t>Yang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8472616-A393-48DE-9EEB-A3CD3FC88F4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666604" y="2958712"/>
            <a:ext cx="1473860" cy="1399775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A2BDB4BE-CCE6-42C0-A6E2-91236A0D1D97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212" y="4112177"/>
            <a:ext cx="539726" cy="57330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C92E7D45-D653-4988-886E-70AD0BC83A2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95596" y="5225223"/>
            <a:ext cx="1429823" cy="147190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B33082B0-CC10-4680-8DB0-B00A2A26419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098352" y="5134800"/>
            <a:ext cx="745340" cy="884099"/>
          </a:xfrm>
          <a:prstGeom prst="rect">
            <a:avLst/>
          </a:prstGeom>
        </p:spPr>
      </p:pic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33EC53A2-9BF1-40B8-8708-707FF595AA4B}"/>
              </a:ext>
            </a:extLst>
          </p:cNvPr>
          <p:cNvSpPr/>
          <p:nvPr/>
        </p:nvSpPr>
        <p:spPr>
          <a:xfrm>
            <a:off x="1920281" y="6083792"/>
            <a:ext cx="146114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/>
              <a:t>Jiaji Zhang</a:t>
            </a:r>
          </a:p>
          <a:p>
            <a:r>
              <a:rPr lang="en-US" altLang="ja-JP" sz="1100" dirty="0"/>
              <a:t>(</a:t>
            </a:r>
            <a:r>
              <a:rPr lang="en-US" sz="11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Zhejiang Lab</a:t>
            </a:r>
            <a:r>
              <a:rPr lang="en-US" altLang="ja-JP" sz="1100" dirty="0"/>
              <a:t>)</a:t>
            </a:r>
            <a:endParaRPr lang="ja-JP" altLang="en-US" sz="11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AA253346-89B2-47CF-BA47-D8A889A14553}"/>
              </a:ext>
            </a:extLst>
          </p:cNvPr>
          <p:cNvSpPr txBox="1"/>
          <p:nvPr/>
        </p:nvSpPr>
        <p:spPr>
          <a:xfrm>
            <a:off x="6549778" y="5181088"/>
            <a:ext cx="16217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Gauge fields</a:t>
            </a:r>
          </a:p>
        </p:txBody>
      </p:sp>
      <p:pic>
        <p:nvPicPr>
          <p:cNvPr id="46" name="図 45">
            <a:extLst>
              <a:ext uri="{FF2B5EF4-FFF2-40B4-BE49-F238E27FC236}">
                <a16:creationId xmlns:a16="http://schemas.microsoft.com/office/drawing/2014/main" id="{4228DB76-E4D3-47FC-9D2F-B37AD117237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857982" y="5667366"/>
            <a:ext cx="1259313" cy="952557"/>
          </a:xfrm>
          <a:prstGeom prst="rect">
            <a:avLst/>
          </a:prstGeom>
        </p:spPr>
      </p:pic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5A89C5B9-DA12-4369-A8EE-90D20416825E}"/>
              </a:ext>
            </a:extLst>
          </p:cNvPr>
          <p:cNvSpPr txBox="1"/>
          <p:nvPr/>
        </p:nvSpPr>
        <p:spPr>
          <a:xfrm>
            <a:off x="3156492" y="4974725"/>
            <a:ext cx="46373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 err="1">
                <a:solidFill>
                  <a:srgbClr val="FF0000"/>
                </a:solidFill>
              </a:rPr>
              <a:t>Holstein-Peierls+bath</a:t>
            </a:r>
            <a:endParaRPr lang="en-US" altLang="ja-JP" dirty="0">
              <a:solidFill>
                <a:srgbClr val="FF0000"/>
              </a:solidFill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3C9DF929-6771-413F-82A5-F125D8EA0FB9}"/>
              </a:ext>
            </a:extLst>
          </p:cNvPr>
          <p:cNvSpPr/>
          <p:nvPr/>
        </p:nvSpPr>
        <p:spPr>
          <a:xfrm>
            <a:off x="8114621" y="3558799"/>
            <a:ext cx="13036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/>
              <a:t>Takahashi</a:t>
            </a: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ED09E9C1-67AD-421B-BF8C-7B2517CAECE6}"/>
              </a:ext>
            </a:extLst>
          </p:cNvPr>
          <p:cNvSpPr/>
          <p:nvPr/>
        </p:nvSpPr>
        <p:spPr>
          <a:xfrm>
            <a:off x="8137265" y="4708232"/>
            <a:ext cx="13036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/>
              <a:t>Hoshino</a:t>
            </a:r>
          </a:p>
        </p:txBody>
      </p:sp>
      <p:pic>
        <p:nvPicPr>
          <p:cNvPr id="51" name="図 50">
            <a:extLst>
              <a:ext uri="{FF2B5EF4-FFF2-40B4-BE49-F238E27FC236}">
                <a16:creationId xmlns:a16="http://schemas.microsoft.com/office/drawing/2014/main" id="{E7BD1586-E08B-4B00-8E66-9B5412C78DF4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073" y="4094458"/>
            <a:ext cx="600472" cy="730215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7664DA3F-68B4-4C2A-B3AF-39C077BED956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157" y="4103162"/>
            <a:ext cx="643123" cy="682822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8AC0D1C4-ABDC-4C5A-9D37-B72CA5B9FF7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214892" y="3866576"/>
            <a:ext cx="712762" cy="899438"/>
          </a:xfrm>
          <a:prstGeom prst="rect">
            <a:avLst/>
          </a:prstGeom>
        </p:spPr>
      </p:pic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D792A91F-9E63-4C30-A14B-AAC59481B132}"/>
              </a:ext>
            </a:extLst>
          </p:cNvPr>
          <p:cNvSpPr/>
          <p:nvPr/>
        </p:nvSpPr>
        <p:spPr>
          <a:xfrm>
            <a:off x="6566680" y="4785984"/>
            <a:ext cx="16726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/>
              <a:t>Hasegawa   Ito</a:t>
            </a:r>
          </a:p>
        </p:txBody>
      </p:sp>
      <p:pic>
        <p:nvPicPr>
          <p:cNvPr id="55" name="図 54">
            <a:extLst>
              <a:ext uri="{FF2B5EF4-FFF2-40B4-BE49-F238E27FC236}">
                <a16:creationId xmlns:a16="http://schemas.microsoft.com/office/drawing/2014/main" id="{A2D2FB2D-950D-4D24-B9F4-58F74C0A6553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269231" y="5318621"/>
            <a:ext cx="2017400" cy="1530342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2CD8FD1D-F453-44D2-820B-582F3DECF6D7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302" y="5387720"/>
            <a:ext cx="691919" cy="728008"/>
          </a:xfrm>
          <a:prstGeom prst="rect">
            <a:avLst/>
          </a:prstGeom>
        </p:spPr>
      </p:pic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F30F6E61-5177-4F2F-8A0B-A4E0E397F92F}"/>
              </a:ext>
            </a:extLst>
          </p:cNvPr>
          <p:cNvSpPr txBox="1"/>
          <p:nvPr/>
        </p:nvSpPr>
        <p:spPr>
          <a:xfrm>
            <a:off x="5398823" y="6158425"/>
            <a:ext cx="47899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66"/>
                </a:solidFill>
                <a:latin typeface="ＭＳ Ｐゴシック" panose="020B0600070205080204" pitchFamily="50" charset="-128"/>
              </a:rPr>
              <a:t>Cainelli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17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1" grpId="0"/>
      <p:bldP spid="7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1DADC4AD-A54A-442D-8BA6-C7D525722497}"/>
              </a:ext>
            </a:extLst>
          </p:cNvPr>
          <p:cNvSpPr/>
          <p:nvPr/>
        </p:nvSpPr>
        <p:spPr>
          <a:xfrm>
            <a:off x="6446927" y="1360952"/>
            <a:ext cx="2115269" cy="385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0" y="295841"/>
            <a:ext cx="8964488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Hierachcal F-P Eqs with gauge fields in U(1) symmetry</a:t>
            </a:r>
          </a:p>
          <a:p>
            <a:pPr>
              <a:defRPr/>
            </a:pPr>
            <a:r>
              <a:rPr lang="de-DE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(The U(1)-QHFPE)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28398" y="3077439"/>
          <a:ext cx="736596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65960" imgH="1371600" progId="Equation.DSMT4">
                  <p:embed/>
                </p:oleObj>
              </mc:Choice>
              <mc:Fallback>
                <p:oleObj name="Equation" r:id="rId2" imgW="7365960" imgH="137160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398" y="3077439"/>
                        <a:ext cx="7365960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EA76E09D-D66B-2CC5-ED2C-D471DF8A0AC2}"/>
              </a:ext>
            </a:extLst>
          </p:cNvPr>
          <p:cNvSpPr txBox="1"/>
          <p:nvPr/>
        </p:nvSpPr>
        <p:spPr>
          <a:xfrm>
            <a:off x="179512" y="1320529"/>
            <a:ext cx="6951826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2400" dirty="0"/>
              <a:t>System Hamiltonian now includes the Gauge field</a:t>
            </a:r>
          </a:p>
        </p:txBody>
      </p:sp>
      <p:graphicFrame>
        <p:nvGraphicFramePr>
          <p:cNvPr id="35" name="Object 4">
            <a:extLst>
              <a:ext uri="{FF2B5EF4-FFF2-40B4-BE49-F238E27FC236}">
                <a16:creationId xmlns:a16="http://schemas.microsoft.com/office/drawing/2014/main" id="{8B95B385-233D-4CC9-ADCA-CF2C1D9392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6534" y="1801906"/>
          <a:ext cx="20574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57400" imgH="774360" progId="Equation.DSMT4">
                  <p:embed/>
                </p:oleObj>
              </mc:Choice>
              <mc:Fallback>
                <p:oleObj name="Equation" r:id="rId4" imgW="2057400" imgH="774360" progId="Equation.DSMT4">
                  <p:embed/>
                  <p:pic>
                    <p:nvPicPr>
                      <p:cNvPr id="35" name="Object 4">
                        <a:extLst>
                          <a:ext uri="{FF2B5EF4-FFF2-40B4-BE49-F238E27FC236}">
                            <a16:creationId xmlns:a16="http://schemas.microsoft.com/office/drawing/2014/main" id="{8B95B385-233D-4CC9-ADCA-CF2C1D9392E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534" y="1801906"/>
                        <a:ext cx="20574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4">
            <a:extLst>
              <a:ext uri="{FF2B5EF4-FFF2-40B4-BE49-F238E27FC236}">
                <a16:creationId xmlns:a16="http://schemas.microsoft.com/office/drawing/2014/main" id="{1D24E20B-DDB0-4A3E-8471-53A3911D83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12259" y="1736579"/>
          <a:ext cx="4736880" cy="850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736880" imgH="850680" progId="Equation.DSMT4">
                  <p:embed/>
                </p:oleObj>
              </mc:Choice>
              <mc:Fallback>
                <p:oleObj name="Equation" r:id="rId6" imgW="4736880" imgH="850680" progId="Equation.DSMT4">
                  <p:embed/>
                  <p:pic>
                    <p:nvPicPr>
                      <p:cNvPr id="36" name="Object 4">
                        <a:extLst>
                          <a:ext uri="{FF2B5EF4-FFF2-40B4-BE49-F238E27FC236}">
                            <a16:creationId xmlns:a16="http://schemas.microsoft.com/office/drawing/2014/main" id="{1D24E20B-DDB0-4A3E-8471-53A3911D83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2259" y="1736579"/>
                        <a:ext cx="4736880" cy="8506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4">
            <a:extLst>
              <a:ext uri="{FF2B5EF4-FFF2-40B4-BE49-F238E27FC236}">
                <a16:creationId xmlns:a16="http://schemas.microsoft.com/office/drawing/2014/main" id="{D91D03BD-8E24-4130-80AE-0923C01A0C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1312528"/>
              </p:ext>
            </p:extLst>
          </p:nvPr>
        </p:nvGraphicFramePr>
        <p:xfrm>
          <a:off x="3912259" y="1723678"/>
          <a:ext cx="39370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936960" imgH="850680" progId="Equation.DSMT4">
                  <p:embed/>
                </p:oleObj>
              </mc:Choice>
              <mc:Fallback>
                <p:oleObj name="Equation" r:id="rId8" imgW="3936960" imgH="850680" progId="Equation.DSMT4">
                  <p:embed/>
                  <p:pic>
                    <p:nvPicPr>
                      <p:cNvPr id="37" name="Object 4">
                        <a:extLst>
                          <a:ext uri="{FF2B5EF4-FFF2-40B4-BE49-F238E27FC236}">
                            <a16:creationId xmlns:a16="http://schemas.microsoft.com/office/drawing/2014/main" id="{D91D03BD-8E24-4130-80AE-0923C01A0CA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2259" y="1723678"/>
                        <a:ext cx="39370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" name="Picture 16">
            <a:extLst>
              <a:ext uri="{FF2B5EF4-FFF2-40B4-BE49-F238E27FC236}">
                <a16:creationId xmlns:a16="http://schemas.microsoft.com/office/drawing/2014/main" id="{097F5B87-1D02-4561-A361-9CC93726BD61}"/>
              </a:ext>
            </a:extLst>
          </p:cNvPr>
          <p:cNvPicPr>
            <a:picLocks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52281" y="2032233"/>
            <a:ext cx="504056" cy="3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AABB7C93-B963-48CE-911B-DD3ACB016881}"/>
              </a:ext>
            </a:extLst>
          </p:cNvPr>
          <p:cNvSpPr txBox="1"/>
          <p:nvPr/>
        </p:nvSpPr>
        <p:spPr>
          <a:xfrm>
            <a:off x="276782" y="5740752"/>
            <a:ext cx="84265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000" dirty="0"/>
              <a:t>Beside              now includes the counter terms, the above HEOM is identical to the regular HEOM (in 3D space)</a:t>
            </a:r>
            <a:endParaRPr lang="en-US" sz="2000" dirty="0"/>
          </a:p>
        </p:txBody>
      </p:sp>
      <p:graphicFrame>
        <p:nvGraphicFramePr>
          <p:cNvPr id="40" name="Object 4">
            <a:extLst>
              <a:ext uri="{FF2B5EF4-FFF2-40B4-BE49-F238E27FC236}">
                <a16:creationId xmlns:a16="http://schemas.microsoft.com/office/drawing/2014/main" id="{B961107A-2530-4C83-8469-4B1CCE2415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179107"/>
              </p:ext>
            </p:extLst>
          </p:nvPr>
        </p:nvGraphicFramePr>
        <p:xfrm>
          <a:off x="1290638" y="5734050"/>
          <a:ext cx="6985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98400" imgH="406080" progId="Equation.DSMT4">
                  <p:embed/>
                </p:oleObj>
              </mc:Choice>
              <mc:Fallback>
                <p:oleObj name="Equation" r:id="rId11" imgW="698400" imgH="406080" progId="Equation.DSMT4">
                  <p:embed/>
                  <p:pic>
                    <p:nvPicPr>
                      <p:cNvPr id="40" name="Object 4">
                        <a:extLst>
                          <a:ext uri="{FF2B5EF4-FFF2-40B4-BE49-F238E27FC236}">
                            <a16:creationId xmlns:a16="http://schemas.microsoft.com/office/drawing/2014/main" id="{B961107A-2530-4C83-8469-4B1CCE2415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0638" y="5734050"/>
                        <a:ext cx="6985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23F28087-8191-4F41-BD0F-51A195826BC3}"/>
              </a:ext>
            </a:extLst>
          </p:cNvPr>
          <p:cNvSpPr txBox="1"/>
          <p:nvPr/>
        </p:nvSpPr>
        <p:spPr>
          <a:xfrm>
            <a:off x="177644" y="4310538"/>
            <a:ext cx="81379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/>
              <a:t>The HEOM with gauge field are expressed as</a:t>
            </a:r>
            <a:endParaRPr lang="en-US" dirty="0"/>
          </a:p>
        </p:txBody>
      </p:sp>
      <p:graphicFrame>
        <p:nvGraphicFramePr>
          <p:cNvPr id="43" name="Object 4">
            <a:extLst>
              <a:ext uri="{FF2B5EF4-FFF2-40B4-BE49-F238E27FC236}">
                <a16:creationId xmlns:a16="http://schemas.microsoft.com/office/drawing/2014/main" id="{C8B05A3B-AA91-4E24-832B-F31917D160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516495"/>
              </p:ext>
            </p:extLst>
          </p:nvPr>
        </p:nvGraphicFramePr>
        <p:xfrm>
          <a:off x="637855" y="4876561"/>
          <a:ext cx="7942262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949880" imgH="736560" progId="Equation.DSMT4">
                  <p:embed/>
                </p:oleObj>
              </mc:Choice>
              <mc:Fallback>
                <p:oleObj name="Equation" r:id="rId13" imgW="7949880" imgH="736560" progId="Equation.DSMT4">
                  <p:embed/>
                  <p:pic>
                    <p:nvPicPr>
                      <p:cNvPr id="43" name="Object 4">
                        <a:extLst>
                          <a:ext uri="{FF2B5EF4-FFF2-40B4-BE49-F238E27FC236}">
                            <a16:creationId xmlns:a16="http://schemas.microsoft.com/office/drawing/2014/main" id="{C8B05A3B-AA91-4E24-832B-F31917D1600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855" y="4876561"/>
                        <a:ext cx="7942262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EFF87120-B84C-4DF5-9AA6-40625C2ADCF9}"/>
              </a:ext>
            </a:extLst>
          </p:cNvPr>
          <p:cNvSpPr txBox="1"/>
          <p:nvPr/>
        </p:nvSpPr>
        <p:spPr>
          <a:xfrm>
            <a:off x="179512" y="2688136"/>
            <a:ext cx="87129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000" dirty="0"/>
              <a:t>The total Hamiltonian with Rotationally invariant system- bath </a:t>
            </a:r>
            <a:r>
              <a:rPr lang="en-US" altLang="ja-JP" sz="2000" dirty="0">
                <a:solidFill>
                  <a:srgbClr val="FF0000"/>
                </a:solidFill>
              </a:rPr>
              <a:t>(RISB model)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90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4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55AF3288-7B8E-4C06-B2E4-118D812A01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223642"/>
              </p:ext>
            </p:extLst>
          </p:nvPr>
        </p:nvGraphicFramePr>
        <p:xfrm>
          <a:off x="331788" y="1257300"/>
          <a:ext cx="8480425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483400" imgH="1473120" progId="Equation.DSMT4">
                  <p:embed/>
                </p:oleObj>
              </mc:Choice>
              <mc:Fallback>
                <p:oleObj name="Equation" r:id="rId3" imgW="8483400" imgH="1473120" progId="Equation.DSMT4">
                  <p:embed/>
                  <p:pic>
                    <p:nvPicPr>
                      <p:cNvPr id="18" name="Object 4">
                        <a:extLst>
                          <a:ext uri="{FF2B5EF4-FFF2-40B4-BE49-F238E27FC236}">
                            <a16:creationId xmlns:a16="http://schemas.microsoft.com/office/drawing/2014/main" id="{55AF3288-7B8E-4C06-B2E4-118D812A01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788" y="1257300"/>
                        <a:ext cx="8480425" cy="147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8">
            <a:extLst>
              <a:ext uri="{FF2B5EF4-FFF2-40B4-BE49-F238E27FC236}">
                <a16:creationId xmlns:a16="http://schemas.microsoft.com/office/drawing/2014/main" id="{0F27B283-CBE1-4CA9-B894-0FDE6E60F14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9725" y="3502025"/>
          <a:ext cx="4927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927320" imgH="660240" progId="Equation.DSMT4">
                  <p:embed/>
                </p:oleObj>
              </mc:Choice>
              <mc:Fallback>
                <p:oleObj name="Equation" r:id="rId5" imgW="4927320" imgH="660240" progId="Equation.DSMT4">
                  <p:embed/>
                  <p:pic>
                    <p:nvPicPr>
                      <p:cNvPr id="34" name="Object 8">
                        <a:extLst>
                          <a:ext uri="{FF2B5EF4-FFF2-40B4-BE49-F238E27FC236}">
                            <a16:creationId xmlns:a16="http://schemas.microsoft.com/office/drawing/2014/main" id="{0F27B283-CBE1-4CA9-B894-0FDE6E60F14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725" y="3502025"/>
                        <a:ext cx="49276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9">
            <a:extLst>
              <a:ext uri="{FF2B5EF4-FFF2-40B4-BE49-F238E27FC236}">
                <a16:creationId xmlns:a16="http://schemas.microsoft.com/office/drawing/2014/main" id="{E9B3AAF4-7ADB-4D1D-9CE2-7FD9F9532EB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08104" y="3773939"/>
          <a:ext cx="37973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797280" imgH="520560" progId="Equation.DSMT4">
                  <p:embed/>
                </p:oleObj>
              </mc:Choice>
              <mc:Fallback>
                <p:oleObj name="Equation" r:id="rId7" imgW="3797280" imgH="520560" progId="Equation.DSMT4">
                  <p:embed/>
                  <p:pic>
                    <p:nvPicPr>
                      <p:cNvPr id="35" name="Object 9">
                        <a:extLst>
                          <a:ext uri="{FF2B5EF4-FFF2-40B4-BE49-F238E27FC236}">
                            <a16:creationId xmlns:a16="http://schemas.microsoft.com/office/drawing/2014/main" id="{E9B3AAF4-7ADB-4D1D-9CE2-7FD9F9532EB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3773939"/>
                        <a:ext cx="37973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 Box 10">
            <a:extLst>
              <a:ext uri="{FF2B5EF4-FFF2-40B4-BE49-F238E27FC236}">
                <a16:creationId xmlns:a16="http://schemas.microsoft.com/office/drawing/2014/main" id="{EDC5FEE6-7B2D-41B3-9C60-5025DE36A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4" y="2745950"/>
            <a:ext cx="37433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0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Liouvillian</a:t>
            </a:r>
          </a:p>
        </p:txBody>
      </p:sp>
      <p:sp>
        <p:nvSpPr>
          <p:cNvPr id="16" name="Text Box 10">
            <a:extLst>
              <a:ext uri="{FF2B5EF4-FFF2-40B4-BE49-F238E27FC236}">
                <a16:creationId xmlns:a16="http://schemas.microsoft.com/office/drawing/2014/main" id="{859F2C11-202E-456D-8773-ACED20A77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6512" y="4427903"/>
            <a:ext cx="61206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de-DE" altLang="ja-JP" sz="20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Fluctuation-dissipation operators are now given by</a:t>
            </a:r>
          </a:p>
        </p:txBody>
      </p:sp>
      <p:sp>
        <p:nvSpPr>
          <p:cNvPr id="17" name="正方形/長方形 19">
            <a:extLst>
              <a:ext uri="{FF2B5EF4-FFF2-40B4-BE49-F238E27FC236}">
                <a16:creationId xmlns:a16="http://schemas.microsoft.com/office/drawing/2014/main" id="{5E4AADD7-FE85-493B-9973-8D8E78CA5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0" y="112685"/>
            <a:ext cx="57647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In Wigner representation, we have</a:t>
            </a:r>
          </a:p>
          <a:p>
            <a:r>
              <a:rPr lang="en-US" altLang="ja-JP" sz="2400" dirty="0"/>
              <a:t>Quantum Hierarchical Fokker-Planck Eq.</a:t>
            </a:r>
          </a:p>
        </p:txBody>
      </p:sp>
      <p:graphicFrame>
        <p:nvGraphicFramePr>
          <p:cNvPr id="14" name="Object 9">
            <a:extLst>
              <a:ext uri="{FF2B5EF4-FFF2-40B4-BE49-F238E27FC236}">
                <a16:creationId xmlns:a16="http://schemas.microsoft.com/office/drawing/2014/main" id="{0F80B3E2-92AA-4182-9CDE-0B62C8FD097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17480" y="5801506"/>
          <a:ext cx="2082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82600" imgH="787320" progId="Equation.DSMT4">
                  <p:embed/>
                </p:oleObj>
              </mc:Choice>
              <mc:Fallback>
                <p:oleObj name="Equation" r:id="rId9" imgW="2082600" imgH="787320" progId="Equation.DSMT4">
                  <p:embed/>
                  <p:pic>
                    <p:nvPicPr>
                      <p:cNvPr id="14" name="Object 9">
                        <a:extLst>
                          <a:ext uri="{FF2B5EF4-FFF2-40B4-BE49-F238E27FC236}">
                            <a16:creationId xmlns:a16="http://schemas.microsoft.com/office/drawing/2014/main" id="{0F80B3E2-92AA-4182-9CDE-0B62C8FD097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480" y="5801506"/>
                        <a:ext cx="2082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>
            <a:extLst>
              <a:ext uri="{FF2B5EF4-FFF2-40B4-BE49-F238E27FC236}">
                <a16:creationId xmlns:a16="http://schemas.microsoft.com/office/drawing/2014/main" id="{480C45E1-F3A0-4CAA-B9BD-005A7A2AB0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7653420"/>
              </p:ext>
            </p:extLst>
          </p:nvPr>
        </p:nvGraphicFramePr>
        <p:xfrm>
          <a:off x="753142" y="4935335"/>
          <a:ext cx="5867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867280" imgH="736560" progId="Equation.DSMT4">
                  <p:embed/>
                </p:oleObj>
              </mc:Choice>
              <mc:Fallback>
                <p:oleObj name="Equation" r:id="rId11" imgW="5867280" imgH="736560" progId="Equation.DSMT4">
                  <p:embed/>
                  <p:pic>
                    <p:nvPicPr>
                      <p:cNvPr id="19" name="Object 9">
                        <a:extLst>
                          <a:ext uri="{FF2B5EF4-FFF2-40B4-BE49-F238E27FC236}">
                            <a16:creationId xmlns:a16="http://schemas.microsoft.com/office/drawing/2014/main" id="{480C45E1-F3A0-4CAA-B9BD-005A7A2AB0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142" y="4935335"/>
                        <a:ext cx="5867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9">
            <a:extLst>
              <a:ext uri="{FF2B5EF4-FFF2-40B4-BE49-F238E27FC236}">
                <a16:creationId xmlns:a16="http://schemas.microsoft.com/office/drawing/2014/main" id="{6EAD4338-F07A-4806-944D-DF1442511DB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5576" y="4937719"/>
          <a:ext cx="4953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952880" imgH="736560" progId="Equation.DSMT4">
                  <p:embed/>
                </p:oleObj>
              </mc:Choice>
              <mc:Fallback>
                <p:oleObj name="Equation" r:id="rId13" imgW="4952880" imgH="736560" progId="Equation.DSMT4">
                  <p:embed/>
                  <p:pic>
                    <p:nvPicPr>
                      <p:cNvPr id="20" name="Object 9">
                        <a:extLst>
                          <a:ext uri="{FF2B5EF4-FFF2-40B4-BE49-F238E27FC236}">
                            <a16:creationId xmlns:a16="http://schemas.microsoft.com/office/drawing/2014/main" id="{6EAD4338-F07A-4806-944D-DF1442511DB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4937719"/>
                        <a:ext cx="49530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9613019-6062-43C1-A0D8-343C541693ED}"/>
              </a:ext>
            </a:extLst>
          </p:cNvPr>
          <p:cNvSpPr txBox="1"/>
          <p:nvPr/>
        </p:nvSpPr>
        <p:spPr>
          <a:xfrm>
            <a:off x="8451108" y="408813"/>
            <a:ext cx="10801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Yang</a:t>
            </a:r>
            <a:endParaRPr lang="en-US" dirty="0"/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32C9B1F3-D5C3-4029-84A5-F0E2A8E668A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05889" y="112685"/>
            <a:ext cx="733960" cy="94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958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94C2CED1-64FF-40D3-9090-F71FE379F0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80" y="4487634"/>
            <a:ext cx="1521106" cy="1570428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28D0908-0554-4B7F-8DB8-B342174CBC7B}"/>
              </a:ext>
            </a:extLst>
          </p:cNvPr>
          <p:cNvSpPr txBox="1"/>
          <p:nvPr/>
        </p:nvSpPr>
        <p:spPr>
          <a:xfrm>
            <a:off x="107504" y="304012"/>
            <a:ext cx="64807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de-DE" sz="28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Aharonov-Bohm (AB) ring (2D case)</a:t>
            </a:r>
            <a:endParaRPr lang="en-US" sz="2800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07EAB161-D45D-4DEA-B6F5-C3FEAFBE2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8706" y="3933056"/>
            <a:ext cx="5400601" cy="3033782"/>
          </a:xfrm>
          <a:prstGeom prst="rect">
            <a:avLst/>
          </a:prstGeom>
        </p:spPr>
      </p:pic>
      <p:graphicFrame>
        <p:nvGraphicFramePr>
          <p:cNvPr id="16" name="Object 13">
            <a:extLst>
              <a:ext uri="{FF2B5EF4-FFF2-40B4-BE49-F238E27FC236}">
                <a16:creationId xmlns:a16="http://schemas.microsoft.com/office/drawing/2014/main" id="{386EA466-1159-416D-ADE5-CCB89A8582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1520" y="1450486"/>
          <a:ext cx="88011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800920" imgH="774360" progId="Equation.DSMT4">
                  <p:embed/>
                </p:oleObj>
              </mc:Choice>
              <mc:Fallback>
                <p:oleObj name="Equation" r:id="rId4" imgW="8800920" imgH="774360" progId="Equation.DSMT4">
                  <p:embed/>
                  <p:pic>
                    <p:nvPicPr>
                      <p:cNvPr id="16" name="Object 13">
                        <a:extLst>
                          <a:ext uri="{FF2B5EF4-FFF2-40B4-BE49-F238E27FC236}">
                            <a16:creationId xmlns:a16="http://schemas.microsoft.com/office/drawing/2014/main" id="{386EA466-1159-416D-ADE5-CCB89A85820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450486"/>
                        <a:ext cx="88011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F01358F-D8CB-42A0-AFD1-918F46D7D69F}"/>
              </a:ext>
            </a:extLst>
          </p:cNvPr>
          <p:cNvSpPr txBox="1"/>
          <p:nvPr/>
        </p:nvSpPr>
        <p:spPr>
          <a:xfrm>
            <a:off x="107504" y="926375"/>
            <a:ext cx="18722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/>
              <a:t>RISB model</a:t>
            </a:r>
            <a:endParaRPr lang="en-US" sz="2400" dirty="0"/>
          </a:p>
        </p:txBody>
      </p:sp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05946BB0-D338-48A4-B8DF-6290A226BA2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453" y="2960069"/>
          <a:ext cx="77216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21280" imgH="774360" progId="Equation.DSMT4">
                  <p:embed/>
                </p:oleObj>
              </mc:Choice>
              <mc:Fallback>
                <p:oleObj name="Equation" r:id="rId6" imgW="7721280" imgH="77436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05946BB0-D338-48A4-B8DF-6290A226BA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453" y="2960069"/>
                        <a:ext cx="77216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A105AFC-EF1B-4823-8DE6-6EF6AB09965B}"/>
              </a:ext>
            </a:extLst>
          </p:cNvPr>
          <p:cNvSpPr txBox="1"/>
          <p:nvPr/>
        </p:nvSpPr>
        <p:spPr>
          <a:xfrm>
            <a:off x="120891" y="2374772"/>
            <a:ext cx="18722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/>
              <a:t>CL model</a:t>
            </a:r>
            <a:endParaRPr lang="en-US" sz="2400" dirty="0"/>
          </a:p>
        </p:txBody>
      </p:sp>
      <p:pic>
        <p:nvPicPr>
          <p:cNvPr id="21" name="Picture 8">
            <a:extLst>
              <a:ext uri="{FF2B5EF4-FFF2-40B4-BE49-F238E27FC236}">
                <a16:creationId xmlns:a16="http://schemas.microsoft.com/office/drawing/2014/main" id="{7C29E195-2E7D-4766-815F-85A2314FB8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40352" y="361266"/>
            <a:ext cx="1202840" cy="105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F1A412FB-B27A-43B6-A0D4-8BACF3CFE58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8901258">
            <a:off x="8102862" y="778828"/>
            <a:ext cx="500906" cy="214364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381310F8-AA45-4A8D-91B3-35E6DFFFFE8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488703">
            <a:off x="8018445" y="2546392"/>
            <a:ext cx="981280" cy="827353"/>
          </a:xfrm>
          <a:prstGeom prst="rect">
            <a:avLst/>
          </a:prstGeom>
        </p:spPr>
      </p:pic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8EA0312-DD34-4678-84B8-25D209D39EA3}"/>
              </a:ext>
            </a:extLst>
          </p:cNvPr>
          <p:cNvSpPr txBox="1"/>
          <p:nvPr/>
        </p:nvSpPr>
        <p:spPr>
          <a:xfrm>
            <a:off x="2339752" y="3906557"/>
            <a:ext cx="1044116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(a) RISB</a:t>
            </a:r>
            <a:endParaRPr lang="en-US" sz="1600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14510ABA-948B-4FC8-A7B8-F82F2E29F26E}"/>
              </a:ext>
            </a:extLst>
          </p:cNvPr>
          <p:cNvSpPr txBox="1"/>
          <p:nvPr/>
        </p:nvSpPr>
        <p:spPr>
          <a:xfrm>
            <a:off x="4788024" y="3933056"/>
            <a:ext cx="1044116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(b) CL</a:t>
            </a:r>
            <a:endParaRPr lang="en-US" sz="1600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1525D641-D608-4ADD-9EE1-8A399A3F9F36}"/>
              </a:ext>
            </a:extLst>
          </p:cNvPr>
          <p:cNvSpPr txBox="1"/>
          <p:nvPr/>
        </p:nvSpPr>
        <p:spPr>
          <a:xfrm>
            <a:off x="746346" y="4487634"/>
            <a:ext cx="1246753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Single path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1938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1241833-0EA0-49D0-A711-4AE5433D9774}"/>
              </a:ext>
            </a:extLst>
          </p:cNvPr>
          <p:cNvSpPr txBox="1"/>
          <p:nvPr/>
        </p:nvSpPr>
        <p:spPr>
          <a:xfrm>
            <a:off x="251520" y="251937"/>
            <a:ext cx="68407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dirty="0"/>
              <a:t>Application to Aharonov-Bohm ring</a:t>
            </a:r>
            <a:endParaRPr lang="en-US" sz="3200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ACE11A2E-4E30-4AC2-986C-42F0D70500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02" y="1092207"/>
            <a:ext cx="5039022" cy="265744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4CFC4848-10AF-4616-974F-00A32F05DE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07" y="4190996"/>
            <a:ext cx="5004048" cy="248626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D948C41-0C93-4073-8F7F-90754F2A79DD}"/>
              </a:ext>
            </a:extLst>
          </p:cNvPr>
          <p:cNvSpPr txBox="1"/>
          <p:nvPr/>
        </p:nvSpPr>
        <p:spPr>
          <a:xfrm>
            <a:off x="251520" y="382166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Aharonov-Bohm phase oscillations  </a:t>
            </a:r>
            <a:endParaRPr 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2E48F33-C09F-4C7A-9AE3-1172FB24C0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8197" y="166480"/>
            <a:ext cx="1672285" cy="1528193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CA50EA3-779A-43BC-91EC-9569C81C9E95}"/>
              </a:ext>
            </a:extLst>
          </p:cNvPr>
          <p:cNvSpPr txBox="1"/>
          <p:nvPr/>
        </p:nvSpPr>
        <p:spPr>
          <a:xfrm>
            <a:off x="1475656" y="918767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Wigner distribution</a:t>
            </a:r>
            <a:endParaRPr 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330A454-0CBA-40E4-A6D4-D0C9F9BDEFF5}"/>
              </a:ext>
            </a:extLst>
          </p:cNvPr>
          <p:cNvSpPr txBox="1"/>
          <p:nvPr/>
        </p:nvSpPr>
        <p:spPr>
          <a:xfrm>
            <a:off x="2834763" y="5261664"/>
            <a:ext cx="445956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solidFill>
                  <a:srgbClr val="0066FF"/>
                </a:solidFill>
              </a:rPr>
              <a:t>CL</a:t>
            </a:r>
            <a:endParaRPr kumimoji="1" lang="ja-JP" altLang="en-US" sz="1600" dirty="0">
              <a:solidFill>
                <a:srgbClr val="0066FF"/>
              </a:solidFill>
            </a:endParaRPr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E66B0172-5B5C-401B-8317-2E5D7EC5D639}"/>
              </a:ext>
            </a:extLst>
          </p:cNvPr>
          <p:cNvCxnSpPr>
            <a:cxnSpLocks/>
          </p:cNvCxnSpPr>
          <p:nvPr/>
        </p:nvCxnSpPr>
        <p:spPr>
          <a:xfrm flipH="1">
            <a:off x="1646664" y="4917045"/>
            <a:ext cx="1304379" cy="15766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FE474CC2-74C8-4EFD-A428-6C0E77C80792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1750003" y="5430941"/>
            <a:ext cx="1084760" cy="117843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2CE431A1-E0C2-495D-A4EA-B2F024A00E21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3280719" y="5430941"/>
            <a:ext cx="211161" cy="344619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3EA9B17-1F6E-4BA2-AFDD-6A43B6EE34D7}"/>
              </a:ext>
            </a:extLst>
          </p:cNvPr>
          <p:cNvSpPr txBox="1"/>
          <p:nvPr/>
        </p:nvSpPr>
        <p:spPr>
          <a:xfrm>
            <a:off x="2743578" y="4747768"/>
            <a:ext cx="66236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RISB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B6E322DF-E918-4B5A-9997-E613455B2137}"/>
              </a:ext>
            </a:extLst>
          </p:cNvPr>
          <p:cNvCxnSpPr>
            <a:cxnSpLocks/>
          </p:cNvCxnSpPr>
          <p:nvPr/>
        </p:nvCxnSpPr>
        <p:spPr>
          <a:xfrm>
            <a:off x="3371903" y="4931208"/>
            <a:ext cx="480017" cy="37000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FC9B2FF-DE8D-4385-9A8F-7D19296DBEE7}"/>
              </a:ext>
            </a:extLst>
          </p:cNvPr>
          <p:cNvSpPr txBox="1"/>
          <p:nvPr/>
        </p:nvSpPr>
        <p:spPr>
          <a:xfrm>
            <a:off x="1828849" y="4313079"/>
            <a:ext cx="72327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weak</a:t>
            </a:r>
            <a:endParaRPr kumimoji="1" lang="ja-JP" altLang="en-US" dirty="0">
              <a:solidFill>
                <a:srgbClr val="0066FF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C6BBE440-9E8C-4047-9DE6-9DBB1B8CFD90}"/>
              </a:ext>
            </a:extLst>
          </p:cNvPr>
          <p:cNvSpPr txBox="1"/>
          <p:nvPr/>
        </p:nvSpPr>
        <p:spPr>
          <a:xfrm>
            <a:off x="4139952" y="4323188"/>
            <a:ext cx="82586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strong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AB3BF7BA-0B86-477C-9A8D-39CC1CE08956}"/>
              </a:ext>
            </a:extLst>
          </p:cNvPr>
          <p:cNvSpPr txBox="1"/>
          <p:nvPr/>
        </p:nvSpPr>
        <p:spPr>
          <a:xfrm>
            <a:off x="7454877" y="127258"/>
            <a:ext cx="1246753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Two paths</a:t>
            </a:r>
            <a:endParaRPr lang="en-US" sz="1600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16AE307-B15B-458B-B396-0AD26BF35531}"/>
              </a:ext>
            </a:extLst>
          </p:cNvPr>
          <p:cNvSpPr txBox="1"/>
          <p:nvPr/>
        </p:nvSpPr>
        <p:spPr>
          <a:xfrm>
            <a:off x="5323754" y="137111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Cross section</a:t>
            </a:r>
            <a:endParaRPr lang="en-US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7A78B7B9-1E68-4D6E-8E0C-364DB79F3A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4152" y="1814138"/>
            <a:ext cx="3941381" cy="2550434"/>
          </a:xfrm>
          <a:prstGeom prst="rect">
            <a:avLst/>
          </a:prstGeom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8B92755-FE46-4C9E-8C31-2162E09BF840}"/>
              </a:ext>
            </a:extLst>
          </p:cNvPr>
          <p:cNvSpPr txBox="1"/>
          <p:nvPr/>
        </p:nvSpPr>
        <p:spPr>
          <a:xfrm>
            <a:off x="5323754" y="1687868"/>
            <a:ext cx="2488606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(a) </a:t>
            </a:r>
            <a:r>
              <a:rPr lang="en-US" altLang="ja-JP" sz="1600" dirty="0">
                <a:solidFill>
                  <a:srgbClr val="0066FF"/>
                </a:solidFill>
              </a:rPr>
              <a:t>Weak</a:t>
            </a:r>
            <a:r>
              <a:rPr lang="en-US" altLang="ja-JP" sz="1600" dirty="0"/>
              <a:t> SB coupling</a:t>
            </a:r>
            <a:endParaRPr lang="en-US" sz="1600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8728576-5FD4-4FB8-BD60-C9AC80FAF613}"/>
              </a:ext>
            </a:extLst>
          </p:cNvPr>
          <p:cNvSpPr txBox="1"/>
          <p:nvPr/>
        </p:nvSpPr>
        <p:spPr>
          <a:xfrm>
            <a:off x="5255568" y="4127235"/>
            <a:ext cx="2257914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(b) </a:t>
            </a:r>
            <a:r>
              <a:rPr lang="en-US" altLang="ja-JP" sz="1600" dirty="0">
                <a:solidFill>
                  <a:srgbClr val="FF0000"/>
                </a:solidFill>
              </a:rPr>
              <a:t>strong</a:t>
            </a:r>
            <a:r>
              <a:rPr lang="en-US" altLang="ja-JP" sz="1600" dirty="0"/>
              <a:t> SB coupling </a:t>
            </a:r>
            <a:endParaRPr lang="en-US" sz="1600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DBF61F88-00DC-4E65-A403-3D897CA2FB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9897" y="4514394"/>
            <a:ext cx="4075636" cy="188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91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6" grpId="0" animBg="1"/>
      <p:bldP spid="28" grpId="0" animBg="1"/>
      <p:bldP spid="29" grpId="0" animBg="1"/>
      <p:bldP spid="19" grpId="0"/>
      <p:bldP spid="24" grpId="0" animBg="1"/>
      <p:bldP spid="2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249510" y="1175849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189286140"/>
              </p:ext>
            </p:extLst>
          </p:nvPr>
        </p:nvGraphicFramePr>
        <p:xfrm>
          <a:off x="1580885" y="1408866"/>
          <a:ext cx="200628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06280" imgH="838080" progId="Equation.DSMT4">
                  <p:embed/>
                </p:oleObj>
              </mc:Choice>
              <mc:Fallback>
                <p:oleObj name="Equation" r:id="rId3" imgW="2006280" imgH="838080" progId="Equation.DSMT4">
                  <p:embed/>
                  <p:pic>
                    <p:nvPicPr>
                      <p:cNvPr id="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0885" y="1408866"/>
                        <a:ext cx="2006280" cy="838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9136025"/>
              </p:ext>
            </p:extLst>
          </p:nvPr>
        </p:nvGraphicFramePr>
        <p:xfrm>
          <a:off x="1220845" y="3678610"/>
          <a:ext cx="53848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84520" imgH="1752480" progId="Equation.DSMT4">
                  <p:embed/>
                </p:oleObj>
              </mc:Choice>
              <mc:Fallback>
                <p:oleObj name="Equation" r:id="rId5" imgW="5384520" imgH="1752480" progId="Equation.DSMT4">
                  <p:embed/>
                  <p:pic>
                    <p:nvPicPr>
                      <p:cNvPr id="9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0845" y="3678610"/>
                        <a:ext cx="5384800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992275"/>
              </p:ext>
            </p:extLst>
          </p:nvPr>
        </p:nvGraphicFramePr>
        <p:xfrm>
          <a:off x="2644482" y="2225608"/>
          <a:ext cx="21717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71520" imgH="825480" progId="Equation.DSMT4">
                  <p:embed/>
                </p:oleObj>
              </mc:Choice>
              <mc:Fallback>
                <p:oleObj name="Equation" r:id="rId7" imgW="2171520" imgH="825480" progId="Equation.DSMT4">
                  <p:embed/>
                  <p:pic>
                    <p:nvPicPr>
                      <p:cNvPr id="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4482" y="2225608"/>
                        <a:ext cx="21717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Rectangle 21"/>
          <p:cNvSpPr>
            <a:spLocks noChangeArrowheads="1"/>
          </p:cNvSpPr>
          <p:nvPr/>
        </p:nvSpPr>
        <p:spPr bwMode="auto">
          <a:xfrm>
            <a:off x="532130" y="2347296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sp>
        <p:nvSpPr>
          <p:cNvPr id="101" name="Rectangle 21"/>
          <p:cNvSpPr>
            <a:spLocks noChangeArrowheads="1"/>
          </p:cNvSpPr>
          <p:nvPr/>
        </p:nvSpPr>
        <p:spPr bwMode="auto">
          <a:xfrm>
            <a:off x="539552" y="3133961"/>
            <a:ext cx="43733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(singularity)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cxnSp>
        <p:nvCxnSpPr>
          <p:cNvPr id="4" name="直線矢印コネクタ 3"/>
          <p:cNvCxnSpPr/>
          <p:nvPr/>
        </p:nvCxnSpPr>
        <p:spPr>
          <a:xfrm flipV="1">
            <a:off x="5018094" y="2598000"/>
            <a:ext cx="425729" cy="10906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21"/>
          <p:cNvSpPr>
            <a:spLocks noChangeArrowheads="1"/>
          </p:cNvSpPr>
          <p:nvPr/>
        </p:nvSpPr>
        <p:spPr bwMode="auto">
          <a:xfrm>
            <a:off x="5701052" y="2291127"/>
            <a:ext cx="18453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en-US" altLang="ja-JP" sz="2400" dirty="0">
              <a:solidFill>
                <a:srgbClr val="0541EB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03" name="Rectangle 21"/>
          <p:cNvSpPr>
            <a:spLocks noChangeArrowheads="1"/>
          </p:cNvSpPr>
          <p:nvPr/>
        </p:nvSpPr>
        <p:spPr bwMode="auto">
          <a:xfrm>
            <a:off x="2551721" y="5825080"/>
            <a:ext cx="18389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chemeClr val="accent1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badly diverges</a:t>
            </a: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4241377" y="1500500"/>
            <a:ext cx="46618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   Markovian at high Temp</a:t>
            </a: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67944" y="1639052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正方形/長方形 15"/>
          <p:cNvSpPr/>
          <p:nvPr/>
        </p:nvSpPr>
        <p:spPr>
          <a:xfrm>
            <a:off x="1862967" y="5412701"/>
            <a:ext cx="1191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+</a:t>
            </a:r>
            <a:r>
              <a:rPr lang="en-US" altLang="ja-JP" dirty="0"/>
              <a:t>diverges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3570046" y="5443479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 diverges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88690" y="3408462"/>
            <a:ext cx="1564638" cy="2462570"/>
          </a:xfrm>
          <a:prstGeom prst="rect">
            <a:avLst/>
          </a:prstGeom>
        </p:spPr>
      </p:pic>
      <p:sp>
        <p:nvSpPr>
          <p:cNvPr id="18" name="タイトル 1">
            <a:extLst>
              <a:ext uri="{FF2B5EF4-FFF2-40B4-BE49-F238E27FC236}">
                <a16:creationId xmlns:a16="http://schemas.microsoft.com/office/drawing/2014/main" id="{F2D2F1E7-F2C5-4BC7-ADD8-FBCFF5DA2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75866" y="324740"/>
            <a:ext cx="9361040" cy="800004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Anomalies </a:t>
            </a:r>
            <a:r>
              <a:rPr lang="en-US" sz="3600" dirty="0">
                <a:solidFill>
                  <a:srgbClr val="0C0597"/>
                </a:solidFill>
              </a:rPr>
              <a:t>exhibited by </a:t>
            </a:r>
            <a:r>
              <a:rPr lang="en-US" sz="3600" dirty="0">
                <a:solidFill>
                  <a:srgbClr val="FF0000"/>
                </a:solidFill>
              </a:rPr>
              <a:t>Ohmic bath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0433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89F8E1-3147-E378-CF8C-A1DA877DC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図 82">
            <a:extLst>
              <a:ext uri="{FF2B5EF4-FFF2-40B4-BE49-F238E27FC236}">
                <a16:creationId xmlns:a16="http://schemas.microsoft.com/office/drawing/2014/main" id="{32053797-033F-33F8-1DE5-D51BC5FAA2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280" y="1426984"/>
            <a:ext cx="2362556" cy="3159273"/>
          </a:xfrm>
          <a:prstGeom prst="rect">
            <a:avLst/>
          </a:prstGeom>
        </p:spPr>
      </p:pic>
      <p:sp>
        <p:nvSpPr>
          <p:cNvPr id="12" name="正方形/長方形 25">
            <a:extLst>
              <a:ext uri="{FF2B5EF4-FFF2-40B4-BE49-F238E27FC236}">
                <a16:creationId xmlns:a16="http://schemas.microsoft.com/office/drawing/2014/main" id="{206436D1-0ACE-A2EA-7A38-FC9EAC0411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174" y="835055"/>
            <a:ext cx="27719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Brownian oscillator</a:t>
            </a:r>
          </a:p>
        </p:txBody>
      </p:sp>
      <p:graphicFrame>
        <p:nvGraphicFramePr>
          <p:cNvPr id="9" name="Object 7">
            <a:extLst>
              <a:ext uri="{FF2B5EF4-FFF2-40B4-BE49-F238E27FC236}">
                <a16:creationId xmlns:a16="http://schemas.microsoft.com/office/drawing/2014/main" id="{909B9234-06F7-2C45-B95B-ED5B637C87C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87463" y="1377950"/>
          <a:ext cx="220662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73040" imgH="711000" progId="Equation.DSMT4">
                  <p:embed/>
                </p:oleObj>
              </mc:Choice>
              <mc:Fallback>
                <p:oleObj name="Equation" r:id="rId4" imgW="2273040" imgH="711000" progId="Equation.DSMT4">
                  <p:embed/>
                  <p:pic>
                    <p:nvPicPr>
                      <p:cNvPr id="9" name="Object 7">
                        <a:extLst>
                          <a:ext uri="{FF2B5EF4-FFF2-40B4-BE49-F238E27FC236}">
                            <a16:creationId xmlns:a16="http://schemas.microsoft.com/office/drawing/2014/main" id="{909B9234-06F7-2C45-B95B-ED5B637C87C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7463" y="1377950"/>
                        <a:ext cx="2206625" cy="688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AE89CA3-5C23-2530-E3FE-F43C0B20ED90}"/>
              </a:ext>
            </a:extLst>
          </p:cNvPr>
          <p:cNvSpPr txBox="1"/>
          <p:nvPr/>
        </p:nvSpPr>
        <p:spPr>
          <a:xfrm>
            <a:off x="3110720" y="864254"/>
            <a:ext cx="3946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(</a:t>
            </a:r>
            <a:r>
              <a:rPr lang="en-US" altLang="ja-JP" sz="1400" dirty="0" err="1"/>
              <a:t>Grabert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Scharmm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Ingold</a:t>
            </a:r>
            <a:r>
              <a:rPr lang="en-US" altLang="ja-JP" sz="1400" dirty="0"/>
              <a:t> . </a:t>
            </a:r>
            <a:r>
              <a:rPr lang="en-US" altLang="ja-JP" sz="1400" dirty="0" err="1"/>
              <a:t>Phys</a:t>
            </a:r>
            <a:r>
              <a:rPr lang="en-US" altLang="ja-JP" sz="1400" dirty="0"/>
              <a:t> Rep</a:t>
            </a:r>
            <a:r>
              <a:rPr lang="en-US" altLang="ja-JP" dirty="0"/>
              <a:t>. </a:t>
            </a:r>
            <a:r>
              <a:rPr lang="en-US" altLang="ja-JP" sz="1400" dirty="0"/>
              <a:t>1980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17" name="正方形/長方形 25">
            <a:extLst>
              <a:ext uri="{FF2B5EF4-FFF2-40B4-BE49-F238E27FC236}">
                <a16:creationId xmlns:a16="http://schemas.microsoft.com/office/drawing/2014/main" id="{37CE3C71-4D17-451B-24AC-94B2AB41B4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174" y="241144"/>
            <a:ext cx="68704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chemeClr val="tx2"/>
                </a:solidFill>
              </a:rPr>
              <a:t>Ohmic case</a:t>
            </a: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B86AE28-BC79-8EA4-3AB1-BB911179E094}"/>
              </a:ext>
            </a:extLst>
          </p:cNvPr>
          <p:cNvSpPr/>
          <p:nvPr/>
        </p:nvSpPr>
        <p:spPr>
          <a:xfrm>
            <a:off x="4355976" y="1289569"/>
            <a:ext cx="23134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For Ohmic spectral density</a:t>
            </a:r>
            <a:endParaRPr lang="ja-JP" altLang="en-US" sz="1400" dirty="0"/>
          </a:p>
        </p:txBody>
      </p:sp>
      <p:pic>
        <p:nvPicPr>
          <p:cNvPr id="35" name="Picture 6" descr="2006-09-14_22-45-48_anime">
            <a:extLst>
              <a:ext uri="{FF2B5EF4-FFF2-40B4-BE49-F238E27FC236}">
                <a16:creationId xmlns:a16="http://schemas.microsoft.com/office/drawing/2014/main" id="{711B1DEF-39F0-35B5-A962-1A7A49328B3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84307" y="838040"/>
            <a:ext cx="1183162" cy="791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3">
            <a:extLst>
              <a:ext uri="{FF2B5EF4-FFF2-40B4-BE49-F238E27FC236}">
                <a16:creationId xmlns:a16="http://schemas.microsoft.com/office/drawing/2014/main" id="{DAAA863C-0B4E-B436-8664-D3C4D3524C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41429" y="1688612"/>
          <a:ext cx="13335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33440" imgH="342720" progId="Equation.DSMT4">
                  <p:embed/>
                </p:oleObj>
              </mc:Choice>
              <mc:Fallback>
                <p:oleObj name="Equation" r:id="rId7" imgW="1333440" imgH="342720" progId="Equation.DSMT4">
                  <p:embed/>
                  <p:pic>
                    <p:nvPicPr>
                      <p:cNvPr id="3" name="Object 3">
                        <a:extLst>
                          <a:ext uri="{FF2B5EF4-FFF2-40B4-BE49-F238E27FC236}">
                            <a16:creationId xmlns:a16="http://schemas.microsoft.com/office/drawing/2014/main" id="{DAAA863C-0B4E-B436-8664-D3C4D3524C8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1429" y="1688612"/>
                        <a:ext cx="13335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" name="図 37">
            <a:extLst>
              <a:ext uri="{FF2B5EF4-FFF2-40B4-BE49-F238E27FC236}">
                <a16:creationId xmlns:a16="http://schemas.microsoft.com/office/drawing/2014/main" id="{9FC192C4-D094-74D3-2111-944A44BD9EB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216" y="1223941"/>
            <a:ext cx="2241165" cy="3502073"/>
          </a:xfrm>
          <a:prstGeom prst="rect">
            <a:avLst/>
          </a:prstGeom>
        </p:spPr>
      </p:pic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E268B643-60C7-52BE-9042-483B08774A85}"/>
              </a:ext>
            </a:extLst>
          </p:cNvPr>
          <p:cNvSpPr/>
          <p:nvPr/>
        </p:nvSpPr>
        <p:spPr>
          <a:xfrm>
            <a:off x="98000" y="2209041"/>
            <a:ext cx="3783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rgbClr val="FFC000"/>
                </a:solidFill>
              </a:rPr>
              <a:t>(</a:t>
            </a:r>
            <a:r>
              <a:rPr lang="en-US" altLang="ja-JP" sz="2400" dirty="0" err="1">
                <a:solidFill>
                  <a:srgbClr val="FFC000"/>
                </a:solidFill>
              </a:rPr>
              <a:t>i</a:t>
            </a:r>
            <a:r>
              <a:rPr lang="en-US" altLang="ja-JP" sz="2400" dirty="0">
                <a:solidFill>
                  <a:srgbClr val="FFC000"/>
                </a:solidFill>
              </a:rPr>
              <a:t>) Equilibrium distribution</a:t>
            </a:r>
          </a:p>
        </p:txBody>
      </p:sp>
      <p:graphicFrame>
        <p:nvGraphicFramePr>
          <p:cNvPr id="47" name="Object 5">
            <a:extLst>
              <a:ext uri="{FF2B5EF4-FFF2-40B4-BE49-F238E27FC236}">
                <a16:creationId xmlns:a16="http://schemas.microsoft.com/office/drawing/2014/main" id="{7842A2FC-F6DE-AC5C-A58A-F2359E135F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19558" y="1945497"/>
          <a:ext cx="98742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72840" imgH="253800" progId="Equation.DSMT4">
                  <p:embed/>
                </p:oleObj>
              </mc:Choice>
              <mc:Fallback>
                <p:oleObj name="Equation" r:id="rId10" imgW="672840" imgH="253800" progId="Equation.DSMT4">
                  <p:embed/>
                  <p:pic>
                    <p:nvPicPr>
                      <p:cNvPr id="47" name="Object 5">
                        <a:extLst>
                          <a:ext uri="{FF2B5EF4-FFF2-40B4-BE49-F238E27FC236}">
                            <a16:creationId xmlns:a16="http://schemas.microsoft.com/office/drawing/2014/main" id="{7842A2FC-F6DE-AC5C-A58A-F2359E135F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9558" y="1945497"/>
                        <a:ext cx="987425" cy="3698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3">
            <a:extLst>
              <a:ext uri="{FF2B5EF4-FFF2-40B4-BE49-F238E27FC236}">
                <a16:creationId xmlns:a16="http://schemas.microsoft.com/office/drawing/2014/main" id="{EB7E89F6-5D2E-F60A-0666-1D2CEDC8814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2993" y="3638430"/>
          <a:ext cx="26670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66880" imgH="634680" progId="Equation.DSMT4">
                  <p:embed/>
                </p:oleObj>
              </mc:Choice>
              <mc:Fallback>
                <p:oleObj name="Equation" r:id="rId12" imgW="2666880" imgH="634680" progId="Equation.DSMT4">
                  <p:embed/>
                  <p:pic>
                    <p:nvPicPr>
                      <p:cNvPr id="48" name="Object 3">
                        <a:extLst>
                          <a:ext uri="{FF2B5EF4-FFF2-40B4-BE49-F238E27FC236}">
                            <a16:creationId xmlns:a16="http://schemas.microsoft.com/office/drawing/2014/main" id="{EB7E89F6-5D2E-F60A-0666-1D2CEDC8814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993" y="3638430"/>
                        <a:ext cx="26670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3">
            <a:extLst>
              <a:ext uri="{FF2B5EF4-FFF2-40B4-BE49-F238E27FC236}">
                <a16:creationId xmlns:a16="http://schemas.microsoft.com/office/drawing/2014/main" id="{ECA2E3DB-0AAB-99D0-5C4A-2E12D756EAB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10720" y="3620457"/>
          <a:ext cx="25400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39800" imgH="647640" progId="Equation.DSMT4">
                  <p:embed/>
                </p:oleObj>
              </mc:Choice>
              <mc:Fallback>
                <p:oleObj name="Equation" r:id="rId14" imgW="2539800" imgH="647640" progId="Equation.DSMT4">
                  <p:embed/>
                  <p:pic>
                    <p:nvPicPr>
                      <p:cNvPr id="49" name="Object 3">
                        <a:extLst>
                          <a:ext uri="{FF2B5EF4-FFF2-40B4-BE49-F238E27FC236}">
                            <a16:creationId xmlns:a16="http://schemas.microsoft.com/office/drawing/2014/main" id="{ECA2E3DB-0AAB-99D0-5C4A-2E12D756EAB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0720" y="3620457"/>
                        <a:ext cx="25400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7">
            <a:extLst>
              <a:ext uri="{FF2B5EF4-FFF2-40B4-BE49-F238E27FC236}">
                <a16:creationId xmlns:a16="http://schemas.microsoft.com/office/drawing/2014/main" id="{02122304-A2DC-3E71-CEA8-DD12B0724D0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9829" y="2626330"/>
          <a:ext cx="33782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479760" imgH="952200" progId="Equation.DSMT4">
                  <p:embed/>
                </p:oleObj>
              </mc:Choice>
              <mc:Fallback>
                <p:oleObj name="Equation" r:id="rId16" imgW="3479760" imgH="952200" progId="Equation.DSMT4">
                  <p:embed/>
                  <p:pic>
                    <p:nvPicPr>
                      <p:cNvPr id="51" name="Object 7">
                        <a:extLst>
                          <a:ext uri="{FF2B5EF4-FFF2-40B4-BE49-F238E27FC236}">
                            <a16:creationId xmlns:a16="http://schemas.microsoft.com/office/drawing/2014/main" id="{02122304-A2DC-3E71-CEA8-DD12B0724D0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829" y="2626330"/>
                        <a:ext cx="3378200" cy="920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3">
            <a:extLst>
              <a:ext uri="{FF2B5EF4-FFF2-40B4-BE49-F238E27FC236}">
                <a16:creationId xmlns:a16="http://schemas.microsoft.com/office/drawing/2014/main" id="{08B8EF37-0019-1D10-2F4C-16A0A3C12A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22035" y="3814463"/>
          <a:ext cx="800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99920" imgH="279360" progId="Equation.DSMT4">
                  <p:embed/>
                </p:oleObj>
              </mc:Choice>
              <mc:Fallback>
                <p:oleObj name="Equation" r:id="rId18" imgW="799920" imgH="279360" progId="Equation.DSMT4">
                  <p:embed/>
                  <p:pic>
                    <p:nvPicPr>
                      <p:cNvPr id="52" name="Object 3">
                        <a:extLst>
                          <a:ext uri="{FF2B5EF4-FFF2-40B4-BE49-F238E27FC236}">
                            <a16:creationId xmlns:a16="http://schemas.microsoft.com/office/drawing/2014/main" id="{08B8EF37-0019-1D10-2F4C-16A0A3C12A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2035" y="3814463"/>
                        <a:ext cx="800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7">
            <a:extLst>
              <a:ext uri="{FF2B5EF4-FFF2-40B4-BE49-F238E27FC236}">
                <a16:creationId xmlns:a16="http://schemas.microsoft.com/office/drawing/2014/main" id="{F87095AE-F446-F344-DAD7-5B1FCE71282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2871" y="2664067"/>
          <a:ext cx="5324475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486400" imgH="952200" progId="Equation.DSMT4">
                  <p:embed/>
                </p:oleObj>
              </mc:Choice>
              <mc:Fallback>
                <p:oleObj name="Equation" r:id="rId20" imgW="5486400" imgH="952200" progId="Equation.DSMT4">
                  <p:embed/>
                  <p:pic>
                    <p:nvPicPr>
                      <p:cNvPr id="50" name="Object 7">
                        <a:extLst>
                          <a:ext uri="{FF2B5EF4-FFF2-40B4-BE49-F238E27FC236}">
                            <a16:creationId xmlns:a16="http://schemas.microsoft.com/office/drawing/2014/main" id="{F87095AE-F446-F344-DAD7-5B1FCE71282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871" y="2664067"/>
                        <a:ext cx="5324475" cy="9223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図 52">
            <a:extLst>
              <a:ext uri="{FF2B5EF4-FFF2-40B4-BE49-F238E27FC236}">
                <a16:creationId xmlns:a16="http://schemas.microsoft.com/office/drawing/2014/main" id="{C7107007-68D7-9D60-C38A-DAA4F6CBFC9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6766" y="4320182"/>
            <a:ext cx="4882886" cy="2514243"/>
          </a:xfrm>
          <a:prstGeom prst="rect">
            <a:avLst/>
          </a:prstGeom>
        </p:spPr>
      </p:pic>
      <p:graphicFrame>
        <p:nvGraphicFramePr>
          <p:cNvPr id="54" name="Object 10">
            <a:extLst>
              <a:ext uri="{FF2B5EF4-FFF2-40B4-BE49-F238E27FC236}">
                <a16:creationId xmlns:a16="http://schemas.microsoft.com/office/drawing/2014/main" id="{B8DBEA63-453A-7EFC-7A02-1E0FA7529D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00199" y="6854470"/>
          <a:ext cx="6762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038480" imgH="330120" progId="Equation.DSMT4">
                  <p:embed/>
                </p:oleObj>
              </mc:Choice>
              <mc:Fallback>
                <p:oleObj name="Equation" r:id="rId23" imgW="4038480" imgH="330120" progId="Equation.DSMT4">
                  <p:embed/>
                  <p:pic>
                    <p:nvPicPr>
                      <p:cNvPr id="54" name="Object 10">
                        <a:extLst>
                          <a:ext uri="{FF2B5EF4-FFF2-40B4-BE49-F238E27FC236}">
                            <a16:creationId xmlns:a16="http://schemas.microsoft.com/office/drawing/2014/main" id="{B8DBEA63-453A-7EFC-7A02-1E0FA7529D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0199" y="6854470"/>
                        <a:ext cx="676275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475CABA9-17CE-4CA9-98D8-B300B94C5FB8}"/>
              </a:ext>
            </a:extLst>
          </p:cNvPr>
          <p:cNvSpPr txBox="1"/>
          <p:nvPr/>
        </p:nvSpPr>
        <p:spPr>
          <a:xfrm>
            <a:off x="4394960" y="4777658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B3932215-BC76-0182-7865-C3CAC7FD29B8}"/>
              </a:ext>
            </a:extLst>
          </p:cNvPr>
          <p:cNvCxnSpPr>
            <a:cxnSpLocks/>
            <a:stCxn id="57" idx="1"/>
          </p:cNvCxnSpPr>
          <p:nvPr/>
        </p:nvCxnSpPr>
        <p:spPr>
          <a:xfrm flipH="1">
            <a:off x="3921330" y="5100824"/>
            <a:ext cx="473630" cy="41422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D839F351-1D5E-4FBB-BAF2-09F2D6F0115F}"/>
              </a:ext>
            </a:extLst>
          </p:cNvPr>
          <p:cNvCxnSpPr>
            <a:cxnSpLocks/>
          </p:cNvCxnSpPr>
          <p:nvPr/>
        </p:nvCxnSpPr>
        <p:spPr>
          <a:xfrm flipH="1">
            <a:off x="3977711" y="4960242"/>
            <a:ext cx="450032" cy="103393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E9F29B5F-0D68-A2E6-2ADE-9E384A0C9CE2}"/>
              </a:ext>
            </a:extLst>
          </p:cNvPr>
          <p:cNvCxnSpPr>
            <a:cxnSpLocks/>
          </p:cNvCxnSpPr>
          <p:nvPr/>
        </p:nvCxnSpPr>
        <p:spPr>
          <a:xfrm flipH="1">
            <a:off x="4098270" y="5307937"/>
            <a:ext cx="396105" cy="644018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" name="Object 4">
            <a:extLst>
              <a:ext uri="{FF2B5EF4-FFF2-40B4-BE49-F238E27FC236}">
                <a16:creationId xmlns:a16="http://schemas.microsoft.com/office/drawing/2014/main" id="{CBC68CDC-5B18-22B0-B3C5-82D893B571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171638" y="6829055"/>
          <a:ext cx="1155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55600" imgH="571320" progId="Equation.DSMT4">
                  <p:embed/>
                </p:oleObj>
              </mc:Choice>
              <mc:Fallback>
                <p:oleObj name="Equation" r:id="rId25" imgW="1155600" imgH="571320" progId="Equation.DSMT4">
                  <p:embed/>
                  <p:pic>
                    <p:nvPicPr>
                      <p:cNvPr id="67" name="Object 4">
                        <a:extLst>
                          <a:ext uri="{FF2B5EF4-FFF2-40B4-BE49-F238E27FC236}">
                            <a16:creationId xmlns:a16="http://schemas.microsoft.com/office/drawing/2014/main" id="{CBC68CDC-5B18-22B0-B3C5-82D893B571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1638" y="6829055"/>
                        <a:ext cx="1155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>
            <a:extLst>
              <a:ext uri="{FF2B5EF4-FFF2-40B4-BE49-F238E27FC236}">
                <a16:creationId xmlns:a16="http://schemas.microsoft.com/office/drawing/2014/main" id="{84C7120E-7793-3B1A-D817-1919936D1752}"/>
              </a:ext>
            </a:extLst>
          </p:cNvPr>
          <p:cNvGraphicFramePr>
            <a:graphicFrameLocks noGrp="1" noChangeAspect="1"/>
          </p:cNvGraphicFramePr>
          <p:nvPr/>
        </p:nvGraphicFramePr>
        <p:xfrm>
          <a:off x="8650069" y="2199598"/>
          <a:ext cx="520700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317160" imgH="190440" progId="Equation.DSMT4">
                  <p:embed/>
                </p:oleObj>
              </mc:Choice>
              <mc:Fallback>
                <p:oleObj name="Equation" r:id="rId27" imgW="317160" imgH="190440" progId="Equation.DSMT4">
                  <p:embed/>
                  <p:pic>
                    <p:nvPicPr>
                      <p:cNvPr id="68" name="オブジェクト 67">
                        <a:extLst>
                          <a:ext uri="{FF2B5EF4-FFF2-40B4-BE49-F238E27FC236}">
                            <a16:creationId xmlns:a16="http://schemas.microsoft.com/office/drawing/2014/main" id="{84C7120E-7793-3B1A-D817-1919936D1752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50069" y="2199598"/>
                        <a:ext cx="520700" cy="312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" name="図 68">
            <a:extLst>
              <a:ext uri="{FF2B5EF4-FFF2-40B4-BE49-F238E27FC236}">
                <a16:creationId xmlns:a16="http://schemas.microsoft.com/office/drawing/2014/main" id="{E0F9B181-5F71-8BF5-1020-B1FCCE2E586E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 rot="15987074">
            <a:off x="-45544" y="5179902"/>
            <a:ext cx="606391" cy="397290"/>
          </a:xfrm>
          <a:prstGeom prst="rect">
            <a:avLst/>
          </a:prstGeom>
        </p:spPr>
      </p:pic>
      <p:pic>
        <p:nvPicPr>
          <p:cNvPr id="71" name="Picture 4">
            <a:extLst>
              <a:ext uri="{FF2B5EF4-FFF2-40B4-BE49-F238E27FC236}">
                <a16:creationId xmlns:a16="http://schemas.microsoft.com/office/drawing/2014/main" id="{B66BEE7B-E3C0-AF58-9038-938F1BBE2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255222" y="4544649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2" name="Object 7">
            <a:extLst>
              <a:ext uri="{FF2B5EF4-FFF2-40B4-BE49-F238E27FC236}">
                <a16:creationId xmlns:a16="http://schemas.microsoft.com/office/drawing/2014/main" id="{4E53C117-DD1E-9FFA-91B2-85A0B805F2C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42933" y="4710962"/>
          <a:ext cx="13922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34960" imgH="342720" progId="Equation.DSMT4">
                  <p:embed/>
                </p:oleObj>
              </mc:Choice>
              <mc:Fallback>
                <p:oleObj name="Equation" r:id="rId31" imgW="1434960" imgH="342720" progId="Equation.DSMT4">
                  <p:embed/>
                  <p:pic>
                    <p:nvPicPr>
                      <p:cNvPr id="72" name="Object 7">
                        <a:extLst>
                          <a:ext uri="{FF2B5EF4-FFF2-40B4-BE49-F238E27FC236}">
                            <a16:creationId xmlns:a16="http://schemas.microsoft.com/office/drawing/2014/main" id="{4E53C117-DD1E-9FFA-91B2-85A0B805F2C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2933" y="4710962"/>
                        <a:ext cx="1392238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10">
            <a:extLst>
              <a:ext uri="{FF2B5EF4-FFF2-40B4-BE49-F238E27FC236}">
                <a16:creationId xmlns:a16="http://schemas.microsoft.com/office/drawing/2014/main" id="{12FF9169-D1C9-7ED0-9909-AA9647FC95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57763" y="5822950"/>
          <a:ext cx="4186237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501640" imgH="622080" progId="Equation.DSMT4">
                  <p:embed/>
                </p:oleObj>
              </mc:Choice>
              <mc:Fallback>
                <p:oleObj name="Equation" r:id="rId33" imgW="2501640" imgH="622080" progId="Equation.DSMT4">
                  <p:embed/>
                  <p:pic>
                    <p:nvPicPr>
                      <p:cNvPr id="73" name="Object 10">
                        <a:extLst>
                          <a:ext uri="{FF2B5EF4-FFF2-40B4-BE49-F238E27FC236}">
                            <a16:creationId xmlns:a16="http://schemas.microsoft.com/office/drawing/2014/main" id="{12FF9169-D1C9-7ED0-9909-AA9647FC952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7763" y="5822950"/>
                        <a:ext cx="4186237" cy="1039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29A217A3-AA45-BD43-2D88-51E9E81E91B1}"/>
              </a:ext>
            </a:extLst>
          </p:cNvPr>
          <p:cNvSpPr txBox="1"/>
          <p:nvPr/>
        </p:nvSpPr>
        <p:spPr>
          <a:xfrm>
            <a:off x="4865433" y="5422415"/>
            <a:ext cx="13325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Lindblad</a:t>
            </a:r>
            <a:endParaRPr lang="en-US" dirty="0"/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E34522BC-EE2B-3623-D77C-BF56D0749C5B}"/>
              </a:ext>
            </a:extLst>
          </p:cNvPr>
          <p:cNvSpPr txBox="1"/>
          <p:nvPr/>
        </p:nvSpPr>
        <p:spPr>
          <a:xfrm>
            <a:off x="1989704" y="4844250"/>
            <a:ext cx="11373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r>
              <a:rPr lang="en-US" altLang="ja-JP" sz="800" dirty="0">
                <a:solidFill>
                  <a:srgbClr val="FF0000"/>
                </a:solidFill>
                <a:ea typeface="Arial Unicode MS" panose="020B0604020202020204" pitchFamily="50" charset="-128"/>
              </a:rPr>
              <a:t>(&amp;HEOM)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88" name="直線矢印コネクタ 87">
            <a:extLst>
              <a:ext uri="{FF2B5EF4-FFF2-40B4-BE49-F238E27FC236}">
                <a16:creationId xmlns:a16="http://schemas.microsoft.com/office/drawing/2014/main" id="{7A0B2CBF-DC0A-DD9F-A125-3F9C5CB6BFD1}"/>
              </a:ext>
            </a:extLst>
          </p:cNvPr>
          <p:cNvCxnSpPr>
            <a:cxnSpLocks/>
          </p:cNvCxnSpPr>
          <p:nvPr/>
        </p:nvCxnSpPr>
        <p:spPr>
          <a:xfrm flipH="1">
            <a:off x="1735782" y="5011938"/>
            <a:ext cx="315938" cy="10694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矢印コネクタ 88">
            <a:extLst>
              <a:ext uri="{FF2B5EF4-FFF2-40B4-BE49-F238E27FC236}">
                <a16:creationId xmlns:a16="http://schemas.microsoft.com/office/drawing/2014/main" id="{43C3B2C4-2893-66F2-FE7E-6F9E66943E9E}"/>
              </a:ext>
            </a:extLst>
          </p:cNvPr>
          <p:cNvCxnSpPr>
            <a:cxnSpLocks/>
          </p:cNvCxnSpPr>
          <p:nvPr/>
        </p:nvCxnSpPr>
        <p:spPr>
          <a:xfrm flipH="1" flipV="1">
            <a:off x="1742949" y="5188766"/>
            <a:ext cx="308771" cy="144209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矢印コネクタ 89">
            <a:extLst>
              <a:ext uri="{FF2B5EF4-FFF2-40B4-BE49-F238E27FC236}">
                <a16:creationId xmlns:a16="http://schemas.microsoft.com/office/drawing/2014/main" id="{EC6550A5-D96F-FFC0-A057-C7980011C102}"/>
              </a:ext>
            </a:extLst>
          </p:cNvPr>
          <p:cNvCxnSpPr>
            <a:cxnSpLocks/>
          </p:cNvCxnSpPr>
          <p:nvPr/>
        </p:nvCxnSpPr>
        <p:spPr>
          <a:xfrm flipH="1" flipV="1">
            <a:off x="1731535" y="5120662"/>
            <a:ext cx="320185" cy="68104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64F7E03F-BADF-117D-A7A3-C11A87DD793E}"/>
              </a:ext>
            </a:extLst>
          </p:cNvPr>
          <p:cNvSpPr txBox="1"/>
          <p:nvPr/>
        </p:nvSpPr>
        <p:spPr>
          <a:xfrm>
            <a:off x="5258068" y="4586037"/>
            <a:ext cx="22337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Detailed balance 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condition is broken</a:t>
            </a:r>
            <a:endParaRPr lang="ja-JP" altLang="en-US" dirty="0"/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8FD602D2-8DF3-D10F-9C1F-98293F3FF85D}"/>
              </a:ext>
            </a:extLst>
          </p:cNvPr>
          <p:cNvSpPr txBox="1"/>
          <p:nvPr/>
        </p:nvSpPr>
        <p:spPr>
          <a:xfrm>
            <a:off x="4934241" y="69100"/>
            <a:ext cx="50446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 err="1"/>
              <a:t>Koyanagi&amp;Tanimura</a:t>
            </a:r>
            <a:r>
              <a:rPr lang="en-US" sz="1600" dirty="0"/>
              <a:t>, </a:t>
            </a:r>
            <a:r>
              <a:rPr lang="en-US" sz="1600" dirty="0">
                <a:hlinkClick r:id="rId35"/>
              </a:rPr>
              <a:t>JCP</a:t>
            </a:r>
            <a:r>
              <a:rPr lang="en-US" sz="1600" b="1" dirty="0">
                <a:hlinkClick r:id="rId35"/>
              </a:rPr>
              <a:t>161</a:t>
            </a:r>
            <a:r>
              <a:rPr lang="en-US" sz="1600" dirty="0">
                <a:hlinkClick r:id="rId35"/>
              </a:rPr>
              <a:t>, 112501(2024).</a:t>
            </a:r>
            <a:r>
              <a:rPr lang="en-US" sz="1600" dirty="0"/>
              <a:t> 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0A944E9-F77F-AC88-D790-F74450C16A38}"/>
              </a:ext>
            </a:extLst>
          </p:cNvPr>
          <p:cNvSpPr txBox="1"/>
          <p:nvPr/>
        </p:nvSpPr>
        <p:spPr>
          <a:xfrm>
            <a:off x="761815" y="4649128"/>
            <a:ext cx="851630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high(</a:t>
            </a:r>
            <a:r>
              <a:rPr lang="en-US" altLang="ja-JP" sz="12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=1)</a:t>
            </a:r>
            <a:endParaRPr lang="en-US" sz="12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6C00D27-4520-72AF-564A-5083E6608D2A}"/>
              </a:ext>
            </a:extLst>
          </p:cNvPr>
          <p:cNvSpPr txBox="1"/>
          <p:nvPr/>
        </p:nvSpPr>
        <p:spPr>
          <a:xfrm>
            <a:off x="2930153" y="4638216"/>
            <a:ext cx="926157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low(</a:t>
            </a:r>
            <a:r>
              <a:rPr lang="en-US" altLang="ja-JP" sz="1200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=0.1)</a:t>
            </a:r>
            <a:endParaRPr 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03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0" grpId="0"/>
      <p:bldP spid="57" grpId="0"/>
      <p:bldP spid="74" grpId="0"/>
      <p:bldP spid="87" grpId="0"/>
      <p:bldP spid="92" grpId="0"/>
      <p:bldP spid="2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35B4B9B-97E2-48EA-B837-48E70A3EC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51360" y="-120433"/>
            <a:ext cx="9361040" cy="800004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Anomalies </a:t>
            </a:r>
            <a:r>
              <a:rPr lang="en-US" sz="2800" dirty="0">
                <a:solidFill>
                  <a:srgbClr val="0C0597"/>
                </a:solidFill>
              </a:rPr>
              <a:t>exhibited by </a:t>
            </a:r>
            <a:r>
              <a:rPr lang="en-US" sz="2800" dirty="0">
                <a:solidFill>
                  <a:srgbClr val="FF0000"/>
                </a:solidFill>
              </a:rPr>
              <a:t>Lindblad equation</a:t>
            </a:r>
            <a:endParaRPr lang="en-US" sz="2800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CE9DB263-0A11-4EA4-BEA5-F9EB526284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528" y="4631676"/>
            <a:ext cx="7870238" cy="1537286"/>
          </a:xfrm>
          <a:prstGeom prst="rect">
            <a:avLst/>
          </a:prstGeom>
        </p:spPr>
      </p:pic>
      <p:graphicFrame>
        <p:nvGraphicFramePr>
          <p:cNvPr id="3" name="Object 10">
            <a:extLst>
              <a:ext uri="{FF2B5EF4-FFF2-40B4-BE49-F238E27FC236}">
                <a16:creationId xmlns:a16="http://schemas.microsoft.com/office/drawing/2014/main" id="{51C44E6D-8B57-18B7-4595-C471999F1E2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4138" y="3943887"/>
          <a:ext cx="865505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168880" imgH="368280" progId="Equation.DSMT4">
                  <p:embed/>
                </p:oleObj>
              </mc:Choice>
              <mc:Fallback>
                <p:oleObj name="Equation" r:id="rId3" imgW="5168880" imgH="368280" progId="Equation.DSMT4">
                  <p:embed/>
                  <p:pic>
                    <p:nvPicPr>
                      <p:cNvPr id="3" name="Object 10">
                        <a:extLst>
                          <a:ext uri="{FF2B5EF4-FFF2-40B4-BE49-F238E27FC236}">
                            <a16:creationId xmlns:a16="http://schemas.microsoft.com/office/drawing/2014/main" id="{51C44E6D-8B57-18B7-4595-C471999F1E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138" y="3943887"/>
                        <a:ext cx="865505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A9BDA148-DC14-A932-88A4-8A62188DCD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92336" y="3486687"/>
          <a:ext cx="914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14400" imgH="457200" progId="Equation.DSMT4">
                  <p:embed/>
                </p:oleObj>
              </mc:Choice>
              <mc:Fallback>
                <p:oleObj name="Equation" r:id="rId5" imgW="914400" imgH="457200" progId="Equation.DSMT4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A9BDA148-DC14-A932-88A4-8A62188DCD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2336" y="3486687"/>
                        <a:ext cx="914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2">
            <a:extLst>
              <a:ext uri="{FF2B5EF4-FFF2-40B4-BE49-F238E27FC236}">
                <a16:creationId xmlns:a16="http://schemas.microsoft.com/office/drawing/2014/main" id="{69A4D3DC-7953-EA98-D672-6E083E51D96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2300" y="6067425"/>
          <a:ext cx="30892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65080" imgH="444240" progId="Equation.DSMT4">
                  <p:embed/>
                </p:oleObj>
              </mc:Choice>
              <mc:Fallback>
                <p:oleObj name="Equation" r:id="rId7" imgW="1765080" imgH="444240" progId="Equation.DSMT4">
                  <p:embed/>
                  <p:pic>
                    <p:nvPicPr>
                      <p:cNvPr id="36" name="Object 2">
                        <a:extLst>
                          <a:ext uri="{FF2B5EF4-FFF2-40B4-BE49-F238E27FC236}">
                            <a16:creationId xmlns:a16="http://schemas.microsoft.com/office/drawing/2014/main" id="{69A4D3DC-7953-EA98-D672-6E083E51D9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300" y="6067425"/>
                        <a:ext cx="30892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100570F9-932F-A204-F536-BA8338A5B22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16947" y="6256337"/>
          <a:ext cx="11112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34680" imgH="228600" progId="Equation.DSMT4">
                  <p:embed/>
                </p:oleObj>
              </mc:Choice>
              <mc:Fallback>
                <p:oleObj name="Equation" r:id="rId9" imgW="634680" imgH="228600" progId="Equation.DSMT4">
                  <p:embed/>
                  <p:pic>
                    <p:nvPicPr>
                      <p:cNvPr id="39" name="Object 2">
                        <a:extLst>
                          <a:ext uri="{FF2B5EF4-FFF2-40B4-BE49-F238E27FC236}">
                            <a16:creationId xmlns:a16="http://schemas.microsoft.com/office/drawing/2014/main" id="{100570F9-932F-A204-F536-BA8338A5B2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6947" y="6256337"/>
                        <a:ext cx="11112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BCB535AE-CB9A-DCD4-238B-E4E00674B466}"/>
              </a:ext>
            </a:extLst>
          </p:cNvPr>
          <p:cNvSpPr txBox="1"/>
          <p:nvPr/>
        </p:nvSpPr>
        <p:spPr>
          <a:xfrm>
            <a:off x="3707499" y="6263002"/>
            <a:ext cx="589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for  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256CD10A-4377-A765-3E53-FF6A975AB6A7}"/>
              </a:ext>
            </a:extLst>
          </p:cNvPr>
          <p:cNvSpPr txBox="1"/>
          <p:nvPr/>
        </p:nvSpPr>
        <p:spPr>
          <a:xfrm>
            <a:off x="334320" y="648432"/>
            <a:ext cx="71481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ea typeface="Arial Unicode MS" panose="020B0604020202020204" pitchFamily="50" charset="-128"/>
              </a:rPr>
              <a:t>Leggett, </a:t>
            </a:r>
            <a:r>
              <a:rPr lang="en-US" altLang="ja-JP" sz="1600" dirty="0" err="1">
                <a:solidFill>
                  <a:srgbClr val="0541EB"/>
                </a:solidFill>
                <a:ea typeface="Arial Unicode MS" panose="020B0604020202020204" pitchFamily="50" charset="-128"/>
              </a:rPr>
              <a:t>Charkravarty</a:t>
            </a:r>
            <a:r>
              <a:rPr lang="en-US" altLang="ja-JP" sz="1600" dirty="0">
                <a:solidFill>
                  <a:srgbClr val="0541EB"/>
                </a:solidFill>
                <a:ea typeface="Arial Unicode MS" panose="020B0604020202020204" pitchFamily="50" charset="-128"/>
              </a:rPr>
              <a:t>, Fisher, Garg, </a:t>
            </a:r>
            <a:r>
              <a:rPr lang="en-US" altLang="ja-JP" sz="1600" dirty="0" err="1">
                <a:solidFill>
                  <a:srgbClr val="0541EB"/>
                </a:solidFill>
                <a:ea typeface="Arial Unicode MS" panose="020B0604020202020204" pitchFamily="50" charset="-128"/>
              </a:rPr>
              <a:t>Zwerger</a:t>
            </a:r>
            <a:r>
              <a:rPr lang="en-US" altLang="ja-JP" sz="1600" dirty="0">
                <a:solidFill>
                  <a:srgbClr val="0541EB"/>
                </a:solidFill>
                <a:ea typeface="Arial Unicode MS" panose="020B0604020202020204" pitchFamily="50" charset="-128"/>
              </a:rPr>
              <a:t>, Rev. Mod. Phys. 59, 1 (1987) </a:t>
            </a:r>
            <a:endParaRPr lang="ja-JP" altLang="en-US" sz="1600" dirty="0">
              <a:solidFill>
                <a:srgbClr val="0541EB"/>
              </a:solidFill>
            </a:endParaRPr>
          </a:p>
        </p:txBody>
      </p:sp>
      <p:pic>
        <p:nvPicPr>
          <p:cNvPr id="53" name="図 52">
            <a:extLst>
              <a:ext uri="{FF2B5EF4-FFF2-40B4-BE49-F238E27FC236}">
                <a16:creationId xmlns:a16="http://schemas.microsoft.com/office/drawing/2014/main" id="{D84CAF8F-5738-E648-5486-1A8DD0BCD8E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0930" y="1643932"/>
            <a:ext cx="4529537" cy="1579766"/>
          </a:xfrm>
          <a:prstGeom prst="rect">
            <a:avLst/>
          </a:prstGeom>
        </p:spPr>
      </p:pic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72B63615-2EE2-406D-8B10-07AFFEAA9909}"/>
              </a:ext>
            </a:extLst>
          </p:cNvPr>
          <p:cNvSpPr txBox="1"/>
          <p:nvPr/>
        </p:nvSpPr>
        <p:spPr>
          <a:xfrm>
            <a:off x="235092" y="2108185"/>
            <a:ext cx="6252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P62 </a:t>
            </a:r>
            <a:endParaRPr lang="ja-JP" altLang="en-US" dirty="0"/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6E13D74C-A447-940F-134E-0AF2FF6A86A6}"/>
              </a:ext>
            </a:extLst>
          </p:cNvPr>
          <p:cNvSpPr/>
          <p:nvPr/>
        </p:nvSpPr>
        <p:spPr>
          <a:xfrm>
            <a:off x="986758" y="2676988"/>
            <a:ext cx="1185121" cy="137669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CB0EEEDD-5A04-1308-0FD2-19BBD2FDF9C0}"/>
              </a:ext>
            </a:extLst>
          </p:cNvPr>
          <p:cNvSpPr/>
          <p:nvPr/>
        </p:nvSpPr>
        <p:spPr>
          <a:xfrm>
            <a:off x="3505200" y="1695912"/>
            <a:ext cx="1272806" cy="236426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92AB7FAB-F2F7-B3D3-D926-2BF0A82C2AF8}"/>
              </a:ext>
            </a:extLst>
          </p:cNvPr>
          <p:cNvSpPr/>
          <p:nvPr/>
        </p:nvSpPr>
        <p:spPr>
          <a:xfrm>
            <a:off x="1530679" y="2868295"/>
            <a:ext cx="195584" cy="179451"/>
          </a:xfrm>
          <a:prstGeom prst="rect">
            <a:avLst/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218D5310-2684-5ACD-3DCA-FA7061757355}"/>
              </a:ext>
            </a:extLst>
          </p:cNvPr>
          <p:cNvSpPr/>
          <p:nvPr/>
        </p:nvSpPr>
        <p:spPr>
          <a:xfrm>
            <a:off x="2302784" y="2671828"/>
            <a:ext cx="141814" cy="147988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2" name="直線矢印コネクタ 61">
            <a:extLst>
              <a:ext uri="{FF2B5EF4-FFF2-40B4-BE49-F238E27FC236}">
                <a16:creationId xmlns:a16="http://schemas.microsoft.com/office/drawing/2014/main" id="{957AAF06-3019-66AF-7310-7A3D51C90BAF}"/>
              </a:ext>
            </a:extLst>
          </p:cNvPr>
          <p:cNvCxnSpPr>
            <a:cxnSpLocks/>
          </p:cNvCxnSpPr>
          <p:nvPr/>
        </p:nvCxnSpPr>
        <p:spPr>
          <a:xfrm flipH="1" flipV="1">
            <a:off x="2481506" y="2842673"/>
            <a:ext cx="1041870" cy="59942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714C7D37-013B-0597-3C16-7731F9AFE4E9}"/>
              </a:ext>
            </a:extLst>
          </p:cNvPr>
          <p:cNvSpPr/>
          <p:nvPr/>
        </p:nvSpPr>
        <p:spPr>
          <a:xfrm>
            <a:off x="9167232" y="3395980"/>
            <a:ext cx="327173" cy="188674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3D8EEA0F-01C3-875B-85A4-240C6507BF7A}"/>
              </a:ext>
            </a:extLst>
          </p:cNvPr>
          <p:cNvSpPr txBox="1"/>
          <p:nvPr/>
        </p:nvSpPr>
        <p:spPr>
          <a:xfrm>
            <a:off x="1614039" y="3305894"/>
            <a:ext cx="16093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1"/>
                </a:solidFill>
              </a:rPr>
              <a:t>Excitation energy</a:t>
            </a:r>
            <a:endParaRPr lang="ja-JP" altLang="en-US" sz="1400" dirty="0">
              <a:solidFill>
                <a:schemeClr val="accent1"/>
              </a:solidFill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55D52A58-5B84-CF99-8492-EF710E117B47}"/>
              </a:ext>
            </a:extLst>
          </p:cNvPr>
          <p:cNvSpPr txBox="1"/>
          <p:nvPr/>
        </p:nvSpPr>
        <p:spPr>
          <a:xfrm>
            <a:off x="3259074" y="3430741"/>
            <a:ext cx="15134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SB coupling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838085F-7494-5B07-1E22-5472127DD4BA}"/>
              </a:ext>
            </a:extLst>
          </p:cNvPr>
          <p:cNvSpPr txBox="1"/>
          <p:nvPr/>
        </p:nvSpPr>
        <p:spPr>
          <a:xfrm>
            <a:off x="5404380" y="2616006"/>
            <a:ext cx="3697215" cy="338554"/>
          </a:xfrm>
          <a:prstGeom prst="rect">
            <a:avLst/>
          </a:prstGeom>
          <a:noFill/>
          <a:ln w="22225">
            <a:solidFill>
              <a:srgbClr val="FF66CC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1400" i="1" dirty="0">
                <a:solidFill>
                  <a:srgbClr val="FF0000"/>
                </a:solidFill>
              </a:rPr>
              <a:t>                   </a:t>
            </a:r>
            <a:r>
              <a:rPr lang="en-US" altLang="ja-JP" sz="1600" i="1" dirty="0">
                <a:solidFill>
                  <a:srgbClr val="FF0000"/>
                </a:solidFill>
              </a:rPr>
              <a:t>does not depend on a temp!</a:t>
            </a:r>
            <a:endParaRPr lang="ja-JP" altLang="en-US" sz="1600" i="1" dirty="0">
              <a:solidFill>
                <a:srgbClr val="FF0000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862D817-ADE1-E6DA-8FA6-5F8C8979064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84821" y="23123"/>
            <a:ext cx="972197" cy="709024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A81D580-24C3-5DDB-D1F8-9F58A42E67C9}"/>
              </a:ext>
            </a:extLst>
          </p:cNvPr>
          <p:cNvSpPr txBox="1"/>
          <p:nvPr/>
        </p:nvSpPr>
        <p:spPr>
          <a:xfrm>
            <a:off x="5794152" y="6271874"/>
            <a:ext cx="57120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 err="1"/>
              <a:t>Koyanagi</a:t>
            </a:r>
            <a:r>
              <a:rPr lang="en-US" sz="1400" dirty="0"/>
              <a:t> &amp;YT </a:t>
            </a:r>
            <a:r>
              <a:rPr lang="en-US" sz="1400" dirty="0">
                <a:hlinkClick r:id="rId13"/>
              </a:rPr>
              <a:t>JCP 161, </a:t>
            </a:r>
            <a:r>
              <a:rPr lang="en-US" altLang="ja-JP" sz="14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13"/>
              </a:rPr>
              <a:t>162501</a:t>
            </a:r>
            <a:r>
              <a:rPr lang="en-US" sz="1400" dirty="0">
                <a:hlinkClick r:id="rId13"/>
              </a:rPr>
              <a:t> (2024).</a:t>
            </a:r>
            <a:endParaRPr lang="en-US" sz="1400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F8020B70-6610-4489-80F2-2F957FB6084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2742" y="110292"/>
            <a:ext cx="430055" cy="338554"/>
          </a:xfrm>
          <a:prstGeom prst="rect">
            <a:avLst/>
          </a:prstGeom>
        </p:spPr>
      </p:pic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DCCDED1D-1FEC-4F94-9E33-865527CB19A4}"/>
              </a:ext>
            </a:extLst>
          </p:cNvPr>
          <p:cNvSpPr txBox="1"/>
          <p:nvPr/>
        </p:nvSpPr>
        <p:spPr>
          <a:xfrm>
            <a:off x="2165560" y="4882745"/>
            <a:ext cx="1044462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lang="en-US" sz="1600" dirty="0">
              <a:solidFill>
                <a:srgbClr val="33CC33"/>
              </a:solidFill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D3B6C30-F97B-0DC6-5A3F-B2F4FE2A5E91}"/>
              </a:ext>
            </a:extLst>
          </p:cNvPr>
          <p:cNvSpPr txBox="1"/>
          <p:nvPr/>
        </p:nvSpPr>
        <p:spPr>
          <a:xfrm>
            <a:off x="691065" y="4899648"/>
            <a:ext cx="1337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002060"/>
                </a:solidFill>
              </a:rPr>
              <a:t>(Inverse temp)</a:t>
            </a:r>
            <a:endParaRPr kumimoji="1" lang="ja-JP" altLang="en-US" sz="1400" dirty="0">
              <a:solidFill>
                <a:srgbClr val="002060"/>
              </a:solidFill>
            </a:endParaRPr>
          </a:p>
        </p:txBody>
      </p:sp>
      <p:graphicFrame>
        <p:nvGraphicFramePr>
          <p:cNvPr id="27" name="Object 10">
            <a:extLst>
              <a:ext uri="{FF2B5EF4-FFF2-40B4-BE49-F238E27FC236}">
                <a16:creationId xmlns:a16="http://schemas.microsoft.com/office/drawing/2014/main" id="{6032062D-A29E-8EAB-7974-DE4E01B531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31067" y="2412174"/>
          <a:ext cx="371475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66400" imgH="190440" progId="Equation.DSMT4">
                  <p:embed/>
                </p:oleObj>
              </mc:Choice>
              <mc:Fallback>
                <p:oleObj name="Equation" r:id="rId15" imgW="266400" imgH="190440" progId="Equation.DSMT4">
                  <p:embed/>
                  <p:pic>
                    <p:nvPicPr>
                      <p:cNvPr id="27" name="Object 10">
                        <a:extLst>
                          <a:ext uri="{FF2B5EF4-FFF2-40B4-BE49-F238E27FC236}">
                            <a16:creationId xmlns:a16="http://schemas.microsoft.com/office/drawing/2014/main" id="{6032062D-A29E-8EAB-7974-DE4E01B531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1067" y="2412174"/>
                        <a:ext cx="371475" cy="266700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2">
            <a:extLst>
              <a:ext uri="{FF2B5EF4-FFF2-40B4-BE49-F238E27FC236}">
                <a16:creationId xmlns:a16="http://schemas.microsoft.com/office/drawing/2014/main" id="{06F7BB3F-2919-D69F-6663-8AAC4B672A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30679" y="2784587"/>
          <a:ext cx="244440" cy="310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39680" imgH="177480" progId="Equation.DSMT4">
                  <p:embed/>
                </p:oleObj>
              </mc:Choice>
              <mc:Fallback>
                <p:oleObj name="Equation" r:id="rId17" imgW="139680" imgH="177480" progId="Equation.DSMT4">
                  <p:embed/>
                  <p:pic>
                    <p:nvPicPr>
                      <p:cNvPr id="32" name="Object 2">
                        <a:extLst>
                          <a:ext uri="{FF2B5EF4-FFF2-40B4-BE49-F238E27FC236}">
                            <a16:creationId xmlns:a16="http://schemas.microsoft.com/office/drawing/2014/main" id="{06F7BB3F-2919-D69F-6663-8AAC4B672AA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679" y="2784587"/>
                        <a:ext cx="244440" cy="31059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1A4634A9-7F1C-9ECE-B31B-6A146954D32A}"/>
              </a:ext>
            </a:extLst>
          </p:cNvPr>
          <p:cNvSpPr txBox="1"/>
          <p:nvPr/>
        </p:nvSpPr>
        <p:spPr>
          <a:xfrm>
            <a:off x="4535240" y="4893878"/>
            <a:ext cx="1264875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70C0"/>
                </a:solidFill>
                <a:ea typeface="Arial Unicode MS" panose="020B0604020202020204" pitchFamily="50" charset="-128"/>
              </a:rPr>
              <a:t>Lindblad             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27CB9F8C-FD67-FCBC-9944-9C2BD27E7F7A}"/>
              </a:ext>
            </a:extLst>
          </p:cNvPr>
          <p:cNvSpPr txBox="1"/>
          <p:nvPr/>
        </p:nvSpPr>
        <p:spPr>
          <a:xfrm>
            <a:off x="2028291" y="4829928"/>
            <a:ext cx="1985367" cy="1198434"/>
          </a:xfrm>
          <a:prstGeom prst="rect">
            <a:avLst/>
          </a:prstGeom>
          <a:noFill/>
          <a:ln w="22225">
            <a:solidFill>
              <a:srgbClr val="FF66CC"/>
            </a:solidFill>
          </a:ln>
        </p:spPr>
        <p:txBody>
          <a:bodyPr wrap="square">
            <a:spAutoFit/>
          </a:bodyPr>
          <a:lstStyle/>
          <a:p>
            <a:endParaRPr lang="ja-JP" altLang="en-US" sz="1400" i="1" dirty="0">
              <a:solidFill>
                <a:srgbClr val="FF0000"/>
              </a:solidFill>
            </a:endParaRPr>
          </a:p>
        </p:txBody>
      </p:sp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326F114E-667F-71B8-0A9F-019F72339ACE}"/>
              </a:ext>
            </a:extLst>
          </p:cNvPr>
          <p:cNvCxnSpPr>
            <a:cxnSpLocks/>
          </p:cNvCxnSpPr>
          <p:nvPr/>
        </p:nvCxnSpPr>
        <p:spPr>
          <a:xfrm flipH="1" flipV="1">
            <a:off x="1689840" y="3042529"/>
            <a:ext cx="171814" cy="302412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012D2A55-3670-4E70-9F0F-5334DC31F883}"/>
              </a:ext>
            </a:extLst>
          </p:cNvPr>
          <p:cNvSpPr/>
          <p:nvPr/>
        </p:nvSpPr>
        <p:spPr>
          <a:xfrm>
            <a:off x="8270919" y="1865441"/>
            <a:ext cx="830677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Leggett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43" name="図 42">
            <a:extLst>
              <a:ext uri="{FF2B5EF4-FFF2-40B4-BE49-F238E27FC236}">
                <a16:creationId xmlns:a16="http://schemas.microsoft.com/office/drawing/2014/main" id="{BF3B1726-611E-4792-935B-D8D15F5B8E33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139" y="855609"/>
            <a:ext cx="1237500" cy="928125"/>
          </a:xfrm>
          <a:prstGeom prst="rect">
            <a:avLst/>
          </a:prstGeom>
        </p:spPr>
      </p:pic>
      <p:graphicFrame>
        <p:nvGraphicFramePr>
          <p:cNvPr id="44" name="Object 10">
            <a:extLst>
              <a:ext uri="{FF2B5EF4-FFF2-40B4-BE49-F238E27FC236}">
                <a16:creationId xmlns:a16="http://schemas.microsoft.com/office/drawing/2014/main" id="{293185F0-A953-4EF7-88C0-C7AC3348911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87217" y="947091"/>
          <a:ext cx="4319588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77960" imgH="368280" progId="Equation.DSMT4">
                  <p:embed/>
                </p:oleObj>
              </mc:Choice>
              <mc:Fallback>
                <p:oleObj name="Equation" r:id="rId20" imgW="2577960" imgH="368280" progId="Equation.DSMT4">
                  <p:embed/>
                  <p:pic>
                    <p:nvPicPr>
                      <p:cNvPr id="44" name="Object 10">
                        <a:extLst>
                          <a:ext uri="{FF2B5EF4-FFF2-40B4-BE49-F238E27FC236}">
                            <a16:creationId xmlns:a16="http://schemas.microsoft.com/office/drawing/2014/main" id="{293185F0-A953-4EF7-88C0-C7AC3348911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7217" y="947091"/>
                        <a:ext cx="4319588" cy="617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10">
            <a:extLst>
              <a:ext uri="{FF2B5EF4-FFF2-40B4-BE49-F238E27FC236}">
                <a16:creationId xmlns:a16="http://schemas.microsoft.com/office/drawing/2014/main" id="{CBFB6698-EDEF-4C33-B7DB-7FE25236C5A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81034" y="1060731"/>
          <a:ext cx="17668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54080" imgH="228600" progId="Equation.DSMT4">
                  <p:embed/>
                </p:oleObj>
              </mc:Choice>
              <mc:Fallback>
                <p:oleObj name="Equation" r:id="rId22" imgW="1054080" imgH="228600" progId="Equation.DSMT4">
                  <p:embed/>
                  <p:pic>
                    <p:nvPicPr>
                      <p:cNvPr id="47" name="Object 10">
                        <a:extLst>
                          <a:ext uri="{FF2B5EF4-FFF2-40B4-BE49-F238E27FC236}">
                            <a16:creationId xmlns:a16="http://schemas.microsoft.com/office/drawing/2014/main" id="{CBFB6698-EDEF-4C33-B7DB-7FE25236C5A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1034" y="1060731"/>
                        <a:ext cx="1766888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818E5C5F-156E-48C8-A5FC-2F9840755701}"/>
              </a:ext>
            </a:extLst>
          </p:cNvPr>
          <p:cNvSpPr txBox="1"/>
          <p:nvPr/>
        </p:nvSpPr>
        <p:spPr>
          <a:xfrm>
            <a:off x="35496" y="3670973"/>
            <a:ext cx="50223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Lindblad equation</a:t>
            </a:r>
            <a:endParaRPr lang="en-US" dirty="0"/>
          </a:p>
        </p:txBody>
      </p:sp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8D54D8EF-B23F-4920-91CE-4A370F5E7C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80798" y="4876832"/>
          <a:ext cx="1014412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723600" imgH="253800" progId="Equation.DSMT4">
                  <p:embed/>
                </p:oleObj>
              </mc:Choice>
              <mc:Fallback>
                <p:oleObj name="Equation" r:id="rId24" imgW="723600" imgH="253800" progId="Equation.DSMT4">
                  <p:embed/>
                  <p:pic>
                    <p:nvPicPr>
                      <p:cNvPr id="15" name="Object 10">
                        <a:extLst>
                          <a:ext uri="{FF2B5EF4-FFF2-40B4-BE49-F238E27FC236}">
                            <a16:creationId xmlns:a16="http://schemas.microsoft.com/office/drawing/2014/main" id="{8D54D8EF-B23F-4920-91CE-4A370F5E7C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0798" y="4876832"/>
                        <a:ext cx="1014412" cy="355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10">
            <a:extLst>
              <a:ext uri="{FF2B5EF4-FFF2-40B4-BE49-F238E27FC236}">
                <a16:creationId xmlns:a16="http://schemas.microsoft.com/office/drawing/2014/main" id="{56D730FE-37A1-4BFE-8DD2-0433D022EB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15092" y="4875368"/>
          <a:ext cx="1014412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723600" imgH="253800" progId="Equation.DSMT4">
                  <p:embed/>
                </p:oleObj>
              </mc:Choice>
              <mc:Fallback>
                <p:oleObj name="Equation" r:id="rId26" imgW="723600" imgH="253800" progId="Equation.DSMT4">
                  <p:embed/>
                  <p:pic>
                    <p:nvPicPr>
                      <p:cNvPr id="49" name="Object 10">
                        <a:extLst>
                          <a:ext uri="{FF2B5EF4-FFF2-40B4-BE49-F238E27FC236}">
                            <a16:creationId xmlns:a16="http://schemas.microsoft.com/office/drawing/2014/main" id="{56D730FE-37A1-4BFE-8DD2-0433D022EB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092" y="4875368"/>
                        <a:ext cx="1014412" cy="355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10">
            <a:extLst>
              <a:ext uri="{FF2B5EF4-FFF2-40B4-BE49-F238E27FC236}">
                <a16:creationId xmlns:a16="http://schemas.microsoft.com/office/drawing/2014/main" id="{DAB56508-1E3F-45CD-B206-2D8161FA5DB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54650" y="2633663"/>
          <a:ext cx="944563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72840" imgH="228600" progId="Equation.DSMT4">
                  <p:embed/>
                </p:oleObj>
              </mc:Choice>
              <mc:Fallback>
                <p:oleObj name="Equation" r:id="rId28" imgW="672840" imgH="228600" progId="Equation.DSMT4">
                  <p:embed/>
                  <p:pic>
                    <p:nvPicPr>
                      <p:cNvPr id="51" name="Object 10">
                        <a:extLst>
                          <a:ext uri="{FF2B5EF4-FFF2-40B4-BE49-F238E27FC236}">
                            <a16:creationId xmlns:a16="http://schemas.microsoft.com/office/drawing/2014/main" id="{DAB56508-1E3F-45CD-B206-2D8161FA5D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4650" y="2633663"/>
                        <a:ext cx="944563" cy="3206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4D62E34C-6193-4A16-FA7E-9C0DFE48BB05}"/>
              </a:ext>
            </a:extLst>
          </p:cNvPr>
          <p:cNvCxnSpPr>
            <a:cxnSpLocks/>
          </p:cNvCxnSpPr>
          <p:nvPr/>
        </p:nvCxnSpPr>
        <p:spPr>
          <a:xfrm flipH="1">
            <a:off x="3963228" y="3042529"/>
            <a:ext cx="1919002" cy="1731391"/>
          </a:xfrm>
          <a:prstGeom prst="straightConnector1">
            <a:avLst/>
          </a:prstGeom>
          <a:ln w="50800">
            <a:solidFill>
              <a:srgbClr val="FF66CC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2D3B0888-8C1C-45D5-9697-7F28D838D202}"/>
              </a:ext>
            </a:extLst>
          </p:cNvPr>
          <p:cNvCxnSpPr>
            <a:cxnSpLocks/>
          </p:cNvCxnSpPr>
          <p:nvPr/>
        </p:nvCxnSpPr>
        <p:spPr>
          <a:xfrm flipH="1" flipV="1">
            <a:off x="1802064" y="1430885"/>
            <a:ext cx="51203" cy="1906749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8A1BB3BE-E6A1-4CE9-AF45-ADB9556F75E5}"/>
              </a:ext>
            </a:extLst>
          </p:cNvPr>
          <p:cNvCxnSpPr>
            <a:cxnSpLocks/>
          </p:cNvCxnSpPr>
          <p:nvPr/>
        </p:nvCxnSpPr>
        <p:spPr>
          <a:xfrm flipV="1">
            <a:off x="3525954" y="1434875"/>
            <a:ext cx="2749669" cy="203072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11CBF4CE-3EE4-47EB-B675-94193C8CD8F2}"/>
              </a:ext>
            </a:extLst>
          </p:cNvPr>
          <p:cNvSpPr txBox="1"/>
          <p:nvPr/>
        </p:nvSpPr>
        <p:spPr>
          <a:xfrm>
            <a:off x="7118915" y="5286238"/>
            <a:ext cx="2233722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Detailed balance 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condition is not </a:t>
            </a:r>
          </a:p>
          <a:p>
            <a:r>
              <a:rPr lang="en-US" altLang="ja-JP" dirty="0" err="1">
                <a:solidFill>
                  <a:srgbClr val="FF0000"/>
                </a:solidFill>
              </a:rPr>
              <a:t>neccesary</a:t>
            </a:r>
            <a:r>
              <a:rPr lang="en-US" altLang="ja-JP" dirty="0">
                <a:solidFill>
                  <a:srgbClr val="FF0000"/>
                </a:solidFill>
              </a:rPr>
              <a:t> condition</a:t>
            </a:r>
            <a:endParaRPr lang="ja-JP" altLang="en-US" dirty="0"/>
          </a:p>
        </p:txBody>
      </p:sp>
      <p:pic>
        <p:nvPicPr>
          <p:cNvPr id="68" name="Picture 4">
            <a:extLst>
              <a:ext uri="{FF2B5EF4-FFF2-40B4-BE49-F238E27FC236}">
                <a16:creationId xmlns:a16="http://schemas.microsoft.com/office/drawing/2014/main" id="{C4FC9394-6F43-4723-A41D-894C4503C0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118915" y="4641409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0" name="Object 7">
            <a:extLst>
              <a:ext uri="{FF2B5EF4-FFF2-40B4-BE49-F238E27FC236}">
                <a16:creationId xmlns:a16="http://schemas.microsoft.com/office/drawing/2014/main" id="{8C4E3F3F-F298-4B62-AA4B-0D329CF8B63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06626" y="4807722"/>
          <a:ext cx="13922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34960" imgH="342720" progId="Equation.DSMT4">
                  <p:embed/>
                </p:oleObj>
              </mc:Choice>
              <mc:Fallback>
                <p:oleObj name="Equation" r:id="rId31" imgW="1434960" imgH="342720" progId="Equation.DSMT4">
                  <p:embed/>
                  <p:pic>
                    <p:nvPicPr>
                      <p:cNvPr id="70" name="Object 7">
                        <a:extLst>
                          <a:ext uri="{FF2B5EF4-FFF2-40B4-BE49-F238E27FC236}">
                            <a16:creationId xmlns:a16="http://schemas.microsoft.com/office/drawing/2014/main" id="{8C4E3F3F-F298-4B62-AA4B-0D329CF8B6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6626" y="4807722"/>
                        <a:ext cx="1392238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695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67" grpId="0"/>
      <p:bldP spid="69" grpId="0"/>
      <p:bldP spid="5" grpId="0" animBg="1"/>
      <p:bldP spid="46" grpId="0" animBg="1"/>
      <p:bldP spid="23" grpId="0"/>
      <p:bldP spid="74" grpId="0" animBg="1"/>
      <p:bldP spid="79" grpId="0" animBg="1"/>
      <p:bldP spid="48" grpId="0"/>
      <p:bldP spid="6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48561DC7-97FB-4A3C-9B54-90F55B641865}"/>
              </a:ext>
            </a:extLst>
          </p:cNvPr>
          <p:cNvSpPr/>
          <p:nvPr/>
        </p:nvSpPr>
        <p:spPr>
          <a:xfrm>
            <a:off x="158358" y="3235915"/>
            <a:ext cx="8793357" cy="205797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1" name="Rectangle 2"/>
          <p:cNvSpPr txBox="1">
            <a:spLocks noChangeArrowheads="1"/>
          </p:cNvSpPr>
          <p:nvPr/>
        </p:nvSpPr>
        <p:spPr>
          <a:xfrm>
            <a:off x="61482" y="176525"/>
            <a:ext cx="8643938" cy="8509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solidFill>
                  <a:srgbClr val="0070C0"/>
                </a:solidFill>
                <a:latin typeface="Arial Unicode MS" pitchFamily="50" charset="-128"/>
                <a:cs typeface="Arial Unicode MS" pitchFamily="50" charset="-128"/>
              </a:rPr>
              <a:t>Low-Temperature</a:t>
            </a:r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Quantum Fokker-Planck </a:t>
            </a:r>
            <a:r>
              <a:rPr lang="en-US" altLang="ja-JP" sz="3600" dirty="0" err="1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(for Ohmic bath with a finite cutoff </a:t>
            </a:r>
            <a:r>
              <a:rPr lang="en-US" altLang="ja-JP" sz="2800" i="1" dirty="0"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)</a:t>
            </a:r>
            <a:endParaRPr lang="en-US" altLang="ja-JP" sz="2800" i="1" dirty="0">
              <a:latin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92" name="正方形/長方形 291"/>
          <p:cNvSpPr/>
          <p:nvPr/>
        </p:nvSpPr>
        <p:spPr>
          <a:xfrm>
            <a:off x="3661271" y="6091754"/>
            <a:ext cx="43845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  <a:endParaRPr lang="en-US" altLang="ja-JP" dirty="0"/>
          </a:p>
          <a:p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J. Chem. Theory </a:t>
            </a:r>
            <a:r>
              <a:rPr lang="en-US" altLang="ja-JP" b="0" i="0" dirty="0" err="1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Comput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. </a:t>
            </a:r>
            <a:r>
              <a:rPr lang="en-US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15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 2517 (2019).</a:t>
            </a:r>
            <a:endParaRPr lang="en-US" altLang="ja-JP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93" name="図 2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651" y="5715383"/>
            <a:ext cx="786064" cy="1156645"/>
          </a:xfrm>
          <a:prstGeom prst="rect">
            <a:avLst/>
          </a:prstGeom>
        </p:spPr>
      </p:pic>
      <p:graphicFrame>
        <p:nvGraphicFramePr>
          <p:cNvPr id="297" name="Object 13">
            <a:extLst>
              <a:ext uri="{FF2B5EF4-FFF2-40B4-BE49-F238E27FC236}">
                <a16:creationId xmlns:a16="http://schemas.microsoft.com/office/drawing/2014/main" id="{6EEC4855-60E6-467C-9FE2-812C3BF035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6114" y="3454931"/>
          <a:ext cx="8318500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318160" imgH="1803240" progId="Equation.DSMT4">
                  <p:embed/>
                </p:oleObj>
              </mc:Choice>
              <mc:Fallback>
                <p:oleObj name="Equation" r:id="rId4" imgW="8318160" imgH="1803240" progId="Equation.DSMT4">
                  <p:embed/>
                  <p:pic>
                    <p:nvPicPr>
                      <p:cNvPr id="297" name="Object 13">
                        <a:extLst>
                          <a:ext uri="{FF2B5EF4-FFF2-40B4-BE49-F238E27FC236}">
                            <a16:creationId xmlns:a16="http://schemas.microsoft.com/office/drawing/2014/main" id="{6EEC4855-60E6-467C-9FE2-812C3BF035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114" y="3454931"/>
                        <a:ext cx="8318500" cy="180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8" name="Object 13">
            <a:extLst>
              <a:ext uri="{FF2B5EF4-FFF2-40B4-BE49-F238E27FC236}">
                <a16:creationId xmlns:a16="http://schemas.microsoft.com/office/drawing/2014/main" id="{24788AC9-854B-47B3-AA42-74A5092D4C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74964" y="5392205"/>
          <a:ext cx="6400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400800" imgH="431640" progId="Equation.DSMT4">
                  <p:embed/>
                </p:oleObj>
              </mc:Choice>
              <mc:Fallback>
                <p:oleObj name="Equation" r:id="rId6" imgW="6400800" imgH="431640" progId="Equation.DSMT4">
                  <p:embed/>
                  <p:pic>
                    <p:nvPicPr>
                      <p:cNvPr id="298" name="Object 13">
                        <a:extLst>
                          <a:ext uri="{FF2B5EF4-FFF2-40B4-BE49-F238E27FC236}">
                            <a16:creationId xmlns:a16="http://schemas.microsoft.com/office/drawing/2014/main" id="{24788AC9-854B-47B3-AA42-74A5092D4C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4964" y="5392205"/>
                        <a:ext cx="6400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5">
            <a:extLst>
              <a:ext uri="{FF2B5EF4-FFF2-40B4-BE49-F238E27FC236}">
                <a16:creationId xmlns:a16="http://schemas.microsoft.com/office/drawing/2014/main" id="{CC6EE923-D492-4A8D-A7FA-4241689DAB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67825" y="2285193"/>
          <a:ext cx="14509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90360" imgH="342720" progId="Equation.DSMT4">
                  <p:embed/>
                </p:oleObj>
              </mc:Choice>
              <mc:Fallback>
                <p:oleObj name="Equation" r:id="rId8" imgW="990360" imgH="342720" progId="Equation.DSMT4">
                  <p:embed/>
                  <p:pic>
                    <p:nvPicPr>
                      <p:cNvPr id="23" name="Object 5">
                        <a:extLst>
                          <a:ext uri="{FF2B5EF4-FFF2-40B4-BE49-F238E27FC236}">
                            <a16:creationId xmlns:a16="http://schemas.microsoft.com/office/drawing/2014/main" id="{CC6EE923-D492-4A8D-A7FA-4241689DAB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825" y="2285193"/>
                        <a:ext cx="1450975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5">
            <a:extLst>
              <a:ext uri="{FF2B5EF4-FFF2-40B4-BE49-F238E27FC236}">
                <a16:creationId xmlns:a16="http://schemas.microsoft.com/office/drawing/2014/main" id="{043685FC-6FE7-428F-A35F-8ED44750DB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60032" y="2518403"/>
          <a:ext cx="254952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39880" imgH="457200" progId="Equation.DSMT4">
                  <p:embed/>
                </p:oleObj>
              </mc:Choice>
              <mc:Fallback>
                <p:oleObj name="Equation" r:id="rId10" imgW="1739880" imgH="457200" progId="Equation.DSMT4">
                  <p:embed/>
                  <p:pic>
                    <p:nvPicPr>
                      <p:cNvPr id="24" name="Object 5">
                        <a:extLst>
                          <a:ext uri="{FF2B5EF4-FFF2-40B4-BE49-F238E27FC236}">
                            <a16:creationId xmlns:a16="http://schemas.microsoft.com/office/drawing/2014/main" id="{043685FC-6FE7-428F-A35F-8ED44750DB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2518403"/>
                        <a:ext cx="2549525" cy="668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右中かっこ 24">
            <a:extLst>
              <a:ext uri="{FF2B5EF4-FFF2-40B4-BE49-F238E27FC236}">
                <a16:creationId xmlns:a16="http://schemas.microsoft.com/office/drawing/2014/main" id="{F3A3DEAE-E580-43A9-9ED8-F10208C6DB7C}"/>
              </a:ext>
            </a:extLst>
          </p:cNvPr>
          <p:cNvSpPr/>
          <p:nvPr/>
        </p:nvSpPr>
        <p:spPr>
          <a:xfrm rot="16200000">
            <a:off x="5650835" y="2335761"/>
            <a:ext cx="150679" cy="817240"/>
          </a:xfrm>
          <a:prstGeom prst="rightBrac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V 字形矢印 28">
            <a:extLst>
              <a:ext uri="{FF2B5EF4-FFF2-40B4-BE49-F238E27FC236}">
                <a16:creationId xmlns:a16="http://schemas.microsoft.com/office/drawing/2014/main" id="{75709EBE-6DC8-49BA-8C3E-4E7DE3766644}"/>
              </a:ext>
            </a:extLst>
          </p:cNvPr>
          <p:cNvSpPr/>
          <p:nvPr/>
        </p:nvSpPr>
        <p:spPr>
          <a:xfrm>
            <a:off x="3300874" y="1985949"/>
            <a:ext cx="720795" cy="4318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7" name="Object 8">
            <a:extLst>
              <a:ext uri="{FF2B5EF4-FFF2-40B4-BE49-F238E27FC236}">
                <a16:creationId xmlns:a16="http://schemas.microsoft.com/office/drawing/2014/main" id="{89377B7E-C3C7-4629-A709-BA37B17637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78038" y="1341237"/>
          <a:ext cx="4495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495680" imgH="863280" progId="Equation.DSMT4">
                  <p:embed/>
                </p:oleObj>
              </mc:Choice>
              <mc:Fallback>
                <p:oleObj name="Equation" r:id="rId12" imgW="4495680" imgH="863280" progId="Equation.DSMT4">
                  <p:embed/>
                  <p:pic>
                    <p:nvPicPr>
                      <p:cNvPr id="27" name="Object 8">
                        <a:extLst>
                          <a:ext uri="{FF2B5EF4-FFF2-40B4-BE49-F238E27FC236}">
                            <a16:creationId xmlns:a16="http://schemas.microsoft.com/office/drawing/2014/main" id="{89377B7E-C3C7-4629-A709-BA37B176378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8038" y="1341237"/>
                        <a:ext cx="44958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8">
            <a:extLst>
              <a:ext uri="{FF2B5EF4-FFF2-40B4-BE49-F238E27FC236}">
                <a16:creationId xmlns:a16="http://schemas.microsoft.com/office/drawing/2014/main" id="{5B7B3C17-AC35-4573-825F-88503D18E5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46574" y="1606661"/>
          <a:ext cx="1943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42920" imgH="431640" progId="Equation.DSMT4">
                  <p:embed/>
                </p:oleObj>
              </mc:Choice>
              <mc:Fallback>
                <p:oleObj name="Equation" r:id="rId14" imgW="1942920" imgH="431640" progId="Equation.DSMT4">
                  <p:embed/>
                  <p:pic>
                    <p:nvPicPr>
                      <p:cNvPr id="28" name="Object 8">
                        <a:extLst>
                          <a:ext uri="{FF2B5EF4-FFF2-40B4-BE49-F238E27FC236}">
                            <a16:creationId xmlns:a16="http://schemas.microsoft.com/office/drawing/2014/main" id="{5B7B3C17-AC35-4573-825F-88503D18E5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574" y="1606661"/>
                        <a:ext cx="1943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8AE4E524-CB77-4C37-907B-A550B6B4CE3A}"/>
                  </a:ext>
                </a:extLst>
              </p:cNvPr>
              <p:cNvSpPr txBox="1"/>
              <p:nvPr/>
            </p:nvSpPr>
            <p:spPr>
              <a:xfrm>
                <a:off x="5284912" y="2249112"/>
                <a:ext cx="4572000" cy="3929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ja-JP" dirty="0">
                    <a:latin typeface="Arial Unicode MS" pitchFamily="50" charset="-128"/>
                    <a:cs typeface="Arial Unicode MS" pitchFamily="50" charset="-128"/>
                  </a:rPr>
                  <a:t>e</a:t>
                </a:r>
                <a:r>
                  <a:rPr lang="en-US" altLang="ja-JP" sz="1800" dirty="0">
                    <a:latin typeface="Arial Unicode MS" pitchFamily="50" charset="-128"/>
                    <a:cs typeface="Arial Unicode MS" pitchFamily="50" charset="-128"/>
                  </a:rPr>
                  <a:t>xpand for each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𝜈</m:t>
                        </m:r>
                      </m:e>
                      <m:sub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ja-JP" sz="1800" dirty="0">
                    <a:solidFill>
                      <a:srgbClr val="FF0000"/>
                    </a:solidFill>
                    <a:latin typeface="Arial Unicode MS" pitchFamily="50" charset="-128"/>
                    <a:cs typeface="Arial Unicode MS" pitchFamily="50" charset="-128"/>
                  </a:rPr>
                  <a:t> </a:t>
                </a:r>
                <a:endParaRPr lang="ja-JP" altLang="en-US" dirty="0"/>
              </a:p>
            </p:txBody>
          </p:sp>
        </mc:Choice>
        <mc:Fallback xmlns="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8AE4E524-CB77-4C37-907B-A550B6B4C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4912" y="2249112"/>
                <a:ext cx="4572000" cy="392993"/>
              </a:xfrm>
              <a:prstGeom prst="rect">
                <a:avLst/>
              </a:prstGeom>
              <a:blipFill>
                <a:blip r:embed="rId17"/>
                <a:stretch>
                  <a:fillRect l="-1200" t="-3125"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586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  <p:bldP spid="26" grpId="0" animBg="1"/>
      <p:bldP spid="1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999" y="880379"/>
            <a:ext cx="4823227" cy="4232832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366693" y="161169"/>
            <a:ext cx="82894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Numerical test for non-adiabatic system</a:t>
            </a:r>
            <a:endParaRPr lang="ja-JP" altLang="en-US" sz="3600" dirty="0"/>
          </a:p>
        </p:txBody>
      </p:sp>
      <p:sp>
        <p:nvSpPr>
          <p:cNvPr id="4" name="正方形/長方形 3"/>
          <p:cNvSpPr/>
          <p:nvPr/>
        </p:nvSpPr>
        <p:spPr>
          <a:xfrm>
            <a:off x="5091044" y="1223144"/>
            <a:ext cx="3603872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MS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-LTQFPE and </a:t>
            </a: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MS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-LTQSE: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Non-adiabatic Dynamics &amp;</a:t>
            </a: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Nonlinear Spectroscopies</a:t>
            </a:r>
          </a:p>
          <a:p>
            <a:pPr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Also the validity check of </a:t>
            </a:r>
          </a:p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surface hopping </a:t>
            </a: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&amp; </a:t>
            </a:r>
            <a:r>
              <a:rPr lang="en-US" altLang="ja-JP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Ehrenfest</a:t>
            </a: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</a:t>
            </a:r>
          </a:p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approaches</a:t>
            </a:r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2600895" y="2676661"/>
            <a:ext cx="288032" cy="78361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>
            <a:off x="2987824" y="3589934"/>
            <a:ext cx="432048" cy="24729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3047820" y="3290100"/>
            <a:ext cx="156028" cy="1752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正方形/長方形 17"/>
          <p:cNvSpPr/>
          <p:nvPr/>
        </p:nvSpPr>
        <p:spPr>
          <a:xfrm>
            <a:off x="5508104" y="3682871"/>
            <a:ext cx="33330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Nonlinear spectroscopies:</a:t>
            </a:r>
          </a:p>
          <a:p>
            <a:r>
              <a:rPr lang="en-US" altLang="ja-JP" sz="1200" dirty="0">
                <a:solidFill>
                  <a:schemeClr val="tx2">
                    <a:lumMod val="75000"/>
                  </a:schemeClr>
                </a:solidFill>
              </a:rPr>
              <a:t>Ikeda and Tanimura,:</a:t>
            </a:r>
            <a:r>
              <a:rPr lang="fr-FR" altLang="ja-JP" sz="1200" dirty="0">
                <a:solidFill>
                  <a:schemeClr val="tx2">
                    <a:lumMod val="75000"/>
                  </a:schemeClr>
                </a:solidFill>
              </a:rPr>
              <a:t>JCP </a:t>
            </a:r>
            <a:r>
              <a:rPr lang="fr-FR" altLang="ja-JP" sz="1200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sz="1200" dirty="0">
                <a:solidFill>
                  <a:schemeClr val="tx2">
                    <a:lumMod val="75000"/>
                  </a:schemeClr>
                </a:solidFill>
              </a:rPr>
              <a:t>, 014102 (2017</a:t>
            </a:r>
            <a:r>
              <a:rPr lang="en-US" altLang="ja-JP" sz="1200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sz="1200" dirty="0"/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6782" y="4362596"/>
            <a:ext cx="3151257" cy="1920720"/>
          </a:xfrm>
          <a:prstGeom prst="rect">
            <a:avLst/>
          </a:prstGeom>
        </p:spPr>
      </p:pic>
      <p:sp>
        <p:nvSpPr>
          <p:cNvPr id="16" name="正方形/長方形 15"/>
          <p:cNvSpPr/>
          <p:nvPr/>
        </p:nvSpPr>
        <p:spPr>
          <a:xfrm>
            <a:off x="292206" y="6409044"/>
            <a:ext cx="85977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JCTC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2517 (2019). (Source codes will be provided)</a:t>
            </a:r>
            <a:endParaRPr lang="ja-JP" altLang="en-US" dirty="0"/>
          </a:p>
          <a:p>
            <a:endParaRPr lang="ja-JP" altLang="en-US" dirty="0"/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013176"/>
            <a:ext cx="786064" cy="1156645"/>
          </a:xfrm>
          <a:prstGeom prst="rect">
            <a:avLst/>
          </a:prstGeom>
        </p:spPr>
      </p:pic>
      <p:sp>
        <p:nvSpPr>
          <p:cNvPr id="13" name="正方形/長方形 12"/>
          <p:cNvSpPr/>
          <p:nvPr/>
        </p:nvSpPr>
        <p:spPr>
          <a:xfrm>
            <a:off x="1115616" y="732430"/>
            <a:ext cx="11272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 model</a:t>
            </a:r>
            <a:endParaRPr lang="en-US" altLang="ja-JP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CC9F928F-4181-3A78-FE13-F477307FC6BE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64771057"/>
              </p:ext>
            </p:extLst>
          </p:nvPr>
        </p:nvGraphicFramePr>
        <p:xfrm>
          <a:off x="1775746" y="5267864"/>
          <a:ext cx="366871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670200" imgH="914400" progId="Equation.DSMT4">
                  <p:embed/>
                </p:oleObj>
              </mc:Choice>
              <mc:Fallback>
                <p:oleObj name="Equation" r:id="rId5" imgW="3670200" imgH="914400" progId="Equation.DSMT4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CC9F928F-4181-3A78-FE13-F477307FC6BE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5746" y="5267864"/>
                        <a:ext cx="3668713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462580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883" y="1844824"/>
            <a:ext cx="6173433" cy="3608625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395536" y="284130"/>
            <a:ext cx="75648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Population dynamics from various approaches</a:t>
            </a:r>
            <a:endParaRPr lang="ja-JP" altLang="en-US" sz="2800" dirty="0"/>
          </a:p>
        </p:txBody>
      </p:sp>
      <p:sp>
        <p:nvSpPr>
          <p:cNvPr id="9" name="正方形/長方形 8"/>
          <p:cNvSpPr/>
          <p:nvPr/>
        </p:nvSpPr>
        <p:spPr>
          <a:xfrm>
            <a:off x="617742" y="1017805"/>
            <a:ext cx="6083717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7030A0"/>
                </a:solidFill>
                <a:latin typeface="Arial Unicode MS" pitchFamily="50" charset="-128"/>
                <a:cs typeface="Arial Unicode MS" pitchFamily="50" charset="-128"/>
              </a:rPr>
              <a:t>Overdamped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sz="2800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 temperature bath</a:t>
            </a:r>
            <a:endParaRPr lang="ja-JP" altLang="en-US" sz="28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5436096" y="4835407"/>
            <a:ext cx="3619902" cy="101566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Population becomes negative </a:t>
            </a:r>
          </a:p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without Low Temp correction</a:t>
            </a:r>
          </a:p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 (positivity problem)</a:t>
            </a:r>
            <a:endParaRPr lang="ja-JP" altLang="en-US" sz="1000" dirty="0">
              <a:solidFill>
                <a:srgbClr val="0C0597"/>
              </a:solidFill>
            </a:endParaRPr>
          </a:p>
        </p:txBody>
      </p:sp>
      <p:cxnSp>
        <p:nvCxnSpPr>
          <p:cNvPr id="5" name="直線矢印コネクタ 4"/>
          <p:cNvCxnSpPr/>
          <p:nvPr/>
        </p:nvCxnSpPr>
        <p:spPr>
          <a:xfrm flipH="1">
            <a:off x="3522357" y="2132856"/>
            <a:ext cx="2057755" cy="2160240"/>
          </a:xfrm>
          <a:prstGeom prst="straightConnector1">
            <a:avLst/>
          </a:prstGeom>
          <a:ln w="22225">
            <a:solidFill>
              <a:srgbClr val="FF66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/>
        </p:nvSpPr>
        <p:spPr>
          <a:xfrm>
            <a:off x="5220072" y="1729667"/>
            <a:ext cx="3672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66CC"/>
                </a:solidFill>
              </a:rPr>
              <a:t>Our numerically “Exact” results</a:t>
            </a:r>
            <a:endParaRPr lang="ja-JP" altLang="en-US" b="1" dirty="0">
              <a:solidFill>
                <a:srgbClr val="FF66CC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39EE479-ADD1-9C2F-E0AD-22A3CD029F61}"/>
              </a:ext>
            </a:extLst>
          </p:cNvPr>
          <p:cNvSpPr/>
          <p:nvPr/>
        </p:nvSpPr>
        <p:spPr>
          <a:xfrm>
            <a:off x="292206" y="6409044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3"/>
              </a:rPr>
              <a:t>T. Ikeda and Y. Tanimura, </a:t>
            </a:r>
            <a:r>
              <a:rPr lang="en-US" altLang="ja-JP" dirty="0">
                <a:hlinkClick r:id="rId3"/>
              </a:rPr>
              <a:t>JCTC </a:t>
            </a:r>
            <a:r>
              <a:rPr lang="en-US" altLang="ja-JP" b="1" dirty="0">
                <a:hlinkClick r:id="rId3"/>
              </a:rPr>
              <a:t>15</a:t>
            </a:r>
            <a:r>
              <a:rPr lang="en-US" altLang="ja-JP" dirty="0">
                <a:hlinkClick r:id="rId3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84167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video_wavepacket_ci1_d-1.5">
            <a:hlinkClick r:id="" action="ppaction://media"/>
            <a:extLst>
              <a:ext uri="{FF2B5EF4-FFF2-40B4-BE49-F238E27FC236}">
                <a16:creationId xmlns:a16="http://schemas.microsoft.com/office/drawing/2014/main" id="{A20BE1D9-390B-5CC6-2303-EB2619E21B5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07604" y="1251093"/>
            <a:ext cx="2133393" cy="2133393"/>
          </a:xfrm>
          <a:prstGeom prst="rect">
            <a:avLst/>
          </a:prstGeom>
        </p:spPr>
      </p:pic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1DADC4AD-A54A-442D-8BA6-C7D525722497}"/>
              </a:ext>
            </a:extLst>
          </p:cNvPr>
          <p:cNvSpPr/>
          <p:nvPr/>
        </p:nvSpPr>
        <p:spPr>
          <a:xfrm>
            <a:off x="6446927" y="1360952"/>
            <a:ext cx="2115269" cy="385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B72F08B5-3033-9DE0-8348-6E728132A0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118" y="1495882"/>
            <a:ext cx="2110575" cy="2208508"/>
          </a:xfrm>
          <a:prstGeom prst="rect">
            <a:avLst/>
          </a:prstGeom>
        </p:spPr>
      </p:pic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89756" y="-5266"/>
            <a:ext cx="8964488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Q. </a:t>
            </a:r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Hierarchical </a:t>
            </a:r>
            <a:r>
              <a:rPr lang="de-DE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Fokker-Planck eqs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348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8648" y="921097"/>
            <a:ext cx="9065880" cy="396301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2400" dirty="0"/>
              <a:t>Phase space representation </a:t>
            </a:r>
            <a:r>
              <a:rPr lang="en-US" altLang="ja-JP" sz="1800" dirty="0">
                <a:solidFill>
                  <a:srgbClr val="0070C0"/>
                </a:solidFill>
              </a:rPr>
              <a:t>(tunneling, ratchet, nonadiabatic transition, </a:t>
            </a:r>
            <a:r>
              <a:rPr lang="en-US" altLang="ja-JP" sz="1800" dirty="0" err="1">
                <a:solidFill>
                  <a:srgbClr val="0070C0"/>
                </a:solidFill>
              </a:rPr>
              <a:t>etc</a:t>
            </a:r>
            <a:r>
              <a:rPr lang="en-US" altLang="ja-JP" sz="1800" dirty="0">
                <a:solidFill>
                  <a:srgbClr val="0070C0"/>
                </a:solidFill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1600" dirty="0"/>
          </a:p>
        </p:txBody>
      </p:sp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661836500"/>
              </p:ext>
            </p:extLst>
          </p:nvPr>
        </p:nvGraphicFramePr>
        <p:xfrm>
          <a:off x="1327150" y="3883025"/>
          <a:ext cx="6200775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174840" imgH="609480" progId="Equation.DSMT4">
                  <p:embed/>
                </p:oleObj>
              </mc:Choice>
              <mc:Fallback>
                <p:oleObj name="Equation" r:id="rId6" imgW="3174840" imgH="60948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7150" y="3883025"/>
                        <a:ext cx="6200775" cy="119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417258" y="5350741"/>
          <a:ext cx="447012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470120" imgH="914400" progId="Equation.DSMT4">
                  <p:embed/>
                </p:oleObj>
              </mc:Choice>
              <mc:Fallback>
                <p:oleObj name="Equation" r:id="rId8" imgW="4470120" imgH="914400" progId="Equation.DSMT4">
                  <p:embed/>
                  <p:pic>
                    <p:nvPicPr>
                      <p:cNvPr id="2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7258" y="5350741"/>
                        <a:ext cx="447012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4913930" y="5017683"/>
            <a:ext cx="27368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>
            <a:off x="5076056" y="6253459"/>
            <a:ext cx="1152525" cy="0"/>
          </a:xfrm>
          <a:prstGeom prst="line">
            <a:avLst/>
          </a:prstGeom>
          <a:noFill/>
          <a:ln w="25400">
            <a:solidFill>
              <a:srgbClr val="3333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6456376" y="6238447"/>
            <a:ext cx="1500000" cy="0"/>
          </a:xfrm>
          <a:prstGeom prst="line">
            <a:avLst/>
          </a:prstGeom>
          <a:noFill/>
          <a:ln w="25400" cap="rnd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>
            <a:off x="3588367" y="6238447"/>
            <a:ext cx="11525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5" name="Object 19"/>
          <p:cNvGraphicFramePr>
            <a:graphicFrameLocks noChangeAspect="1"/>
          </p:cNvGraphicFramePr>
          <p:nvPr/>
        </p:nvGraphicFramePr>
        <p:xfrm>
          <a:off x="5514244" y="5126238"/>
          <a:ext cx="5238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10" imgW="4791744" imgH="3543795" progId="PBrush">
                  <p:embed/>
                </p:oleObj>
              </mc:Choice>
              <mc:Fallback>
                <p:oleObj name="ビットマップ イメージ" r:id="rId10" imgW="4791744" imgH="3543795" progId="PBrush">
                  <p:embed/>
                  <p:pic>
                    <p:nvPicPr>
                      <p:cNvPr id="25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4244" y="5126238"/>
                        <a:ext cx="523875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正方形/長方形 25"/>
          <p:cNvSpPr/>
          <p:nvPr/>
        </p:nvSpPr>
        <p:spPr>
          <a:xfrm>
            <a:off x="3491880" y="6345805"/>
            <a:ext cx="5448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 potential           coupling          counter term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72191" y="5126238"/>
            <a:ext cx="1647829" cy="1232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正方形/長方形 27"/>
          <p:cNvSpPr/>
          <p:nvPr/>
        </p:nvSpPr>
        <p:spPr>
          <a:xfrm>
            <a:off x="6282355" y="5343172"/>
            <a:ext cx="2000264" cy="931606"/>
          </a:xfrm>
          <a:prstGeom prst="rect">
            <a:avLst/>
          </a:pr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050878" y="5010293"/>
            <a:ext cx="1636748" cy="1847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コンテンツ プレースホルダ 4" descr="anime_20.30.gif">
            <a:extLst>
              <a:ext uri="{FF2B5EF4-FFF2-40B4-BE49-F238E27FC236}">
                <a16:creationId xmlns:a16="http://schemas.microsoft.com/office/drawing/2014/main" id="{3D413487-FC9E-F91F-D248-CFC65DCD5A00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49461" y="1645991"/>
            <a:ext cx="2383678" cy="1787758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C5A94D8-F6BB-B740-8368-5B0CC923A995}"/>
              </a:ext>
            </a:extLst>
          </p:cNvPr>
          <p:cNvSpPr/>
          <p:nvPr/>
        </p:nvSpPr>
        <p:spPr>
          <a:xfrm>
            <a:off x="964266" y="1346965"/>
            <a:ext cx="1817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Tunneling diode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76C1A7A-476D-6FDE-400A-6648E49C2B0B}"/>
              </a:ext>
            </a:extLst>
          </p:cNvPr>
          <p:cNvSpPr/>
          <p:nvPr/>
        </p:nvSpPr>
        <p:spPr>
          <a:xfrm>
            <a:off x="3575285" y="1380692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Quantum Ratchet</a:t>
            </a:r>
            <a:endParaRPr lang="ja-JP" altLang="en-US" dirty="0">
              <a:solidFill>
                <a:srgbClr val="FF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pic>
        <p:nvPicPr>
          <p:cNvPr id="11" name="Picture 292">
            <a:extLst>
              <a:ext uri="{FF2B5EF4-FFF2-40B4-BE49-F238E27FC236}">
                <a16:creationId xmlns:a16="http://schemas.microsoft.com/office/drawing/2014/main" id="{88D1FFC8-3B17-E880-8F76-EBE85F2D4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379" y="1670519"/>
            <a:ext cx="717430" cy="604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84E45E5-E8E3-F4A0-179F-DA0D986347D2}"/>
              </a:ext>
            </a:extLst>
          </p:cNvPr>
          <p:cNvSpPr/>
          <p:nvPr/>
        </p:nvSpPr>
        <p:spPr>
          <a:xfrm>
            <a:off x="5913363" y="1314872"/>
            <a:ext cx="2488882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Conical intersection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06D2A651-FFF1-9D69-9BEB-85C7372292B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880848" y="1702271"/>
            <a:ext cx="775228" cy="804010"/>
          </a:xfrm>
          <a:prstGeom prst="rect">
            <a:avLst/>
          </a:prstGeom>
        </p:spPr>
      </p:pic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EA76E09D-D66B-2CC5-ED2C-D471DF8A0AC2}"/>
              </a:ext>
            </a:extLst>
          </p:cNvPr>
          <p:cNvSpPr txBox="1"/>
          <p:nvPr/>
        </p:nvSpPr>
        <p:spPr>
          <a:xfrm>
            <a:off x="314460" y="3295041"/>
            <a:ext cx="6090467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180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2400" dirty="0"/>
              <a:t>A model Hamiltonian is expressed as</a:t>
            </a: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6EB0C775-2A24-3B20-C77B-532531C1916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718" y="1729312"/>
            <a:ext cx="1067381" cy="376846"/>
          </a:xfrm>
          <a:prstGeom prst="rect">
            <a:avLst/>
          </a:prstGeom>
        </p:spPr>
      </p:pic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03C418D6-1B4A-4860-A6D7-5A26E53B7354}"/>
              </a:ext>
            </a:extLst>
          </p:cNvPr>
          <p:cNvSpPr/>
          <p:nvPr/>
        </p:nvSpPr>
        <p:spPr>
          <a:xfrm>
            <a:off x="3618246" y="3817574"/>
            <a:ext cx="4136800" cy="1251128"/>
          </a:xfrm>
          <a:prstGeom prst="rect">
            <a:avLst/>
          </a:prstGeom>
          <a:solidFill>
            <a:srgbClr val="FF66CC">
              <a:alpha val="1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798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2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6" grpId="0"/>
      <p:bldP spid="28" grpId="0" animBg="1"/>
      <p:bldP spid="28" grpId="1" animBg="1"/>
      <p:bldP spid="33" grpId="0"/>
      <p:bldP spid="3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 txBox="1">
            <a:spLocks noChangeArrowheads="1"/>
          </p:cNvSpPr>
          <p:nvPr/>
        </p:nvSpPr>
        <p:spPr>
          <a:xfrm>
            <a:off x="292206" y="142922"/>
            <a:ext cx="8364568" cy="719137"/>
          </a:xfrm>
          <a:prstGeom prst="rect">
            <a:avLst/>
          </a:prstGeom>
        </p:spPr>
        <p:txBody>
          <a:bodyPr rtlCol="0" anchor="t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Transient Absorption Spectra (TAS)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1403648" y="2630032"/>
            <a:ext cx="168798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MS-LT-QSE                        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3510512" y="2675710"/>
            <a:ext cx="216024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Zusman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                      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4788024" y="2391734"/>
            <a:ext cx="1903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Fewest Switch</a:t>
            </a:r>
          </a:p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Surface Hopping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6967041" y="2644244"/>
            <a:ext cx="123623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Ehrenfest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E8CC69DF-9713-4EE3-8490-E91B05C283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495" y="1057899"/>
            <a:ext cx="3640886" cy="1417472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5868144" y="1224727"/>
            <a:ext cx="29899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Overdamped (QSE) </a:t>
            </a:r>
          </a:p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&amp; low temp. case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C69272A2-54D4-4198-B11F-7D61F704A5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5"/>
          <a:stretch/>
        </p:blipFill>
        <p:spPr>
          <a:xfrm>
            <a:off x="578654" y="3098175"/>
            <a:ext cx="8023958" cy="3374810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1847528" y="805144"/>
            <a:ext cx="339067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Excited State Absorption (ESA)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01851" y="1068724"/>
            <a:ext cx="164660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Stimulated </a:t>
            </a:r>
          </a:p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Emission (SE)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634017" y="365713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ESA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755195" y="5021950"/>
            <a:ext cx="49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SE</a:t>
            </a:r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3928017" y="4323915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Positivity</a:t>
            </a:r>
          </a:p>
          <a:p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Prob.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2128408" y="3213764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GSA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3851920" y="5093776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Positivity</a:t>
            </a:r>
          </a:p>
          <a:p>
            <a:r>
              <a:rPr lang="en-US" altLang="ja-JP" sz="12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Prob</a:t>
            </a:r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.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292206" y="6409044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4"/>
              </a:rPr>
              <a:t>T. Ikeda and Y. Tanimura, </a:t>
            </a:r>
            <a:r>
              <a:rPr lang="en-US" altLang="ja-JP" dirty="0">
                <a:hlinkClick r:id="rId4"/>
              </a:rPr>
              <a:t>JCTC </a:t>
            </a:r>
            <a:r>
              <a:rPr lang="en-US" altLang="ja-JP" b="1" dirty="0">
                <a:hlinkClick r:id="rId4"/>
              </a:rPr>
              <a:t>15</a:t>
            </a:r>
            <a:r>
              <a:rPr lang="en-US" altLang="ja-JP" dirty="0">
                <a:hlinkClick r:id="rId4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  <p:graphicFrame>
        <p:nvGraphicFramePr>
          <p:cNvPr id="12" name="Object 2">
            <a:extLst>
              <a:ext uri="{FF2B5EF4-FFF2-40B4-BE49-F238E27FC236}">
                <a16:creationId xmlns:a16="http://schemas.microsoft.com/office/drawing/2014/main" id="{1AD0686E-F980-2991-47C4-23F6E9CF9C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8424" y="334846"/>
          <a:ext cx="660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60240" imgH="380880" progId="Equation.DSMT4">
                  <p:embed/>
                </p:oleObj>
              </mc:Choice>
              <mc:Fallback>
                <p:oleObj name="Equation" r:id="rId5" imgW="660240" imgH="380880" progId="Equation.DSMT4">
                  <p:embed/>
                  <p:pic>
                    <p:nvPicPr>
                      <p:cNvPr id="12" name="Object 2">
                        <a:extLst>
                          <a:ext uri="{FF2B5EF4-FFF2-40B4-BE49-F238E27FC236}">
                            <a16:creationId xmlns:a16="http://schemas.microsoft.com/office/drawing/2014/main" id="{1AD0686E-F980-2991-47C4-23F6E9CF9C9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8424" y="334846"/>
                        <a:ext cx="660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752472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tanimura\Desktop\QC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7180" y="1327540"/>
            <a:ext cx="4067734" cy="1915830"/>
          </a:xfrm>
          <a:prstGeom prst="rect">
            <a:avLst/>
          </a:prstGeom>
          <a:noFill/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2182" y="4969"/>
            <a:ext cx="2425501" cy="1376194"/>
          </a:xfrm>
          <a:prstGeom prst="rect">
            <a:avLst/>
          </a:prstGeom>
        </p:spPr>
      </p:pic>
      <p:pic>
        <p:nvPicPr>
          <p:cNvPr id="4" name="Picture 5" descr="http://theochem.kuchem.kyoto-u.ac.jp/softball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13633"/>
            <a:ext cx="2945569" cy="2055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92" y="3051040"/>
            <a:ext cx="4350865" cy="2276687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02" y="2864337"/>
            <a:ext cx="3505146" cy="253101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82" y="4773553"/>
            <a:ext cx="2763371" cy="210488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28712" y="4867271"/>
            <a:ext cx="2928446" cy="2011161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0085" y="4563652"/>
            <a:ext cx="2096408" cy="152815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3" y="-12471"/>
            <a:ext cx="2321901" cy="1512805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0861" y="1449406"/>
            <a:ext cx="2144396" cy="1509869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61296" y="3007178"/>
            <a:ext cx="1392080" cy="1624094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46565" y="4969"/>
            <a:ext cx="1414774" cy="144878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62160" y="4865256"/>
            <a:ext cx="1615136" cy="177570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15387" y="5613158"/>
            <a:ext cx="2205805" cy="1439227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11918" y="-41613"/>
            <a:ext cx="3447662" cy="1439987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EACD85C-987B-4F11-9FE6-396DAC1B045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5866846"/>
            <a:ext cx="2043761" cy="1247121"/>
          </a:xfrm>
          <a:prstGeom prst="rect">
            <a:avLst/>
          </a:prstGeom>
        </p:spPr>
      </p:pic>
      <p:sp>
        <p:nvSpPr>
          <p:cNvPr id="14" name="タイトル 1"/>
          <p:cNvSpPr txBox="1">
            <a:spLocks/>
          </p:cNvSpPr>
          <p:nvPr/>
        </p:nvSpPr>
        <p:spPr>
          <a:xfrm>
            <a:off x="529001" y="2238778"/>
            <a:ext cx="8403687" cy="1311079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9600" b="1" dirty="0">
                <a:solidFill>
                  <a:srgbClr val="FF00FF"/>
                </a:solidFill>
              </a:rPr>
              <a:t>Thank you</a:t>
            </a:r>
            <a:r>
              <a:rPr lang="en-US" altLang="ja-JP" sz="9600" dirty="0">
                <a:solidFill>
                  <a:srgbClr val="FF00FF"/>
                </a:solidFill>
              </a:rPr>
              <a:t>!</a:t>
            </a:r>
            <a:endParaRPr lang="ja-JP" altLang="en-US" sz="9600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81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303263" y="0"/>
            <a:ext cx="8229600" cy="1143000"/>
          </a:xfrm>
        </p:spPr>
        <p:txBody>
          <a:bodyPr/>
          <a:lstStyle/>
          <a:p>
            <a:pPr algn="l"/>
            <a:r>
              <a:rPr kumimoji="1" lang="en-US" altLang="ja-JP" dirty="0"/>
              <a:t>   </a:t>
            </a:r>
            <a:r>
              <a:rPr kumimoji="1" lang="en-US" altLang="ja-JP" sz="4000" dirty="0">
                <a:solidFill>
                  <a:srgbClr val="C00000"/>
                </a:solidFill>
              </a:rPr>
              <a:t>Wigner </a:t>
            </a:r>
            <a:r>
              <a:rPr lang="en-US" altLang="ja-JP" sz="4000" dirty="0">
                <a:solidFill>
                  <a:srgbClr val="C00000"/>
                </a:solidFill>
              </a:rPr>
              <a:t>distribution function</a:t>
            </a:r>
            <a:endParaRPr kumimoji="1" lang="ja-JP" altLang="en-US" sz="4000" dirty="0">
              <a:solidFill>
                <a:srgbClr val="C00000"/>
              </a:solidFill>
            </a:endParaRPr>
          </a:p>
        </p:txBody>
      </p:sp>
      <p:pic>
        <p:nvPicPr>
          <p:cNvPr id="3481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954" y="1606866"/>
            <a:ext cx="3500462" cy="1816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875" y="4227725"/>
            <a:ext cx="3929090" cy="1984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55784" y="1175364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ja-JP" sz="2400" dirty="0">
                <a:solidFill>
                  <a:schemeClr val="accent1">
                    <a:lumMod val="75000"/>
                  </a:schemeClr>
                </a:solidFill>
                <a:latin typeface="Arial Unicode MS"/>
                <a:ea typeface="Arial Unicode MS"/>
                <a:cs typeface="Arial Unicode MS"/>
              </a:rPr>
              <a:t>Density matrix elements</a:t>
            </a:r>
            <a:endParaRPr kumimoji="0" lang="de-DE" altLang="ja-JP" sz="2400" dirty="0">
              <a:solidFill>
                <a:schemeClr val="accent1">
                  <a:lumMod val="75000"/>
                </a:schemeClr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85921" y="3603533"/>
            <a:ext cx="25962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de-DE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Wigner </a:t>
            </a:r>
            <a:r>
              <a:rPr kumimoji="0"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functions</a:t>
            </a:r>
            <a:endParaRPr kumimoji="0" lang="de-DE" altLang="ja-JP" sz="2400" dirty="0">
              <a:solidFill>
                <a:srgbClr val="C0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757814" y="1863753"/>
            <a:ext cx="4703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B0F0"/>
                </a:solidFill>
                <a:ea typeface="Arial Unicode MS" panose="020B0604020202020204" pitchFamily="50" charset="-128"/>
              </a:rPr>
              <a:t>Complex functions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dirty="0">
                <a:solidFill>
                  <a:srgbClr val="C00000"/>
                </a:solidFill>
                <a:ea typeface="Arial Unicode MS" panose="020B0604020202020204" pitchFamily="50" charset="-128"/>
              </a:rPr>
              <a:t>real in diagonal </a:t>
            </a:r>
            <a:r>
              <a:rPr lang="en-US" altLang="ja-JP" dirty="0" err="1">
                <a:solidFill>
                  <a:srgbClr val="C00000"/>
                </a:solidFill>
                <a:ea typeface="Arial Unicode MS" panose="020B0604020202020204" pitchFamily="50" charset="-128"/>
              </a:rPr>
              <a:t>direc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.)</a:t>
            </a:r>
          </a:p>
          <a:p>
            <a:r>
              <a:rPr lang="en-US" altLang="ja-JP" dirty="0">
                <a:solidFill>
                  <a:srgbClr val="7030A0"/>
                </a:solidFill>
                <a:ea typeface="Arial Unicode MS" panose="020B0604020202020204" pitchFamily="50" charset="-128"/>
              </a:rPr>
              <a:t>Spread out for weak damping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Hard to set boundary condition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744965" y="4543959"/>
            <a:ext cx="44807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Real functions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(cf. </a:t>
            </a:r>
            <a:r>
              <a:rPr lang="en-US" altLang="ja-JP" dirty="0">
                <a:solidFill>
                  <a:srgbClr val="00B050"/>
                </a:solidFill>
                <a:ea typeface="Arial Unicode MS" panose="020B0604020202020204" pitchFamily="50" charset="-128"/>
              </a:rPr>
              <a:t>classical distributions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)</a:t>
            </a:r>
          </a:p>
          <a:p>
            <a:r>
              <a:rPr lang="en-US" altLang="ja-JP" dirty="0">
                <a:solidFill>
                  <a:srgbClr val="7030A0"/>
                </a:solidFill>
                <a:ea typeface="Arial Unicode MS" panose="020B0604020202020204" pitchFamily="50" charset="-128"/>
              </a:rPr>
              <a:t>Wave packets are localized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Periodical, open boundary conditions, etc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.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90149" name="Object 5"/>
          <p:cNvGraphicFramePr>
            <a:graphicFrameLocks noChangeAspect="1"/>
          </p:cNvGraphicFramePr>
          <p:nvPr/>
        </p:nvGraphicFramePr>
        <p:xfrm>
          <a:off x="4504439" y="1176167"/>
          <a:ext cx="13446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46040" imgH="444240" progId="Equation.DSMT4">
                  <p:embed/>
                </p:oleObj>
              </mc:Choice>
              <mc:Fallback>
                <p:oleObj name="Equation" r:id="rId4" imgW="1346040" imgH="444240" progId="Equation.DSMT4">
                  <p:embed/>
                  <p:pic>
                    <p:nvPicPr>
                      <p:cNvPr id="3901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4439" y="1176167"/>
                        <a:ext cx="1344613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3436251" y="3480528"/>
          <a:ext cx="539432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397480" imgH="749160" progId="Equation.DSMT4">
                  <p:embed/>
                </p:oleObj>
              </mc:Choice>
              <mc:Fallback>
                <p:oleObj name="Equation" r:id="rId6" imgW="5397480" imgH="74916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6251" y="3480528"/>
                        <a:ext cx="5394325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9124" name="Picture 96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33619"/>
            <a:ext cx="975085" cy="1141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Line 14">
            <a:extLst>
              <a:ext uri="{FF2B5EF4-FFF2-40B4-BE49-F238E27FC236}">
                <a16:creationId xmlns:a16="http://schemas.microsoft.com/office/drawing/2014/main" id="{6BDF9E72-6C0D-25BE-F965-60AECF9685F2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7664" y="1988840"/>
            <a:ext cx="216024" cy="1152128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Line 14">
            <a:extLst>
              <a:ext uri="{FF2B5EF4-FFF2-40B4-BE49-F238E27FC236}">
                <a16:creationId xmlns:a16="http://schemas.microsoft.com/office/drawing/2014/main" id="{8F2DEF8D-2026-5CDD-93FB-F7951F9674E2}"/>
              </a:ext>
            </a:extLst>
          </p:cNvPr>
          <p:cNvSpPr>
            <a:spLocks noChangeShapeType="1"/>
          </p:cNvSpPr>
          <p:nvPr/>
        </p:nvSpPr>
        <p:spPr bwMode="auto">
          <a:xfrm>
            <a:off x="3385391" y="1847954"/>
            <a:ext cx="216024" cy="1152128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C198D29A-3147-4A0F-B399-0659985CB71B}"/>
              </a:ext>
            </a:extLst>
          </p:cNvPr>
          <p:cNvCxnSpPr>
            <a:cxnSpLocks/>
          </p:cNvCxnSpPr>
          <p:nvPr/>
        </p:nvCxnSpPr>
        <p:spPr>
          <a:xfrm flipV="1">
            <a:off x="3011319" y="2287880"/>
            <a:ext cx="1031319" cy="93792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EC88902D-F881-4BAB-9B14-F10AF7CAEF69}"/>
              </a:ext>
            </a:extLst>
          </p:cNvPr>
          <p:cNvCxnSpPr>
            <a:cxnSpLocks/>
          </p:cNvCxnSpPr>
          <p:nvPr/>
        </p:nvCxnSpPr>
        <p:spPr>
          <a:xfrm flipV="1">
            <a:off x="1126266" y="2527982"/>
            <a:ext cx="1031319" cy="93792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98E0B1F2-C461-4772-9461-B71A3F1A46A1}"/>
              </a:ext>
            </a:extLst>
          </p:cNvPr>
          <p:cNvCxnSpPr>
            <a:cxnSpLocks/>
          </p:cNvCxnSpPr>
          <p:nvPr/>
        </p:nvCxnSpPr>
        <p:spPr>
          <a:xfrm flipV="1">
            <a:off x="2791661" y="1882566"/>
            <a:ext cx="1080120" cy="82643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FDDE5042-E062-4125-8EB3-3C493D78E366}"/>
              </a:ext>
            </a:extLst>
          </p:cNvPr>
          <p:cNvCxnSpPr>
            <a:cxnSpLocks/>
          </p:cNvCxnSpPr>
          <p:nvPr/>
        </p:nvCxnSpPr>
        <p:spPr>
          <a:xfrm flipV="1">
            <a:off x="2921044" y="4839678"/>
            <a:ext cx="651888" cy="641660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1FC69673-2F28-4477-B331-E3C2C5BA8A26}"/>
              </a:ext>
            </a:extLst>
          </p:cNvPr>
          <p:cNvSpPr txBox="1"/>
          <p:nvPr/>
        </p:nvSpPr>
        <p:spPr>
          <a:xfrm>
            <a:off x="2249653" y="5551236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rgbClr val="C00000"/>
                </a:solidFill>
              </a:rPr>
              <a:t>p</a:t>
            </a:r>
            <a:endParaRPr kumimoji="1" lang="ja-JP" altLang="en-US" sz="2000" b="1" i="1" dirty="0">
              <a:solidFill>
                <a:srgbClr val="C00000"/>
              </a:solidFill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499BE22-CAA1-4A56-A87E-30D8DBF412C1}"/>
              </a:ext>
            </a:extLst>
          </p:cNvPr>
          <p:cNvSpPr txBox="1"/>
          <p:nvPr/>
        </p:nvSpPr>
        <p:spPr>
          <a:xfrm>
            <a:off x="1054594" y="5746527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393E0081-8D01-473B-AFCE-DE11BDDE8888}"/>
              </a:ext>
            </a:extLst>
          </p:cNvPr>
          <p:cNvSpPr txBox="1"/>
          <p:nvPr/>
        </p:nvSpPr>
        <p:spPr>
          <a:xfrm>
            <a:off x="955386" y="2955520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3B27F40-E647-43FA-8B0A-32650D46B311}"/>
              </a:ext>
            </a:extLst>
          </p:cNvPr>
          <p:cNvSpPr txBox="1"/>
          <p:nvPr/>
        </p:nvSpPr>
        <p:spPr>
          <a:xfrm>
            <a:off x="2052031" y="2785390"/>
            <a:ext cx="40267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q'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E50997B8-C6A6-4DC7-8806-C9C43492F566}"/>
              </a:ext>
            </a:extLst>
          </p:cNvPr>
          <p:cNvSpPr txBox="1"/>
          <p:nvPr/>
        </p:nvSpPr>
        <p:spPr>
          <a:xfrm>
            <a:off x="2840439" y="3024591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21B4531B-A38E-44AB-8F9D-AF8795F41260}"/>
              </a:ext>
            </a:extLst>
          </p:cNvPr>
          <p:cNvSpPr txBox="1"/>
          <p:nvPr/>
        </p:nvSpPr>
        <p:spPr>
          <a:xfrm>
            <a:off x="4002435" y="2810660"/>
            <a:ext cx="40267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q'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B8763EA5-D05A-4DC7-A484-298EDC5A5680}"/>
              </a:ext>
            </a:extLst>
          </p:cNvPr>
          <p:cNvCxnSpPr>
            <a:cxnSpLocks/>
          </p:cNvCxnSpPr>
          <p:nvPr/>
        </p:nvCxnSpPr>
        <p:spPr>
          <a:xfrm flipV="1">
            <a:off x="3141515" y="2851982"/>
            <a:ext cx="1080120" cy="82643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3CFF2E3-0B54-4F19-8F9E-3E14C95BC327}"/>
              </a:ext>
            </a:extLst>
          </p:cNvPr>
          <p:cNvSpPr txBox="1"/>
          <p:nvPr/>
        </p:nvSpPr>
        <p:spPr>
          <a:xfrm>
            <a:off x="3120090" y="5712504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79F97AE-5B5C-4302-8FC1-016B5F11586D}"/>
              </a:ext>
            </a:extLst>
          </p:cNvPr>
          <p:cNvSpPr txBox="1"/>
          <p:nvPr/>
        </p:nvSpPr>
        <p:spPr>
          <a:xfrm>
            <a:off x="4329455" y="5610464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rgbClr val="C00000"/>
                </a:solidFill>
              </a:rPr>
              <a:t>p</a:t>
            </a:r>
            <a:endParaRPr kumimoji="1" lang="ja-JP" altLang="en-US" sz="2000" b="1" i="1" dirty="0">
              <a:solidFill>
                <a:srgbClr val="C00000"/>
              </a:solidFill>
            </a:endParaRPr>
          </a:p>
        </p:txBody>
      </p: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7F05BB83-01B4-4FC4-9E40-9F18BA1338E6}"/>
              </a:ext>
            </a:extLst>
          </p:cNvPr>
          <p:cNvCxnSpPr>
            <a:cxnSpLocks/>
          </p:cNvCxnSpPr>
          <p:nvPr/>
        </p:nvCxnSpPr>
        <p:spPr>
          <a:xfrm flipV="1">
            <a:off x="4047866" y="5371853"/>
            <a:ext cx="552238" cy="701636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B64DB2BC-31EF-4BFE-91C3-0A441744E001}"/>
              </a:ext>
            </a:extLst>
          </p:cNvPr>
          <p:cNvCxnSpPr>
            <a:cxnSpLocks/>
          </p:cNvCxnSpPr>
          <p:nvPr/>
        </p:nvCxnSpPr>
        <p:spPr>
          <a:xfrm flipV="1">
            <a:off x="3532206" y="4977446"/>
            <a:ext cx="356224" cy="368414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>
            <a:extLst>
              <a:ext uri="{FF2B5EF4-FFF2-40B4-BE49-F238E27FC236}">
                <a16:creationId xmlns:a16="http://schemas.microsoft.com/office/drawing/2014/main" id="{AFECE00E-6621-467A-9338-79E64D3C8367}"/>
              </a:ext>
            </a:extLst>
          </p:cNvPr>
          <p:cNvCxnSpPr>
            <a:cxnSpLocks/>
          </p:cNvCxnSpPr>
          <p:nvPr/>
        </p:nvCxnSpPr>
        <p:spPr>
          <a:xfrm>
            <a:off x="3532206" y="5042514"/>
            <a:ext cx="444549" cy="303346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1E3A41AF-A644-4ADA-81EF-18D21141A40C}"/>
              </a:ext>
            </a:extLst>
          </p:cNvPr>
          <p:cNvCxnSpPr>
            <a:cxnSpLocks/>
          </p:cNvCxnSpPr>
          <p:nvPr/>
        </p:nvCxnSpPr>
        <p:spPr>
          <a:xfrm>
            <a:off x="1553920" y="5068507"/>
            <a:ext cx="444549" cy="303346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432337DB-9742-4C82-91F8-C1B47C2943E7}"/>
              </a:ext>
            </a:extLst>
          </p:cNvPr>
          <p:cNvCxnSpPr>
            <a:cxnSpLocks/>
          </p:cNvCxnSpPr>
          <p:nvPr/>
        </p:nvCxnSpPr>
        <p:spPr>
          <a:xfrm flipV="1">
            <a:off x="1660904" y="5068507"/>
            <a:ext cx="244305" cy="309887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平行四辺形 45">
            <a:extLst>
              <a:ext uri="{FF2B5EF4-FFF2-40B4-BE49-F238E27FC236}">
                <a16:creationId xmlns:a16="http://schemas.microsoft.com/office/drawing/2014/main" id="{CF97E3C5-B6D9-4C20-8BA3-9FD7113FF3BC}"/>
              </a:ext>
            </a:extLst>
          </p:cNvPr>
          <p:cNvSpPr/>
          <p:nvPr/>
        </p:nvSpPr>
        <p:spPr>
          <a:xfrm rot="21336598" flipH="1">
            <a:off x="2850664" y="1902616"/>
            <a:ext cx="1300277" cy="999497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506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>
            <a:extLst>
              <a:ext uri="{FF2B5EF4-FFF2-40B4-BE49-F238E27FC236}">
                <a16:creationId xmlns:a16="http://schemas.microsoft.com/office/drawing/2014/main" id="{A37A1CFA-963E-4A67-865C-B429228AE5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6369" y="5487470"/>
            <a:ext cx="2760676" cy="81797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251520" y="908720"/>
            <a:ext cx="8229600" cy="5143536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ja-JP" dirty="0"/>
          </a:p>
          <a:p>
            <a:pPr marL="571500" indent="-571500">
              <a:buFont typeface="Arial" charset="0"/>
              <a:buAutoNum type="romanLcParenR"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(heating)</a:t>
            </a:r>
          </a:p>
          <a:p>
            <a:pPr marL="571500" indent="-571500">
              <a:buAutoNum type="romanLcParenR"/>
            </a:pPr>
            <a:r>
              <a:rPr lang="en-US" altLang="ja-JP" dirty="0">
                <a:solidFill>
                  <a:srgbClr val="0066FF"/>
                </a:solidFill>
              </a:rPr>
              <a:t>Dissipation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(relaxation)</a:t>
            </a:r>
          </a:p>
          <a:p>
            <a:pPr>
              <a:buNone/>
            </a:pPr>
            <a:endParaRPr lang="en-US" altLang="ja-JP" sz="900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ja-JP" dirty="0">
                <a:solidFill>
                  <a:srgbClr val="FFC000"/>
                </a:solidFill>
              </a:rPr>
              <a:t>iii) Description of equilibrium state</a:t>
            </a:r>
          </a:p>
          <a:p>
            <a:pPr>
              <a:buNone/>
            </a:pPr>
            <a:endParaRPr lang="en-US" altLang="ja-JP" dirty="0">
              <a:solidFill>
                <a:srgbClr val="FFC000"/>
              </a:solidFill>
            </a:endParaRPr>
          </a:p>
          <a:p>
            <a:pPr>
              <a:buNone/>
            </a:pPr>
            <a:endParaRPr lang="en-US" altLang="ja-JP" sz="1200" dirty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altLang="ja-JP" dirty="0">
                <a:solidFill>
                  <a:srgbClr val="7030A0"/>
                </a:solidFill>
              </a:rPr>
              <a:t>iv) Dynamic system-bath entanglement </a:t>
            </a:r>
          </a:p>
          <a:p>
            <a:pPr>
              <a:buNone/>
            </a:pPr>
            <a:r>
              <a:rPr lang="ja-JP" altLang="en-US" sz="2400" dirty="0"/>
              <a:t>　</a:t>
            </a:r>
            <a:r>
              <a:rPr lang="en-US" altLang="ja-JP" sz="2400" dirty="0"/>
              <a:t>Reveals through non-linear response function</a:t>
            </a:r>
            <a:r>
              <a:rPr lang="ja-JP" altLang="en-US" sz="2400" dirty="0"/>
              <a:t>　</a:t>
            </a:r>
            <a:endParaRPr lang="en-US" altLang="ja-JP" sz="2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ja-JP" sz="2400" b="1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0880EF-E874-22F5-6EC9-58E5B798F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9603" y="3477570"/>
            <a:ext cx="2514993" cy="74518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140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Four important aspects of the bath</a:t>
            </a:r>
            <a:br>
              <a:rPr lang="en-US" altLang="ja-JP" dirty="0"/>
            </a:br>
            <a:r>
              <a:rPr lang="en-US" altLang="ja-JP" sz="2200" dirty="0">
                <a:solidFill>
                  <a:srgbClr val="0066FF"/>
                </a:solidFill>
              </a:rPr>
              <a:t>Requirements for an accurate description of open quantum dynamics</a:t>
            </a:r>
            <a:br>
              <a:rPr lang="en-US" altLang="ja-JP" sz="2200" dirty="0">
                <a:solidFill>
                  <a:srgbClr val="0066FF"/>
                </a:solidFill>
              </a:rPr>
            </a:br>
            <a:r>
              <a:rPr lang="en-US" altLang="ja-JP" sz="2200" dirty="0"/>
              <a:t>(non-Markovian tests; </a:t>
            </a:r>
            <a:r>
              <a:rPr lang="en-US" altLang="ja-JP" sz="2200" dirty="0">
                <a:solidFill>
                  <a:srgbClr val="0070C0"/>
                </a:solidFill>
              </a:rPr>
              <a:t>Tanimura, JCP </a:t>
            </a:r>
            <a:r>
              <a:rPr lang="en-US" altLang="ja-JP" sz="2200" b="1" dirty="0">
                <a:solidFill>
                  <a:srgbClr val="0070C0"/>
                </a:solidFill>
              </a:rPr>
              <a:t>142</a:t>
            </a:r>
            <a:r>
              <a:rPr lang="en-US" altLang="ja-JP" sz="2200" dirty="0">
                <a:solidFill>
                  <a:srgbClr val="0070C0"/>
                </a:solidFill>
              </a:rPr>
              <a:t>, 144110 (</a:t>
            </a:r>
            <a:r>
              <a:rPr lang="en-US" altLang="ja-JP" sz="2000" dirty="0">
                <a:solidFill>
                  <a:srgbClr val="0070C0"/>
                </a:solidFill>
              </a:rPr>
              <a:t>2015).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8" name="右中かっこ 7"/>
          <p:cNvSpPr/>
          <p:nvPr/>
        </p:nvSpPr>
        <p:spPr>
          <a:xfrm>
            <a:off x="5220071" y="1672793"/>
            <a:ext cx="357197" cy="85725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542583" y="1514735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Balanced at equilibrium state</a:t>
            </a:r>
          </a:p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fluctuation-dissipation theorem</a:t>
            </a:r>
          </a:p>
          <a:p>
            <a:r>
              <a:rPr lang="en-US" altLang="ja-JP" sz="2000" dirty="0">
                <a:solidFill>
                  <a:srgbClr val="0066FF"/>
                </a:solidFill>
                <a:ea typeface="Arial Unicode MS" panose="020B0604020202020204" pitchFamily="50" charset="-128"/>
              </a:rPr>
              <a:t>(positivity problem)</a:t>
            </a:r>
          </a:p>
        </p:txBody>
      </p:sp>
      <p:graphicFrame>
        <p:nvGraphicFramePr>
          <p:cNvPr id="506163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598425"/>
              </p:ext>
            </p:extLst>
          </p:nvPr>
        </p:nvGraphicFramePr>
        <p:xfrm>
          <a:off x="1776653" y="3573142"/>
          <a:ext cx="4654550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800600" imgH="571320" progId="Equation.DSMT4">
                  <p:embed/>
                </p:oleObj>
              </mc:Choice>
              <mc:Fallback>
                <p:oleObj name="Equation" r:id="rId4" imgW="4800600" imgH="571320" progId="Equation.DSMT4">
                  <p:embed/>
                  <p:pic>
                    <p:nvPicPr>
                      <p:cNvPr id="506163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6653" y="3573142"/>
                        <a:ext cx="4654550" cy="554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6184680" y="586759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3" name="Object 7">
            <a:extLst>
              <a:ext uri="{FF2B5EF4-FFF2-40B4-BE49-F238E27FC236}">
                <a16:creationId xmlns:a16="http://schemas.microsoft.com/office/drawing/2014/main" id="{78B93339-847D-406D-A1CD-3EC92BA92F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106312"/>
              </p:ext>
            </p:extLst>
          </p:nvPr>
        </p:nvGraphicFramePr>
        <p:xfrm>
          <a:off x="1691524" y="5516172"/>
          <a:ext cx="396557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89240" imgH="609480" progId="Equation.DSMT4">
                  <p:embed/>
                </p:oleObj>
              </mc:Choice>
              <mc:Fallback>
                <p:oleObj name="Equation" r:id="rId6" imgW="4089240" imgH="609480" progId="Equation.DSMT4">
                  <p:embed/>
                  <p:pic>
                    <p:nvPicPr>
                      <p:cNvPr id="13" name="Object 7">
                        <a:extLst>
                          <a:ext uri="{FF2B5EF4-FFF2-40B4-BE49-F238E27FC236}">
                            <a16:creationId xmlns:a16="http://schemas.microsoft.com/office/drawing/2014/main" id="{78B93339-847D-406D-A1CD-3EC92BA92F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524" y="5516172"/>
                        <a:ext cx="3965575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5044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9204" y="3538416"/>
            <a:ext cx="2457263" cy="33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404" y="1322622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(Ohmic)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6785" y="2083349"/>
            <a:ext cx="6544653" cy="5056578"/>
          </a:xfrm>
          <a:prstGeom prst="rect">
            <a:avLst/>
          </a:prstGeom>
        </p:spPr>
      </p:pic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-23685" y="19456"/>
            <a:ext cx="9609605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If requirements are ignored          </a:t>
            </a:r>
            <a:r>
              <a:rPr lang="en-US" altLang="ja-JP" sz="28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</a:t>
            </a:r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489120" y="2638964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2619496" y="2518290"/>
          <a:ext cx="487656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876560" imgH="812520" progId="Equation.DSMT4">
                  <p:embed/>
                </p:oleObj>
              </mc:Choice>
              <mc:Fallback>
                <p:oleObj name="Equation" r:id="rId5" imgW="4876560" imgH="8125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496" y="2518290"/>
                        <a:ext cx="487656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489120" y="1833143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2728790" y="1734865"/>
          <a:ext cx="3289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88960" imgH="596880" progId="Equation.DSMT4">
                  <p:embed/>
                </p:oleObj>
              </mc:Choice>
              <mc:Fallback>
                <p:oleObj name="Equation" r:id="rId7" imgW="3288960" imgH="59688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790" y="1734865"/>
                        <a:ext cx="3289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732782" y="347124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3547211" y="3471242"/>
            <a:ext cx="131318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endParaRPr lang="ja-JP" altLang="en-US" dirty="0"/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422987" y="5689648"/>
            <a:ext cx="12858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Low T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(quantum)</a:t>
            </a:r>
            <a:endParaRPr lang="ja-JP" altLang="en-US" sz="12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01075" y="4308017"/>
            <a:ext cx="865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</a:rPr>
              <a:t>High T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(classical)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25" name="直線矢印コネクタ 24"/>
          <p:cNvCxnSpPr/>
          <p:nvPr/>
        </p:nvCxnSpPr>
        <p:spPr>
          <a:xfrm flipH="1">
            <a:off x="4012659" y="4791416"/>
            <a:ext cx="464097" cy="971849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>
            <a:off x="1495279" y="4583139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Approaches to</a:t>
            </a:r>
          </a:p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sz="1400" dirty="0"/>
          </a:p>
        </p:txBody>
      </p:sp>
      <p:cxnSp>
        <p:nvCxnSpPr>
          <p:cNvPr id="32" name="直線矢印コネクタ 31"/>
          <p:cNvCxnSpPr>
            <a:cxnSpLocks/>
          </p:cNvCxnSpPr>
          <p:nvPr/>
        </p:nvCxnSpPr>
        <p:spPr>
          <a:xfrm flipH="1" flipV="1">
            <a:off x="1106613" y="4906626"/>
            <a:ext cx="337193" cy="2079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cxnSpLocks/>
            <a:stCxn id="40" idx="1"/>
          </p:cNvCxnSpPr>
          <p:nvPr/>
        </p:nvCxnSpPr>
        <p:spPr>
          <a:xfrm flipH="1">
            <a:off x="4468030" y="5381210"/>
            <a:ext cx="1319144" cy="30014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787174" y="5181155"/>
            <a:ext cx="35373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Becomes negative </a:t>
            </a:r>
            <a:r>
              <a:rPr lang="en-US" altLang="ja-JP" sz="1600" dirty="0">
                <a:solidFill>
                  <a:srgbClr val="FF0000"/>
                </a:solidFill>
              </a:rPr>
              <a:t>(q. noise)</a:t>
            </a:r>
          </a:p>
        </p:txBody>
      </p:sp>
      <p:graphicFrame>
        <p:nvGraphicFramePr>
          <p:cNvPr id="26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611419" y="1298962"/>
          <a:ext cx="23780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58640" imgH="444240" progId="Equation.DSMT4">
                  <p:embed/>
                </p:oleObj>
              </mc:Choice>
              <mc:Fallback>
                <p:oleObj name="Equation" r:id="rId9" imgW="1358640" imgH="444240" progId="Equation.DSMT4">
                  <p:embed/>
                  <p:pic>
                    <p:nvPicPr>
                      <p:cNvPr id="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1419" y="1298962"/>
                        <a:ext cx="23780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2755831" y="1675584"/>
          <a:ext cx="190476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760" imgH="723600" progId="Equation.DSMT4">
                  <p:embed/>
                </p:oleObj>
              </mc:Choice>
              <mc:Fallback>
                <p:oleObj name="Equation" r:id="rId11" imgW="1904760" imgH="723600" progId="Equation.DSMT4">
                  <p:embed/>
                  <p:pic>
                    <p:nvPicPr>
                      <p:cNvPr id="2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831" y="1675584"/>
                        <a:ext cx="1904760" cy="72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8"/>
          <p:cNvGraphicFramePr>
            <a:graphicFrameLocks noChangeAspect="1"/>
          </p:cNvGraphicFramePr>
          <p:nvPr/>
        </p:nvGraphicFramePr>
        <p:xfrm>
          <a:off x="2635899" y="2525539"/>
          <a:ext cx="4406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06760" imgH="825480" progId="Equation.DSMT4">
                  <p:embed/>
                </p:oleObj>
              </mc:Choice>
              <mc:Fallback>
                <p:oleObj name="Equation" r:id="rId13" imgW="4406760" imgH="825480" progId="Equation.DSMT4">
                  <p:embed/>
                  <p:pic>
                    <p:nvPicPr>
                      <p:cNvPr id="2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899" y="2525539"/>
                        <a:ext cx="4406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/>
          <p:cNvGraphicFramePr>
            <a:graphicFrameLocks noChangeAspect="1"/>
          </p:cNvGraphicFramePr>
          <p:nvPr/>
        </p:nvGraphicFramePr>
        <p:xfrm>
          <a:off x="4361885" y="947640"/>
          <a:ext cx="558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58720" imgH="355320" progId="Equation.DSMT4">
                  <p:embed/>
                </p:oleObj>
              </mc:Choice>
              <mc:Fallback>
                <p:oleObj name="Equation" r:id="rId15" imgW="558720" imgH="355320" progId="Equation.DSMT4">
                  <p:embed/>
                  <p:pic>
                    <p:nvPicPr>
                      <p:cNvPr id="35" name="オブジェクト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1885" y="947640"/>
                        <a:ext cx="558800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正方形/長方形 35"/>
          <p:cNvSpPr>
            <a:spLocks noChangeArrowheads="1"/>
          </p:cNvSpPr>
          <p:nvPr/>
        </p:nvSpPr>
        <p:spPr bwMode="auto">
          <a:xfrm>
            <a:off x="4920685" y="873980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large </a:t>
            </a:r>
          </a:p>
        </p:txBody>
      </p:sp>
      <p:cxnSp>
        <p:nvCxnSpPr>
          <p:cNvPr id="37" name="直線矢印コネクタ 36"/>
          <p:cNvCxnSpPr/>
          <p:nvPr/>
        </p:nvCxnSpPr>
        <p:spPr>
          <a:xfrm flipH="1">
            <a:off x="4128098" y="1382860"/>
            <a:ext cx="453515" cy="1254057"/>
          </a:xfrm>
          <a:prstGeom prst="straightConnector1">
            <a:avLst/>
          </a:prstGeom>
          <a:ln w="2540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flipH="1">
            <a:off x="4615302" y="1399234"/>
            <a:ext cx="11600" cy="39252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オブジェクト 40"/>
          <p:cNvGraphicFramePr>
            <a:graphicFrameLocks noChangeAspect="1"/>
          </p:cNvGraphicFramePr>
          <p:nvPr/>
        </p:nvGraphicFramePr>
        <p:xfrm>
          <a:off x="6041401" y="968568"/>
          <a:ext cx="215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279360" progId="Equation.DSMT4">
                  <p:embed/>
                </p:oleObj>
              </mc:Choice>
              <mc:Fallback>
                <p:oleObj name="Equation" r:id="rId17" imgW="215640" imgH="279360" progId="Equation.DSMT4">
                  <p:embed/>
                  <p:pic>
                    <p:nvPicPr>
                      <p:cNvPr id="41" name="オブジェクト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1401" y="968568"/>
                        <a:ext cx="215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円/楕円 3"/>
          <p:cNvSpPr/>
          <p:nvPr/>
        </p:nvSpPr>
        <p:spPr>
          <a:xfrm>
            <a:off x="4635392" y="2360978"/>
            <a:ext cx="2743833" cy="1161188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7463156" y="2985753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63280" imgH="660240" progId="Equation.DSMT4">
                  <p:embed/>
                </p:oleObj>
              </mc:Choice>
              <mc:Fallback>
                <p:oleObj name="Equation" r:id="rId19" imgW="863280" imgH="660240" progId="Equation.DSMT4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63156" y="2985753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882052" y="6233482"/>
            <a:ext cx="2133600" cy="365125"/>
          </a:xfrm>
        </p:spPr>
        <p:txBody>
          <a:bodyPr/>
          <a:lstStyle/>
          <a:p>
            <a:r>
              <a:rPr lang="en-US" altLang="ja-JP" dirty="0">
                <a:hlinkClick r:id="rId21"/>
              </a:rPr>
              <a:t>Y.T, JPSJ 75 082001 (2006). </a:t>
            </a:r>
            <a:endParaRPr lang="en-US" altLang="ja-JP" dirty="0"/>
          </a:p>
          <a:p>
            <a:r>
              <a:rPr lang="en-US" altLang="ja-JP" dirty="0">
                <a:hlinkClick r:id="rId22"/>
              </a:rPr>
              <a:t>YT JCP </a:t>
            </a:r>
            <a:r>
              <a:rPr lang="en-US" altLang="ja-JP" b="1" dirty="0">
                <a:hlinkClick r:id="rId22"/>
              </a:rPr>
              <a:t>141</a:t>
            </a:r>
            <a:r>
              <a:rPr lang="en-US" altLang="ja-JP" dirty="0">
                <a:hlinkClick r:id="rId22"/>
              </a:rPr>
              <a:t>, 044114 (2014).</a:t>
            </a:r>
            <a:endParaRPr lang="en-US" altLang="ja-JP" dirty="0"/>
          </a:p>
        </p:txBody>
      </p:sp>
      <p:sp>
        <p:nvSpPr>
          <p:cNvPr id="15" name="正方形/長方形 14"/>
          <p:cNvSpPr/>
          <p:nvPr/>
        </p:nvSpPr>
        <p:spPr>
          <a:xfrm>
            <a:off x="5831820" y="5613953"/>
            <a:ext cx="27430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thermal noise is</a:t>
            </a:r>
          </a:p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</a:t>
            </a:r>
            <a:r>
              <a:rPr lang="en-US" altLang="ja-JP" sz="1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(&amp; negative</a:t>
            </a:r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  <a:endParaRPr lang="ja-JP" altLang="en-US" sz="1600" dirty="0"/>
          </a:p>
        </p:txBody>
      </p:sp>
      <p:sp>
        <p:nvSpPr>
          <p:cNvPr id="42" name="正方形/長方形 41"/>
          <p:cNvSpPr/>
          <p:nvPr/>
        </p:nvSpPr>
        <p:spPr>
          <a:xfrm>
            <a:off x="1514835" y="5899818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 </a:t>
            </a:r>
            <a:endParaRPr lang="ja-JP" altLang="en-US" sz="12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635095" y="5092903"/>
            <a:ext cx="638160" cy="822517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8039495" y="3659092"/>
            <a:ext cx="11544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</a:t>
            </a:r>
            <a:endParaRPr lang="ja-JP" altLang="en-US" sz="1600" dirty="0"/>
          </a:p>
        </p:txBody>
      </p:sp>
      <p:graphicFrame>
        <p:nvGraphicFramePr>
          <p:cNvPr id="48" name="Object 12"/>
          <p:cNvGraphicFramePr>
            <a:graphicFrameLocks noChangeAspect="1"/>
          </p:cNvGraphicFramePr>
          <p:nvPr/>
        </p:nvGraphicFramePr>
        <p:xfrm>
          <a:off x="4781118" y="4048424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253800" progId="Equation.DSMT4">
                  <p:embed/>
                </p:oleObj>
              </mc:Choice>
              <mc:Fallback>
                <p:oleObj name="Equation" r:id="rId24" imgW="583920" imgH="253800" progId="Equation.DSMT4">
                  <p:embed/>
                  <p:pic>
                    <p:nvPicPr>
                      <p:cNvPr id="4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1118" y="4048424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正方形/長方形 48"/>
              <p:cNvSpPr/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49" name="正方形/長方形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  <a:blipFill rotWithShape="0">
                <a:blip r:embed="rId29"/>
                <a:stretch>
                  <a:fillRect l="-120000" t="-65873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/>
          <p:cNvSpPr/>
          <p:nvPr/>
        </p:nvSpPr>
        <p:spPr>
          <a:xfrm>
            <a:off x="3790378" y="5080417"/>
            <a:ext cx="632610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7" name="直線矢印コネクタ 46"/>
          <p:cNvCxnSpPr>
            <a:cxnSpLocks/>
          </p:cNvCxnSpPr>
          <p:nvPr/>
        </p:nvCxnSpPr>
        <p:spPr>
          <a:xfrm flipV="1">
            <a:off x="2718625" y="4354207"/>
            <a:ext cx="1333596" cy="573972"/>
          </a:xfrm>
          <a:prstGeom prst="straightConnector1">
            <a:avLst/>
          </a:prstGeom>
          <a:ln w="1905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6FDE3D9A-D2E4-446E-BF6E-0287FAA1D152}"/>
              </a:ext>
            </a:extLst>
          </p:cNvPr>
          <p:cNvSpPr txBox="1"/>
          <p:nvPr/>
        </p:nvSpPr>
        <p:spPr>
          <a:xfrm>
            <a:off x="296595" y="1005393"/>
            <a:ext cx="33010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(Why Markovian assumption</a:t>
            </a:r>
          </a:p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cannot be applied)</a:t>
            </a:r>
            <a:endParaRPr lang="ja-JP" altLang="en-US" dirty="0"/>
          </a:p>
        </p:txBody>
      </p:sp>
      <p:pic>
        <p:nvPicPr>
          <p:cNvPr id="51" name="Picture 4">
            <a:extLst>
              <a:ext uri="{FF2B5EF4-FFF2-40B4-BE49-F238E27FC236}">
                <a16:creationId xmlns:a16="http://schemas.microsoft.com/office/drawing/2014/main" id="{A9C99ACA-4488-47E7-A1A7-38B7E2509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246821" y="4387128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52" name="オブジェクト 51">
            <a:extLst>
              <a:ext uri="{FF2B5EF4-FFF2-40B4-BE49-F238E27FC236}">
                <a16:creationId xmlns:a16="http://schemas.microsoft.com/office/drawing/2014/main" id="{4C7C72DC-5429-4C65-A4C9-7FDC709C9B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8902" y="4225292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34960" imgH="647640" progId="Equation.DSMT4">
                  <p:embed/>
                </p:oleObj>
              </mc:Choice>
              <mc:Fallback>
                <p:oleObj name="Equation" r:id="rId31" imgW="1434960" imgH="647640" progId="Equation.DSMT4">
                  <p:embed/>
                  <p:pic>
                    <p:nvPicPr>
                      <p:cNvPr id="52" name="オブジェクト 51">
                        <a:extLst>
                          <a:ext uri="{FF2B5EF4-FFF2-40B4-BE49-F238E27FC236}">
                            <a16:creationId xmlns:a16="http://schemas.microsoft.com/office/drawing/2014/main" id="{4C7C72DC-5429-4C65-A4C9-7FDC709C9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868902" y="4225292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オブジェクト 52">
            <a:extLst>
              <a:ext uri="{FF2B5EF4-FFF2-40B4-BE49-F238E27FC236}">
                <a16:creationId xmlns:a16="http://schemas.microsoft.com/office/drawing/2014/main" id="{052AF6E9-C1C4-45EC-A28F-F46D72D39D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499573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562040" imgH="291960" progId="Equation.DSMT4">
                  <p:embed/>
                </p:oleObj>
              </mc:Choice>
              <mc:Fallback>
                <p:oleObj name="Equation" r:id="rId33" imgW="1562040" imgH="291960" progId="Equation.DSMT4">
                  <p:embed/>
                  <p:pic>
                    <p:nvPicPr>
                      <p:cNvPr id="53" name="オブジェクト 52">
                        <a:extLst>
                          <a:ext uri="{FF2B5EF4-FFF2-40B4-BE49-F238E27FC236}">
                            <a16:creationId xmlns:a16="http://schemas.microsoft.com/office/drawing/2014/main" id="{052AF6E9-C1C4-45EC-A28F-F46D72D39D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499573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CAF9159-4E12-4F01-B690-F0BCF2B1F8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100985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130040" imgH="279360" progId="Equation.DSMT4">
                  <p:embed/>
                </p:oleObj>
              </mc:Choice>
              <mc:Fallback>
                <p:oleObj name="Equation" r:id="rId35" imgW="1130040" imgH="27936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CAF9159-4E12-4F01-B690-F0BCF2B1F8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100985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CA96BB07-3B61-4091-B359-22B08DC0430D}"/>
              </a:ext>
            </a:extLst>
          </p:cNvPr>
          <p:cNvSpPr txBox="1"/>
          <p:nvPr/>
        </p:nvSpPr>
        <p:spPr>
          <a:xfrm>
            <a:off x="5624541" y="3726849"/>
            <a:ext cx="29615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</a:t>
            </a:r>
            <a:r>
              <a:rPr lang="ja-JP" altLang="en-US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(2LS)</a:t>
            </a:r>
            <a:endParaRPr lang="ja-JP" altLang="en-US" sz="1600" dirty="0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EDC22BF-740E-4C43-8A13-6CAE506B55DB}"/>
              </a:ext>
            </a:extLst>
          </p:cNvPr>
          <p:cNvCxnSpPr/>
          <p:nvPr/>
        </p:nvCxnSpPr>
        <p:spPr>
          <a:xfrm flipH="1">
            <a:off x="3727118" y="5060188"/>
            <a:ext cx="1748081" cy="2022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56" name="Picture 4">
            <a:extLst>
              <a:ext uri="{FF2B5EF4-FFF2-40B4-BE49-F238E27FC236}">
                <a16:creationId xmlns:a16="http://schemas.microsoft.com/office/drawing/2014/main" id="{BF0FB060-1006-41AD-837E-16F2EE1C6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657264" y="2500288"/>
            <a:ext cx="3169556" cy="97016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BF5FB91-1BD4-992E-01F3-6B14861626D5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415051" y="2915331"/>
            <a:ext cx="599424" cy="737292"/>
          </a:xfrm>
          <a:prstGeom prst="rect">
            <a:avLst/>
          </a:prstGeom>
        </p:spPr>
      </p:pic>
      <p:pic>
        <p:nvPicPr>
          <p:cNvPr id="57" name="Picture 16">
            <a:extLst>
              <a:ext uri="{FF2B5EF4-FFF2-40B4-BE49-F238E27FC236}">
                <a16:creationId xmlns:a16="http://schemas.microsoft.com/office/drawing/2014/main" id="{29D8A1A8-7323-49C6-8067-71BBAFD444B2}"/>
              </a:ext>
            </a:extLst>
          </p:cNvPr>
          <p:cNvPicPr>
            <a:picLocks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5267018" y="254999"/>
            <a:ext cx="558486" cy="42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8652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12" grpId="0"/>
      <p:bldP spid="13" grpId="0" animBg="1"/>
      <p:bldP spid="21" grpId="0"/>
      <p:bldP spid="22" grpId="0"/>
      <p:bldP spid="31" grpId="0"/>
      <p:bldP spid="40" grpId="0"/>
      <p:bldP spid="36" grpId="0" animBg="1"/>
      <p:bldP spid="4" grpId="0" animBg="1"/>
      <p:bldP spid="6" grpId="0"/>
      <p:bldP spid="6" grpId="1"/>
      <p:bldP spid="15" grpId="0"/>
      <p:bldP spid="42" grpId="0"/>
      <p:bldP spid="23" grpId="0"/>
      <p:bldP spid="49" grpId="0"/>
      <p:bldP spid="50" grpId="0" animBg="1"/>
      <p:bldP spid="55" grpId="0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2225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11494</TotalTime>
  <Words>2089</Words>
  <Application>Microsoft Office PowerPoint</Application>
  <PresentationFormat>画面に合わせる (4:3)</PresentationFormat>
  <Paragraphs>555</Paragraphs>
  <Slides>61</Slides>
  <Notes>32</Notes>
  <HiddenSlides>0</HiddenSlides>
  <MMClips>2</MMClips>
  <ScaleCrop>false</ScaleCrop>
  <HeadingPairs>
    <vt:vector size="8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3</vt:i4>
      </vt:variant>
      <vt:variant>
        <vt:lpstr>スライド タイトル</vt:lpstr>
      </vt:variant>
      <vt:variant>
        <vt:i4>61</vt:i4>
      </vt:variant>
    </vt:vector>
  </HeadingPairs>
  <TitlesOfParts>
    <vt:vector size="75" baseType="lpstr">
      <vt:lpstr>ＭＳ Ｐゴシック</vt:lpstr>
      <vt:lpstr>Helvetica</vt:lpstr>
      <vt:lpstr>Wingdings</vt:lpstr>
      <vt:lpstr>Cambria Math</vt:lpstr>
      <vt:lpstr>Arial Unicode MS</vt:lpstr>
      <vt:lpstr>Arial Rounded MT Bold</vt:lpstr>
      <vt:lpstr>Times New Roman</vt:lpstr>
      <vt:lpstr>Arial</vt:lpstr>
      <vt:lpstr>Tahoma</vt:lpstr>
      <vt:lpstr>Calibri</vt:lpstr>
      <vt:lpstr>Office テーマ</vt:lpstr>
      <vt:lpstr>Bitmap Image</vt:lpstr>
      <vt:lpstr>Equation</vt:lpstr>
      <vt:lpstr>ビットマップ イメージ</vt:lpstr>
      <vt:lpstr>PowerPoint プレゼンテーション</vt:lpstr>
      <vt:lpstr>Intensive ZOOM Lecture Course for HEOM (sponsored by USTC)</vt:lpstr>
      <vt:lpstr>Hierarchical Fokker-Planck Eqs. for quantum transport problem: dissipative tunneling</vt:lpstr>
      <vt:lpstr>PowerPoint プレゼンテーション</vt:lpstr>
      <vt:lpstr>PowerPoint プレゼンテーション</vt:lpstr>
      <vt:lpstr>PowerPoint プレゼンテーション</vt:lpstr>
      <vt:lpstr>   Wigner distribution function</vt:lpstr>
      <vt:lpstr>Four important aspects of the bath Requirements for an accurate description of open quantum dynamics (non-Markovian tests; Tanimura, JCP 142, 144110 (2015).)</vt:lpstr>
      <vt:lpstr>PowerPoint プレゼンテーション</vt:lpstr>
      <vt:lpstr>PowerPoint プレゼンテーション</vt:lpstr>
      <vt:lpstr>High temperature &amp; Linear coupling </vt:lpstr>
      <vt:lpstr>PowerPoint プレゼンテーション</vt:lpstr>
      <vt:lpstr>PowerPoint プレゼンテーション</vt:lpstr>
      <vt:lpstr>1. Resonant Tunneling Diode</vt:lpstr>
      <vt:lpstr>Potential (Barriers + Electronic)</vt:lpstr>
      <vt:lpstr>PowerPoint プレゼンテーション</vt:lpstr>
      <vt:lpstr>PowerPoint プレゼンテーション</vt:lpstr>
      <vt:lpstr>PowerPoint プレゼンテーション</vt:lpstr>
      <vt:lpstr>Inflow &amp; Outflow Boundary Conditions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Quantum Boltzmann equation approach</vt:lpstr>
      <vt:lpstr>PowerPoint プレゼンテーション</vt:lpstr>
      <vt:lpstr>Summary of RTD part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Anomalies exhibited by Ohmic bath</vt:lpstr>
      <vt:lpstr>PowerPoint プレゼンテーション</vt:lpstr>
      <vt:lpstr>Anomalies exhibited by Lindblad equation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NonMarkovian</dc:title>
  <dc:creator>Tanimura Yoshitaka</dc:creator>
  <cp:lastModifiedBy>Yoshitaka Tanimura</cp:lastModifiedBy>
  <cp:revision>1562</cp:revision>
  <cp:lastPrinted>2016-09-01T22:28:14Z</cp:lastPrinted>
  <dcterms:created xsi:type="dcterms:W3CDTF">2008-07-07T04:03:54Z</dcterms:created>
  <dcterms:modified xsi:type="dcterms:W3CDTF">2025-03-27T21:27:54Z</dcterms:modified>
</cp:coreProperties>
</file>